
<file path=[Content_Types].xml><?xml version="1.0" encoding="utf-8"?>
<Types xmlns="http://schemas.openxmlformats.org/package/2006/content-types">
  <Default Extension="xml" ContentType="application/xml"/>
  <Default Extension="vml" ContentType="application/vnd.openxmlformats-officedocument.vmlDrawing"/>
  <Default Extension="bin" ContentType="application/vnd.openxmlformats-officedocument.oleObject"/>
  <Default Extension="jpeg" ContentType="image/jpeg"/>
  <Default Extension="JPG" ContentType="image/.jpg"/>
  <Default Extension="emf" ContentType="image/x-emf"/>
  <Default Extension="png" ContentType="image/png"/>
  <Default Extension="wmf" ContentType="image/x-wmf"/>
  <Default Extension="rels" ContentType="application/vnd.openxmlformats-package.relationships+xml"/>
  <Override PartName="/customXml/itemProps2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398" r:id="rId5"/>
    <p:sldId id="343" r:id="rId6"/>
    <p:sldId id="344" r:id="rId7"/>
    <p:sldId id="1052" r:id="rId8"/>
    <p:sldId id="1053" r:id="rId9"/>
    <p:sldId id="1198" r:id="rId10"/>
    <p:sldId id="1199" r:id="rId11"/>
    <p:sldId id="1200" r:id="rId12"/>
    <p:sldId id="1201" r:id="rId13"/>
    <p:sldId id="1202" r:id="rId14"/>
    <p:sldId id="1203" r:id="rId15"/>
    <p:sldId id="1058" r:id="rId16"/>
    <p:sldId id="1059" r:id="rId17"/>
    <p:sldId id="1026" r:id="rId18"/>
    <p:sldId id="1070" r:id="rId19"/>
    <p:sldId id="1071" r:id="rId20"/>
    <p:sldId id="1073" r:id="rId21"/>
    <p:sldId id="1074" r:id="rId22"/>
    <p:sldId id="1035" r:id="rId23"/>
    <p:sldId id="1081" r:id="rId24"/>
    <p:sldId id="1083" r:id="rId25"/>
    <p:sldId id="1084" r:id="rId26"/>
    <p:sldId id="1086" r:id="rId27"/>
    <p:sldId id="1087" r:id="rId28"/>
    <p:sldId id="1088" r:id="rId29"/>
    <p:sldId id="1085" r:id="rId30"/>
    <p:sldId id="1089" r:id="rId31"/>
    <p:sldId id="1090" r:id="rId32"/>
    <p:sldId id="1091" r:id="rId33"/>
    <p:sldId id="1160" r:id="rId34"/>
    <p:sldId id="1161" r:id="rId35"/>
    <p:sldId id="1092" r:id="rId36"/>
    <p:sldId id="1223" r:id="rId37"/>
    <p:sldId id="1162" r:id="rId38"/>
    <p:sldId id="1165" r:id="rId39"/>
    <p:sldId id="1164" r:id="rId40"/>
    <p:sldId id="1163" r:id="rId41"/>
    <p:sldId id="1166" r:id="rId42"/>
    <p:sldId id="1204" r:id="rId43"/>
    <p:sldId id="1167" r:id="rId44"/>
    <p:sldId id="1169" r:id="rId45"/>
    <p:sldId id="1168" r:id="rId46"/>
    <p:sldId id="1170" r:id="rId47"/>
    <p:sldId id="1171" r:id="rId48"/>
    <p:sldId id="1172" r:id="rId49"/>
    <p:sldId id="1173" r:id="rId50"/>
    <p:sldId id="1221" r:id="rId51"/>
    <p:sldId id="1222" r:id="rId52"/>
    <p:sldId id="1205" r:id="rId53"/>
    <p:sldId id="1206" r:id="rId54"/>
    <p:sldId id="1183" r:id="rId55"/>
    <p:sldId id="1184" r:id="rId56"/>
    <p:sldId id="1185" r:id="rId57"/>
    <p:sldId id="1186" r:id="rId58"/>
    <p:sldId id="1187" r:id="rId59"/>
    <p:sldId id="1188" r:id="rId60"/>
    <p:sldId id="1189" r:id="rId61"/>
    <p:sldId id="1096" r:id="rId62"/>
    <p:sldId id="1207" r:id="rId63"/>
    <p:sldId id="1190" r:id="rId64"/>
    <p:sldId id="1097" r:id="rId65"/>
    <p:sldId id="1196" r:id="rId66"/>
    <p:sldId id="1197" r:id="rId67"/>
    <p:sldId id="1208" r:id="rId68"/>
    <p:sldId id="1209" r:id="rId69"/>
    <p:sldId id="1210" r:id="rId70"/>
    <p:sldId id="1211" r:id="rId71"/>
    <p:sldId id="1036" r:id="rId72"/>
    <p:sldId id="1109" r:id="rId73"/>
    <p:sldId id="1141" r:id="rId74"/>
    <p:sldId id="1142" r:id="rId75"/>
    <p:sldId id="1114" r:id="rId76"/>
    <p:sldId id="1115" r:id="rId77"/>
    <p:sldId id="1116" r:id="rId78"/>
    <p:sldId id="1117" r:id="rId79"/>
    <p:sldId id="1119" r:id="rId80"/>
    <p:sldId id="1126" r:id="rId81"/>
    <p:sldId id="1130" r:id="rId82"/>
    <p:sldId id="1131" r:id="rId83"/>
    <p:sldId id="1120" r:id="rId84"/>
    <p:sldId id="1121" r:id="rId85"/>
    <p:sldId id="1123" r:id="rId86"/>
    <p:sldId id="1124" r:id="rId87"/>
    <p:sldId id="1125" r:id="rId88"/>
    <p:sldId id="1122" r:id="rId89"/>
    <p:sldId id="531" r:id="rId90"/>
    <p:sldId id="376" r:id="rId91"/>
    <p:sldId id="1212" r:id="rId92"/>
    <p:sldId id="1213" r:id="rId93"/>
    <p:sldId id="1214" r:id="rId94"/>
    <p:sldId id="1215" r:id="rId95"/>
    <p:sldId id="1216" r:id="rId96"/>
    <p:sldId id="1217" r:id="rId97"/>
    <p:sldId id="1218" r:id="rId98"/>
    <p:sldId id="1219" r:id="rId99"/>
    <p:sldId id="1220" r:id="rId100"/>
  </p:sldIdLst>
  <p:sldSz cx="12192000" cy="6858000"/>
  <p:notesSz cx="6858000" cy="9144000"/>
  <p:embeddedFontLst/>
  <p:custDataLst>
    <p:tags r:id="rId106"/>
  </p:custDataLst>
  <p:defaultTextStyle>
    <a:defPPr>
      <a:defRPr lang="zh-CN"/>
    </a:defPPr>
    <a:lvl1pPr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1pPr>
    <a:lvl2pPr marL="4572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2pPr>
    <a:lvl3pPr marL="9144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3pPr>
    <a:lvl4pPr marL="13716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4pPr>
    <a:lvl5pPr marL="18288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5pPr>
    <a:lvl6pPr marL="2286000" algn="l" defTabSz="914400" rtl="0" eaLnBrk="1" latinLnBrk="0" hangingPunct="1">
      <a:defRPr sz="2400" kern="1200">
        <a:solidFill>
          <a:schemeClr val="tx1"/>
        </a:solidFill>
        <a:latin typeface="等线" panose="02010600030101010101" charset="-122"/>
        <a:ea typeface="宋体" pitchFamily="2" charset="-122"/>
        <a:cs typeface="+mn-cs"/>
      </a:defRPr>
    </a:lvl6pPr>
    <a:lvl7pPr marL="2743200" algn="l" defTabSz="914400" rtl="0" eaLnBrk="1" latinLnBrk="0" hangingPunct="1">
      <a:defRPr sz="2400" kern="1200">
        <a:solidFill>
          <a:schemeClr val="tx1"/>
        </a:solidFill>
        <a:latin typeface="等线" panose="02010600030101010101" charset="-122"/>
        <a:ea typeface="宋体" pitchFamily="2" charset="-122"/>
        <a:cs typeface="+mn-cs"/>
      </a:defRPr>
    </a:lvl7pPr>
    <a:lvl8pPr marL="3200400" algn="l" defTabSz="914400" rtl="0" eaLnBrk="1" latinLnBrk="0" hangingPunct="1">
      <a:defRPr sz="2400" kern="1200">
        <a:solidFill>
          <a:schemeClr val="tx1"/>
        </a:solidFill>
        <a:latin typeface="等线" panose="02010600030101010101" charset="-122"/>
        <a:ea typeface="宋体" pitchFamily="2" charset="-122"/>
        <a:cs typeface="+mn-cs"/>
      </a:defRPr>
    </a:lvl8pPr>
    <a:lvl9pPr marL="3657600" algn="l" defTabSz="914400" rtl="0" eaLnBrk="1" latinLnBrk="0" hangingPunct="1">
      <a:defRPr sz="2400" kern="1200">
        <a:solidFill>
          <a:schemeClr val="tx1"/>
        </a:solidFill>
        <a:latin typeface="等线" panose="02010600030101010101" charset="-122"/>
        <a:ea typeface="宋体" pitchFamily="2" charset="-122"/>
        <a:cs typeface="+mn-cs"/>
      </a:defRPr>
    </a:lvl9pPr>
  </p:defaultTextStyle>
  <p:extLst>
    <p:ext uri="{EFAFB233-063F-42B5-8137-9DF3F51BA10A}">
      <p15:sldGuideLst xmlns:p15="http://schemas.microsoft.com/office/powerpoint/2012/main">
        <p15:guide id="1" orient="horz" pos="2202" userDrawn="1">
          <p15:clr>
            <a:srgbClr val="A4A3A4"/>
          </p15:clr>
        </p15:guide>
        <p15:guide id="2" pos="37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7844"/>
    <a:srgbClr val="1353A2"/>
    <a:srgbClr val="1369B2"/>
    <a:srgbClr val="D67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60" autoAdjust="0"/>
  </p:normalViewPr>
  <p:slideViewPr>
    <p:cSldViewPr snapToGrid="0" showGuides="1">
      <p:cViewPr>
        <p:scale>
          <a:sx n="69" d="100"/>
          <a:sy n="69" d="100"/>
        </p:scale>
        <p:origin x="-258" y="-264"/>
      </p:cViewPr>
      <p:guideLst>
        <p:guide orient="horz" pos="2202"/>
        <p:guide pos="3782"/>
      </p:guideLst>
    </p:cSldViewPr>
  </p:slideViewPr>
  <p:notesTextViewPr>
    <p:cViewPr>
      <p:scale>
        <a:sx n="1" d="1"/>
        <a:sy n="1" d="1"/>
      </p:scale>
      <p:origin x="0" y="0"/>
    </p:cViewPr>
  </p:notesTextViewPr>
  <p:sorterViewPr>
    <p:cViewPr>
      <p:scale>
        <a:sx n="266" d="100"/>
        <a:sy n="2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6" Type="http://schemas.openxmlformats.org/officeDocument/2006/relationships/tags" Target="tags/tag22.xml"/><Relationship Id="rId105" Type="http://schemas.openxmlformats.org/officeDocument/2006/relationships/customXml" Target="../customXml/item1.xml"/><Relationship Id="rId104" Type="http://schemas.openxmlformats.org/officeDocument/2006/relationships/customXmlProps" Target="../customXml/itemProps21.xml"/><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Tx/>
              <a:buNone/>
              <a:defRPr kumimoji="1" sz="1200">
                <a:latin typeface="等线" panose="02010600030101010101" charset="-122"/>
                <a:ea typeface="宋体" pitchFamily="2" charset="-122"/>
                <a:cs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noProof="1">
                <a:latin typeface="等线" panose="02010600030101010101" charset="-122"/>
                <a:cs typeface="宋体" pitchFamily="2" charset="-122"/>
              </a:defRPr>
            </a:lvl1pPr>
          </a:lstStyle>
          <a:p>
            <a:pPr>
              <a:defRPr/>
            </a:pPr>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4101"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Tx/>
              <a:buNone/>
              <a:defRPr kumimoji="1" sz="1200">
                <a:latin typeface="等线" panose="02010600030101010101" charset="-122"/>
                <a:ea typeface="宋体" pitchFamily="2" charset="-122"/>
                <a:cs typeface="宋体" pitchFamily="2" charset="-122"/>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B4283E0F-74FB-4CF6-B92F-BA0D3B768B7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宋体" pitchFamily="2" charset="-122"/>
      </a:defRPr>
    </a:lvl1pPr>
    <a:lvl2pPr marL="457200" algn="l" defTabSz="457200" rtl="0" fontAlgn="base">
      <a:spcBef>
        <a:spcPct val="30000"/>
      </a:spcBef>
      <a:spcAft>
        <a:spcPct val="0"/>
      </a:spcAft>
      <a:defRPr sz="1200" kern="1200">
        <a:solidFill>
          <a:schemeClr val="tx1"/>
        </a:solidFill>
        <a:latin typeface="+mn-lt"/>
        <a:ea typeface="+mn-ea"/>
        <a:cs typeface="宋体" pitchFamily="2" charset="-122"/>
      </a:defRPr>
    </a:lvl2pPr>
    <a:lvl3pPr marL="914400" algn="l" defTabSz="457200" rtl="0" fontAlgn="base">
      <a:spcBef>
        <a:spcPct val="30000"/>
      </a:spcBef>
      <a:spcAft>
        <a:spcPct val="0"/>
      </a:spcAft>
      <a:defRPr sz="1200" kern="1200">
        <a:solidFill>
          <a:schemeClr val="tx1"/>
        </a:solidFill>
        <a:latin typeface="+mn-lt"/>
        <a:ea typeface="+mn-ea"/>
        <a:cs typeface="宋体" pitchFamily="2" charset="-122"/>
      </a:defRPr>
    </a:lvl3pPr>
    <a:lvl4pPr marL="1371600" algn="l" defTabSz="457200" rtl="0" fontAlgn="base">
      <a:spcBef>
        <a:spcPct val="30000"/>
      </a:spcBef>
      <a:spcAft>
        <a:spcPct val="0"/>
      </a:spcAft>
      <a:defRPr sz="1200" kern="1200">
        <a:solidFill>
          <a:schemeClr val="tx1"/>
        </a:solidFill>
        <a:latin typeface="+mn-lt"/>
        <a:ea typeface="+mn-ea"/>
        <a:cs typeface="宋体" pitchFamily="2" charset="-122"/>
      </a:defRPr>
    </a:lvl4pPr>
    <a:lvl5pPr marL="1828800" algn="l" defTabSz="457200" rtl="0" fontAlgn="base">
      <a:spcBef>
        <a:spcPct val="30000"/>
      </a:spcBef>
      <a:spcAft>
        <a:spcPct val="0"/>
      </a:spcAft>
      <a:defRPr sz="1200" kern="1200">
        <a:solidFill>
          <a:schemeClr val="tx1"/>
        </a:solidFill>
        <a:latin typeface="+mn-lt"/>
        <a:ea typeface="+mn-ea"/>
        <a:cs typeface="宋体" pitchFamily="2" charset="-122"/>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ChangeArrowheads="1"/>
          </p:cNvSpPr>
          <p:nvPr>
            <p:ph type="sldImg" idx="4294967295"/>
          </p:nvPr>
        </p:nvSpPr>
        <p:spPr bwMode="auto">
          <a:ln>
            <a:solidFill>
              <a:srgbClr val="000000"/>
            </a:solidFill>
            <a:miter lim="800000"/>
          </a:ln>
        </p:spPr>
      </p:sp>
      <p:sp>
        <p:nvSpPr>
          <p:cNvPr id="6146" name="备注占位符 2"/>
          <p:cNvSpPr>
            <a:spLocks noGrp="1" noChangeArrowheads="1"/>
          </p:cNvSpPr>
          <p:nvPr>
            <p:ph type="body" idx="4294967295"/>
          </p:nvPr>
        </p:nvSpPr>
        <p:spPr/>
        <p:txBody>
          <a:bodyPr/>
          <a:lstStyle/>
          <a:p>
            <a:pPr>
              <a:spcBef>
                <a:spcPct val="0"/>
              </a:spcBef>
            </a:pPr>
            <a:endParaRPr lang="zh-CN" altLang="en-US" smtClean="0"/>
          </a:p>
        </p:txBody>
      </p:sp>
      <p:sp>
        <p:nvSpPr>
          <p:cNvPr id="6147" name="幻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fld id="{666C4432-86B1-44C8-B144-754EE8881D6E}"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ChangeArrowheads="1"/>
          </p:cNvSpPr>
          <p:nvPr>
            <p:ph type="sldImg" idx="4294967295"/>
          </p:nvPr>
        </p:nvSpPr>
        <p:spPr bwMode="auto">
          <a:ln>
            <a:solidFill>
              <a:srgbClr val="000000"/>
            </a:solidFill>
            <a:miter lim="800000"/>
          </a:ln>
        </p:spPr>
      </p:sp>
      <p:sp>
        <p:nvSpPr>
          <p:cNvPr id="8194" name="文本占位符 2"/>
          <p:cNvSpPr>
            <a:spLocks noGrp="1" noChangeArrowheads="1"/>
          </p:cNvSpPr>
          <p:nvPr>
            <p:ph type="body" idx="4294967295"/>
          </p:nvPr>
        </p:nvSpPr>
        <p:spPr/>
        <p:txBody>
          <a:bodyP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r>
              <a:rPr lang="zh-CN" altLang="en-US"/>
              <a:t>可能通过一个很差的麦克风形成的声波</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60788698-2790-4799-A03F-F8D2A4A2DB42}" type="slidenum">
              <a:rPr lang="zh-CN" altLang="en-US"/>
            </a:fld>
            <a:endParaRPr lang="zh-CN" altLang="en-US"/>
          </a:p>
        </p:txBody>
      </p:sp>
      <p:pic>
        <p:nvPicPr>
          <p:cNvPr id="10" name="图片 9"/>
          <p:cNvPicPr>
            <a:picLocks noChangeAspect="1"/>
          </p:cNvPicPr>
          <p:nvPr userDrawn="1"/>
        </p:nvPicPr>
        <p:blipFill>
          <a:blip r:embed="rId3"/>
          <a:stretch>
            <a:fillRect/>
          </a:stretch>
        </p:blipFill>
        <p:spPr>
          <a:xfrm>
            <a:off x="3940810" y="766445"/>
            <a:ext cx="4298950" cy="1306195"/>
          </a:xfrm>
          <a:prstGeom prst="rect">
            <a:avLst/>
          </a:prstGeom>
        </p:spPr>
      </p:pic>
      <p:pic>
        <p:nvPicPr>
          <p:cNvPr id="8" name="图片 7"/>
          <p:cNvPicPr>
            <a:picLocks noChangeAspect="1"/>
          </p:cNvPicPr>
          <p:nvPr userDrawn="1"/>
        </p:nvPicPr>
        <p:blipFill>
          <a:blip r:embed="rId4"/>
          <a:stretch>
            <a:fillRect/>
          </a:stretch>
        </p:blipFill>
        <p:spPr>
          <a:xfrm>
            <a:off x="5410200" y="0"/>
            <a:ext cx="1555750" cy="76708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7A0D640-E144-490B-8F7E-65C826AB46A4}"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333D8B2-F2A4-4705-A013-3C96A07E7A74}"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5743D35E-3885-4274-AA9A-8DFBF1713F81}"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A831F17B-D6B6-4D3F-8964-F09DF34F00D6}"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88C40E0F-B024-4B43-831A-91927FC06959}"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645B6AA8-31EB-468B-8C41-6415ECD260E2}" type="slidenum">
              <a:rPr lang="zh-CN" altLang="en-US"/>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9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fld id="{FD00E7A1-F48F-4719-BB98-7E5AEA7B7FB1}" type="slidenum">
              <a:rPr lang="zh-CN" altLang="en-US"/>
            </a:fld>
            <a:endParaRPr lang="zh-CN" altLang="en-US"/>
          </a:p>
        </p:txBody>
      </p:sp>
      <p:pic>
        <p:nvPicPr>
          <p:cNvPr id="6" name="图片 5"/>
          <p:cNvPicPr>
            <a:picLocks noChangeAspect="1"/>
          </p:cNvPicPr>
          <p:nvPr userDrawn="1"/>
        </p:nvPicPr>
        <p:blipFill>
          <a:blip r:embed="rId3"/>
          <a:stretch>
            <a:fillRect/>
          </a:stretch>
        </p:blipFill>
        <p:spPr>
          <a:xfrm>
            <a:off x="3446780" y="1465580"/>
            <a:ext cx="5163185" cy="800100"/>
          </a:xfrm>
          <a:prstGeom prst="rect">
            <a:avLst/>
          </a:prstGeom>
        </p:spPr>
      </p:pic>
      <p:pic>
        <p:nvPicPr>
          <p:cNvPr id="7" name="图片 6"/>
          <p:cNvPicPr>
            <a:picLocks noChangeAspect="1"/>
          </p:cNvPicPr>
          <p:nvPr userDrawn="1"/>
        </p:nvPicPr>
        <p:blipFill>
          <a:blip r:embed="rId3"/>
          <a:stretch>
            <a:fillRect/>
          </a:stretch>
        </p:blipFill>
        <p:spPr>
          <a:xfrm>
            <a:off x="1862455" y="5064760"/>
            <a:ext cx="8635365" cy="80010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sz="1200" noProof="1">
                <a:solidFill>
                  <a:srgbClr val="898989"/>
                </a:solidFill>
                <a:latin typeface="等线" panose="02010600030101010101" charset="-122"/>
                <a:ea typeface="等线" panose="02010600030101010101" charset="-122"/>
                <a:cs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buFontTx/>
              <a:buNone/>
              <a:defRPr kumimoji="0"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ea typeface="等线" panose="02010600030101010101" charset="-122"/>
              </a:defRPr>
            </a:lvl1pPr>
          </a:lstStyle>
          <a:p>
            <a:fld id="{5558DAD5-D431-48DD-BB7C-9F90A0AF82BA}" type="slidenum">
              <a:rPr lang="zh-CN" altLang="en-US"/>
            </a:fld>
            <a:endParaRPr lang="zh-CN" altLang="en-US"/>
          </a:p>
        </p:txBody>
      </p:sp>
      <p:pic>
        <p:nvPicPr>
          <p:cNvPr id="1031" name="图片 6"/>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矩形 1"/>
          <p:cNvSpPr>
            <a:spLocks noChangeArrowheads="1"/>
          </p:cNvSpPr>
          <p:nvPr userDrawn="1"/>
        </p:nvSpPr>
        <p:spPr bwMode="auto">
          <a:xfrm>
            <a:off x="871538" y="363538"/>
            <a:ext cx="892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chemeClr val="bg1"/>
                </a:solidFill>
                <a:latin typeface="微软雅黑" panose="020B0503020204020204" pitchFamily="34" charset="-122"/>
                <a:ea typeface="微软雅黑" panose="020B0503020204020204" pitchFamily="34" charset="-122"/>
                <a:sym typeface="宋体" pitchFamily="2" charset="-122"/>
              </a:rPr>
              <a:t>✎ </a:t>
            </a:r>
            <a:endParaRPr lang="zh-CN" altLang="en-US" sz="3600">
              <a:latin typeface="Arial" panose="020B0704020202020204" pitchFamily="34" charset="0"/>
            </a:endParaRPr>
          </a:p>
        </p:txBody>
      </p:sp>
      <p:pic>
        <p:nvPicPr>
          <p:cNvPr id="8" name="图片 7"/>
          <p:cNvPicPr>
            <a:picLocks noChangeAspect="1"/>
          </p:cNvPicPr>
          <p:nvPr userDrawn="1"/>
        </p:nvPicPr>
        <p:blipFill>
          <a:blip r:embed="rId10"/>
          <a:stretch>
            <a:fillRect/>
          </a:stretch>
        </p:blipFill>
        <p:spPr>
          <a:xfrm>
            <a:off x="8430895" y="120650"/>
            <a:ext cx="3150870" cy="912495"/>
          </a:xfrm>
          <a:prstGeom prst="rect">
            <a:avLst/>
          </a:prstGeom>
        </p:spPr>
      </p:pic>
      <p:pic>
        <p:nvPicPr>
          <p:cNvPr id="2" name="图片 1"/>
          <p:cNvPicPr>
            <a:picLocks noChangeAspect="1"/>
          </p:cNvPicPr>
          <p:nvPr userDrawn="1"/>
        </p:nvPicPr>
        <p:blipFill>
          <a:blip r:embed="rId11"/>
          <a:stretch>
            <a:fillRect/>
          </a:stretch>
        </p:blipFill>
        <p:spPr>
          <a:xfrm>
            <a:off x="566420" y="6551295"/>
            <a:ext cx="1887220" cy="23114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txStyles>
    <p:titleStyle>
      <a:lvl1pPr algn="l" rtl="0" fontAlgn="base">
        <a:lnSpc>
          <a:spcPct val="90000"/>
        </a:lnSpc>
        <a:spcBef>
          <a:spcPct val="0"/>
        </a:spcBef>
        <a:spcAft>
          <a:spcPct val="0"/>
        </a:spcAft>
        <a:defRPr sz="4400" kern="1200">
          <a:solidFill>
            <a:schemeClr val="tx1"/>
          </a:solidFill>
          <a:latin typeface="+mj-lt"/>
          <a:ea typeface="宋体" pitchFamily="2" charset="-122"/>
          <a:cs typeface="等线 Light" panose="02010600030101010101" charset="-122"/>
        </a:defRPr>
      </a:lvl1pPr>
      <a:lvl2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2pPr>
      <a:lvl3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3pPr>
      <a:lvl4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4pPr>
      <a:lvl5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5pPr>
      <a:lvl6pPr marL="4572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9pPr>
    </p:titleStyle>
    <p:bodyStyle>
      <a:lvl1pPr marL="228600" indent="-228600" algn="l" rtl="0" fontAlgn="base">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等线" panose="02010600030101010101" charset="-122"/>
        </a:defRPr>
      </a:lvl1pPr>
      <a:lvl2pPr marL="685800" indent="-228600" algn="l" rtl="0" fontAlgn="base">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等线" panose="02010600030101010101" charset="-122"/>
        </a:defRPr>
      </a:lvl2pPr>
      <a:lvl3pPr marL="11430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3pPr>
      <a:lvl4pPr marL="16002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4pPr>
      <a:lvl5pPr marL="20574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file:///C:\Users\july\AppData\Local\Temp\wps\INetCache\87e8b47f16aaddfd73fb35d72e04559f" TargetMode="External"/><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jpe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0.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tags" Target="../tags/tag1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tags" Target="../tags/tag1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2.png"/><Relationship Id="rId2" Type="http://schemas.openxmlformats.org/officeDocument/2006/relationships/tags" Target="../tags/tag18.xml"/><Relationship Id="rId1"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tags" Target="../tags/tag19.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emf"/><Relationship Id="rId4" Type="http://schemas.openxmlformats.org/officeDocument/2006/relationships/oleObject" Target="../embeddings/oleObject3.bin"/><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oleObject" Target="../embeddings/oleObject2.bin"/></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4.xml"/><Relationship Id="rId2" Type="http://schemas.openxmlformats.org/officeDocument/2006/relationships/image" Target="../media/image81.wmf"/><Relationship Id="rId1" Type="http://schemas.openxmlformats.org/officeDocument/2006/relationships/oleObject" Target="../embeddings/oleObject4.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3.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image" Target="../media/image85.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png"/><Relationship Id="rId1"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p:cNvSpPr>
            <a:spLocks noGrp="1" noChangeArrowheads="1"/>
          </p:cNvSpPr>
          <p:nvPr>
            <p:ph type="ctrTitle"/>
          </p:nvPr>
        </p:nvSpPr>
        <p:spPr>
          <a:xfrm>
            <a:off x="1670050" y="1710055"/>
            <a:ext cx="9511030" cy="1912620"/>
          </a:xfrm>
        </p:spPr>
        <p:txBody>
          <a:bodyPr/>
          <a:lstStyle/>
          <a:p>
            <a:r>
              <a:rPr lang="zh-CN" altLang="en-US" dirty="0" smtClean="0">
                <a:latin typeface="微软雅黑" panose="020B0503020204020204" pitchFamily="34" charset="-122"/>
                <a:ea typeface="微软雅黑" panose="020B0503020204020204" pitchFamily="34" charset="-122"/>
              </a:rPr>
              <a:t>第</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章</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数据</a:t>
            </a:r>
            <a:endParaRPr lang="zh-CN" altLang="en-US" dirty="0" smtClean="0">
              <a:latin typeface="微软雅黑" panose="020B0503020204020204" pitchFamily="34" charset="-122"/>
              <a:ea typeface="微软雅黑" panose="020B0503020204020204" pitchFamily="34" charset="-122"/>
            </a:endParaRPr>
          </a:p>
        </p:txBody>
      </p:sp>
      <p:sp>
        <p:nvSpPr>
          <p:cNvPr id="7" name="矩形 15"/>
          <p:cNvSpPr>
            <a:spLocks noChangeArrowheads="1"/>
          </p:cNvSpPr>
          <p:nvPr/>
        </p:nvSpPr>
        <p:spPr bwMode="auto">
          <a:xfrm>
            <a:off x="5351618" y="5236537"/>
            <a:ext cx="3179762"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数据类型</a:t>
            </a:r>
            <a:endPar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数据预处理</a:t>
            </a:r>
            <a:endParaRPr lang="zh-CN" altLang="en-US"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2"/>
          <p:cNvSpPr>
            <a:spLocks noChangeArrowheads="1"/>
          </p:cNvSpPr>
          <p:nvPr/>
        </p:nvSpPr>
        <p:spPr bwMode="auto">
          <a:xfrm>
            <a:off x="8821192" y="5236537"/>
            <a:ext cx="317094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数据质量</a:t>
            </a:r>
            <a:endParaRPr lang="en-US" altLang="zh-CN" sz="2000" b="1" dirty="0" smtClean="0">
              <a:solidFill>
                <a:srgbClr val="2E75B6"/>
              </a:solidFill>
              <a:latin typeface="微软雅黑" panose="020B0503020204020204" pitchFamily="34" charset="-122"/>
              <a:ea typeface="微软雅黑" panose="020B0503020204020204" pitchFamily="34" charset="-122"/>
            </a:endParaRPr>
          </a:p>
          <a:p>
            <a:pPr>
              <a:lnSpc>
                <a:spcPct val="150000"/>
              </a:lnSpc>
            </a:pPr>
            <a:r>
              <a:rPr lang="en-US" altLang="zh-CN"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相似性和相异性的度量</a:t>
            </a:r>
            <a:endParaRPr lang="zh-CN" altLang="en-US"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p:nvPr/>
        </p:nvPicPr>
        <p:blipFill>
          <a:blip r:embed="rId1" r:link="rId2"/>
          <a:stretch>
            <a:fillRect/>
          </a:stretch>
        </p:blipFill>
        <p:spPr>
          <a:xfrm>
            <a:off x="132080" y="5151120"/>
            <a:ext cx="4672330" cy="1186180"/>
          </a:xfrm>
          <a:prstGeom prst="rect">
            <a:avLst/>
          </a:prstGeom>
          <a:noFill/>
          <a:ln w="9525">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属性类型</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C9F754DE-2CAD-44b6-B708-469DEB6407EB-3" descr="C:/Users/Jane/AppData/Local/Temp/wpp.AGNWCHwpp"/>
          <p:cNvPicPr>
            <a:picLocks noChangeAspect="1"/>
          </p:cNvPicPr>
          <p:nvPr/>
        </p:nvPicPr>
        <p:blipFill>
          <a:blip r:embed="rId1"/>
          <a:stretch>
            <a:fillRect/>
          </a:stretch>
        </p:blipFill>
        <p:spPr>
          <a:xfrm>
            <a:off x="0" y="1731010"/>
            <a:ext cx="7763510" cy="3797935"/>
          </a:xfrm>
          <a:prstGeom prst="rect">
            <a:avLst/>
          </a:prstGeom>
        </p:spPr>
      </p:pic>
      <p:sp>
        <p:nvSpPr>
          <p:cNvPr id="6" name="文本框 5"/>
          <p:cNvSpPr txBox="1"/>
          <p:nvPr/>
        </p:nvSpPr>
        <p:spPr>
          <a:xfrm>
            <a:off x="7463790" y="2030095"/>
            <a:ext cx="4400550" cy="3583305"/>
          </a:xfrm>
          <a:prstGeom prst="rect">
            <a:avLst/>
          </a:prstGeom>
          <a:noFill/>
        </p:spPr>
        <p:txBody>
          <a:bodyPr wrap="square" rtlCol="0" anchor="t">
            <a:noAutofit/>
          </a:bodyPr>
          <a:p>
            <a:pPr marL="342900" indent="-342900">
              <a:buFont typeface="Wingdings" panose="05000000000000000000" charset="0"/>
              <a:buChar char="Ø"/>
            </a:pPr>
            <a:r>
              <a:rPr lang="zh-CN" altLang="en-US">
                <a:solidFill>
                  <a:srgbClr val="FF0000"/>
                </a:solidFill>
                <a:latin typeface="Arial" panose="020B0704020202020204" pitchFamily="34" charset="0"/>
                <a:sym typeface="+mn-ea"/>
              </a:rPr>
              <a:t>区间属性</a:t>
            </a:r>
            <a:r>
              <a:rPr lang="zh-CN" altLang="en-US">
                <a:latin typeface="Arial" panose="020B0704020202020204" pitchFamily="34" charset="0"/>
                <a:sym typeface="+mn-ea"/>
              </a:rPr>
              <a:t>用相等的</a:t>
            </a:r>
            <a:r>
              <a:rPr lang="zh-CN" altLang="en-US" b="1">
                <a:solidFill>
                  <a:srgbClr val="FF0000"/>
                </a:solidFill>
                <a:latin typeface="Arial" panose="020B0704020202020204" pitchFamily="34" charset="0"/>
                <a:sym typeface="+mn-ea"/>
              </a:rPr>
              <a:t>单位尺度</a:t>
            </a:r>
            <a:r>
              <a:rPr lang="zh-CN" altLang="en-US">
                <a:latin typeface="Arial" panose="020B0704020202020204" pitchFamily="34" charset="0"/>
                <a:sym typeface="+mn-ea"/>
              </a:rPr>
              <a:t>度量</a:t>
            </a:r>
            <a:endParaRPr lang="zh-CN" altLang="en-US">
              <a:latin typeface="Arial" panose="020B0704020202020204" pitchFamily="34" charset="0"/>
              <a:sym typeface="+mn-ea"/>
            </a:endParaRPr>
          </a:p>
          <a:p>
            <a:pPr marL="342900" indent="-342900">
              <a:buFont typeface="Wingdings" panose="05000000000000000000" charset="0"/>
              <a:buChar char="Ø"/>
            </a:pPr>
            <a:endParaRPr lang="zh-CN" altLang="en-US">
              <a:latin typeface="Arial" panose="020B0704020202020204" pitchFamily="34" charset="0"/>
              <a:sym typeface="+mn-ea"/>
            </a:endParaRPr>
          </a:p>
          <a:p>
            <a:pPr marL="342900" indent="-342900">
              <a:buFont typeface="Wingdings" panose="05000000000000000000" charset="0"/>
              <a:buChar char="Ø"/>
            </a:pPr>
            <a:r>
              <a:rPr lang="zh-CN" altLang="en-US">
                <a:latin typeface="Arial" panose="020B0704020202020204" pitchFamily="34" charset="0"/>
                <a:sym typeface="+mn-ea"/>
              </a:rPr>
              <a:t>比如日期、温度等</a:t>
            </a:r>
            <a:endParaRPr lang="zh-CN" altLang="en-US">
              <a:latin typeface="Arial" panose="020B0704020202020204" pitchFamily="34" charset="0"/>
              <a:sym typeface="+mn-ea"/>
            </a:endParaRPr>
          </a:p>
          <a:p>
            <a:pPr marL="342900" indent="-342900">
              <a:buFont typeface="Wingdings" panose="05000000000000000000" charset="0"/>
              <a:buChar char="Ø"/>
            </a:pPr>
            <a:endParaRPr lang="zh-CN" altLang="en-US">
              <a:latin typeface="Arial" panose="020B0704020202020204" pitchFamily="34" charset="0"/>
              <a:sym typeface="+mn-ea"/>
            </a:endParaRPr>
          </a:p>
          <a:p>
            <a:pPr marL="342900" indent="-342900">
              <a:buFont typeface="Wingdings" panose="05000000000000000000" charset="0"/>
              <a:buChar char="Ø"/>
            </a:pPr>
            <a:r>
              <a:rPr lang="zh-CN" altLang="en-US">
                <a:latin typeface="Arial" panose="020B0704020202020204" pitchFamily="34" charset="0"/>
                <a:sym typeface="+mn-ea"/>
              </a:rPr>
              <a:t>运算：除了</a:t>
            </a:r>
            <a:r>
              <a:rPr lang="zh-CN" altLang="en-US">
                <a:latin typeface="Arial" panose="020B0704020202020204" pitchFamily="34" charset="0"/>
                <a:cs typeface="Arial" panose="020B0704020202020204" pitchFamily="34" charset="0"/>
                <a:sym typeface="+mn-ea"/>
              </a:rPr>
              <a:t>≠、</a:t>
            </a:r>
            <a:r>
              <a:rPr lang="zh-CN" altLang="en-US">
                <a:latin typeface="微软雅黑" panose="020B0503020204020204" pitchFamily="34" charset="-122"/>
                <a:ea typeface="微软雅黑" panose="020B0503020204020204" pitchFamily="34" charset="-122"/>
                <a:cs typeface="Arial" panose="020B0704020202020204" pitchFamily="34" charset="0"/>
                <a:sym typeface="+mn-ea"/>
              </a:rPr>
              <a:t>=、</a:t>
            </a:r>
            <a:r>
              <a:rPr lang="zh-CN" altLang="en-US">
                <a:latin typeface="Arial" panose="020B0704020202020204" pitchFamily="34" charset="0"/>
                <a:cs typeface="Arial" panose="020B0704020202020204" pitchFamily="34" charset="0"/>
                <a:sym typeface="+mn-ea"/>
              </a:rPr>
              <a:t>≤、≥、</a:t>
            </a:r>
            <a:r>
              <a:rPr lang="zh-CN" altLang="en-US">
                <a:latin typeface="微软雅黑" panose="020B0503020204020204" pitchFamily="34" charset="-122"/>
                <a:ea typeface="微软雅黑" panose="020B0503020204020204" pitchFamily="34" charset="-122"/>
                <a:cs typeface="Arial" panose="020B0704020202020204" pitchFamily="34" charset="0"/>
                <a:sym typeface="+mn-ea"/>
              </a:rPr>
              <a:t>&gt;、&lt;</a:t>
            </a:r>
            <a:r>
              <a:rPr lang="zh-CN" altLang="en-US">
                <a:latin typeface="Arial" panose="020B0704020202020204" pitchFamily="34" charset="0"/>
                <a:sym typeface="+mn-ea"/>
              </a:rPr>
              <a:t>，还可以+、</a:t>
            </a:r>
            <a:r>
              <a:rPr lang="en-US" altLang="zh-CN">
                <a:latin typeface="Arial" panose="020B0704020202020204" pitchFamily="34" charset="0"/>
                <a:sym typeface="+mn-ea"/>
              </a:rPr>
              <a:t>-</a:t>
            </a:r>
            <a:endParaRPr lang="en-US" altLang="zh-CN">
              <a:latin typeface="Arial" panose="020B0704020202020204" pitchFamily="34" charset="0"/>
              <a:sym typeface="+mn-ea"/>
            </a:endParaRPr>
          </a:p>
          <a:p>
            <a:pPr marL="0" indent="0">
              <a:buFont typeface="Wingdings" panose="05000000000000000000" charset="0"/>
              <a:buNone/>
            </a:pPr>
            <a:endParaRPr lang="zh-CN" altLang="en-US">
              <a:latin typeface="Arial" panose="020B0704020202020204" pitchFamily="34" charset="0"/>
              <a:sym typeface="+mn-ea"/>
            </a:endParaRPr>
          </a:p>
        </p:txBody>
      </p:sp>
      <p:sp>
        <p:nvSpPr>
          <p:cNvPr id="8" name="圆角矩形 7"/>
          <p:cNvSpPr/>
          <p:nvPr/>
        </p:nvSpPr>
        <p:spPr>
          <a:xfrm>
            <a:off x="6116320" y="3820795"/>
            <a:ext cx="1216025" cy="63246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linds(horizont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linds(horizontal)">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属性类型</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C9F754DE-2CAD-44b6-B708-469DEB6407EB-4" descr="C:/Users/Jane/AppData/Local/Temp/wpp.AGNWCHwpp"/>
          <p:cNvPicPr>
            <a:picLocks noChangeAspect="1"/>
          </p:cNvPicPr>
          <p:nvPr/>
        </p:nvPicPr>
        <p:blipFill>
          <a:blip r:embed="rId1"/>
          <a:stretch>
            <a:fillRect/>
          </a:stretch>
        </p:blipFill>
        <p:spPr>
          <a:xfrm>
            <a:off x="0" y="1731010"/>
            <a:ext cx="7763510" cy="3797935"/>
          </a:xfrm>
          <a:prstGeom prst="rect">
            <a:avLst/>
          </a:prstGeom>
        </p:spPr>
      </p:pic>
      <p:sp>
        <p:nvSpPr>
          <p:cNvPr id="6" name="文本框 5"/>
          <p:cNvSpPr txBox="1"/>
          <p:nvPr/>
        </p:nvSpPr>
        <p:spPr>
          <a:xfrm>
            <a:off x="7463790" y="2030095"/>
            <a:ext cx="4400550" cy="3583305"/>
          </a:xfrm>
          <a:prstGeom prst="rect">
            <a:avLst/>
          </a:prstGeom>
          <a:noFill/>
        </p:spPr>
        <p:txBody>
          <a:bodyPr wrap="square" rtlCol="0" anchor="t">
            <a:noAutofit/>
          </a:bodyPr>
          <a:p>
            <a:pPr marL="342900" indent="-342900">
              <a:buFont typeface="Wingdings" panose="05000000000000000000" charset="0"/>
              <a:buChar char="Ø"/>
            </a:pPr>
            <a:r>
              <a:rPr lang="zh-CN" altLang="en-US">
                <a:solidFill>
                  <a:srgbClr val="FF0000"/>
                </a:solidFill>
                <a:latin typeface="Arial" panose="020B0704020202020204" pitchFamily="34" charset="0"/>
                <a:sym typeface="+mn-ea"/>
              </a:rPr>
              <a:t>比率属性</a:t>
            </a:r>
            <a:r>
              <a:rPr lang="zh-CN" altLang="en-US">
                <a:latin typeface="Arial" panose="020B0704020202020204" pitchFamily="34" charset="0"/>
                <a:sym typeface="+mn-ea"/>
              </a:rPr>
              <a:t>的度量是</a:t>
            </a:r>
            <a:r>
              <a:rPr lang="zh-CN" altLang="en-US" b="1">
                <a:solidFill>
                  <a:srgbClr val="FF0000"/>
                </a:solidFill>
                <a:latin typeface="Arial" panose="020B0704020202020204" pitchFamily="34" charset="0"/>
                <a:sym typeface="+mn-ea"/>
              </a:rPr>
              <a:t>比率</a:t>
            </a:r>
            <a:r>
              <a:rPr lang="zh-CN" altLang="en-US">
                <a:latin typeface="Arial" panose="020B0704020202020204" pitchFamily="34" charset="0"/>
                <a:sym typeface="+mn-ea"/>
              </a:rPr>
              <a:t>的，可以用比率来描述两个值，即一个值是另一个值的倍数，也可以计算值之间的差</a:t>
            </a:r>
            <a:endParaRPr lang="zh-CN" altLang="en-US">
              <a:latin typeface="Arial" panose="020B0704020202020204" pitchFamily="34" charset="0"/>
              <a:sym typeface="+mn-ea"/>
            </a:endParaRPr>
          </a:p>
          <a:p>
            <a:pPr marL="342900" indent="-342900">
              <a:buFont typeface="Wingdings" panose="05000000000000000000" charset="0"/>
              <a:buChar char="Ø"/>
            </a:pPr>
            <a:endParaRPr lang="zh-CN" altLang="en-US">
              <a:latin typeface="Arial" panose="020B0704020202020204" pitchFamily="34" charset="0"/>
              <a:sym typeface="+mn-ea"/>
            </a:endParaRPr>
          </a:p>
          <a:p>
            <a:pPr marL="342900" indent="-342900">
              <a:buFont typeface="Wingdings" panose="05000000000000000000" charset="0"/>
              <a:buChar char="Ø"/>
            </a:pPr>
            <a:r>
              <a:rPr lang="zh-CN" altLang="en-US">
                <a:latin typeface="Arial" panose="020B0704020202020204" pitchFamily="34" charset="0"/>
                <a:sym typeface="+mn-ea"/>
              </a:rPr>
              <a:t>比如长度、高度、质量等</a:t>
            </a:r>
            <a:endParaRPr lang="zh-CN" altLang="en-US">
              <a:latin typeface="Arial" panose="020B0704020202020204" pitchFamily="34" charset="0"/>
              <a:sym typeface="+mn-ea"/>
            </a:endParaRPr>
          </a:p>
          <a:p>
            <a:pPr marL="342900" indent="-342900">
              <a:buFont typeface="Wingdings" panose="05000000000000000000" charset="0"/>
              <a:buChar char="Ø"/>
            </a:pPr>
            <a:endParaRPr lang="zh-CN" altLang="en-US">
              <a:latin typeface="Arial" panose="020B0704020202020204" pitchFamily="34" charset="0"/>
              <a:sym typeface="+mn-ea"/>
            </a:endParaRPr>
          </a:p>
          <a:p>
            <a:pPr marL="342900" indent="-342900">
              <a:buFont typeface="Wingdings" panose="05000000000000000000" charset="0"/>
              <a:buChar char="Ø"/>
            </a:pPr>
            <a:r>
              <a:rPr lang="zh-CN" altLang="en-US">
                <a:latin typeface="Arial" panose="020B0704020202020204" pitchFamily="34" charset="0"/>
                <a:sym typeface="+mn-ea"/>
              </a:rPr>
              <a:t>运算：</a:t>
            </a:r>
            <a:r>
              <a:rPr lang="zh-CN" altLang="en-US">
                <a:latin typeface="Arial" panose="020B0704020202020204" pitchFamily="34" charset="0"/>
                <a:sym typeface="+mn-ea"/>
              </a:rPr>
              <a:t>除了</a:t>
            </a:r>
            <a:r>
              <a:rPr lang="zh-CN" altLang="en-US">
                <a:latin typeface="Arial" panose="020B0704020202020204" pitchFamily="34" charset="0"/>
                <a:cs typeface="Arial" panose="020B0704020202020204" pitchFamily="34" charset="0"/>
                <a:sym typeface="+mn-ea"/>
              </a:rPr>
              <a:t>≠、</a:t>
            </a:r>
            <a:r>
              <a:rPr lang="zh-CN" altLang="en-US">
                <a:latin typeface="微软雅黑" panose="020B0503020204020204" pitchFamily="34" charset="-122"/>
                <a:ea typeface="微软雅黑" panose="020B0503020204020204" pitchFamily="34" charset="-122"/>
                <a:cs typeface="Arial" panose="020B0704020202020204" pitchFamily="34" charset="0"/>
                <a:sym typeface="+mn-ea"/>
              </a:rPr>
              <a:t>=、</a:t>
            </a:r>
            <a:r>
              <a:rPr lang="zh-CN" altLang="en-US">
                <a:latin typeface="Arial" panose="020B0704020202020204" pitchFamily="34" charset="0"/>
                <a:cs typeface="Arial" panose="020B0704020202020204" pitchFamily="34" charset="0"/>
                <a:sym typeface="+mn-ea"/>
              </a:rPr>
              <a:t>≤、≥、</a:t>
            </a:r>
            <a:r>
              <a:rPr lang="zh-CN" altLang="en-US">
                <a:latin typeface="微软雅黑" panose="020B0503020204020204" pitchFamily="34" charset="-122"/>
                <a:ea typeface="微软雅黑" panose="020B0503020204020204" pitchFamily="34" charset="-122"/>
                <a:cs typeface="Arial" panose="020B0704020202020204" pitchFamily="34" charset="0"/>
                <a:sym typeface="+mn-ea"/>
              </a:rPr>
              <a:t>&gt;、&lt;</a:t>
            </a:r>
            <a:r>
              <a:rPr lang="zh-CN" altLang="en-US">
                <a:latin typeface="Arial" panose="020B0704020202020204" pitchFamily="34" charset="0"/>
                <a:sym typeface="+mn-ea"/>
              </a:rPr>
              <a:t>、+、</a:t>
            </a:r>
            <a:r>
              <a:rPr lang="en-US" altLang="zh-CN">
                <a:latin typeface="Arial" panose="020B0704020202020204" pitchFamily="34" charset="0"/>
                <a:sym typeface="+mn-ea"/>
              </a:rPr>
              <a:t>-</a:t>
            </a:r>
            <a:r>
              <a:rPr lang="zh-CN" altLang="en-US">
                <a:latin typeface="Arial" panose="020B0704020202020204" pitchFamily="34" charset="0"/>
                <a:sym typeface="+mn-ea"/>
              </a:rPr>
              <a:t>，还可以</a:t>
            </a:r>
            <a:r>
              <a:rPr lang="en-US" altLang="zh-CN">
                <a:latin typeface="Arial" panose="020B0704020202020204" pitchFamily="34" charset="0"/>
                <a:sym typeface="+mn-ea"/>
              </a:rPr>
              <a:t>*</a:t>
            </a:r>
            <a:r>
              <a:rPr lang="zh-CN" altLang="en-US">
                <a:latin typeface="Arial" panose="020B0704020202020204" pitchFamily="34" charset="0"/>
                <a:sym typeface="+mn-ea"/>
              </a:rPr>
              <a:t>、</a:t>
            </a:r>
            <a:r>
              <a:rPr lang="en-US" altLang="zh-CN">
                <a:latin typeface="Arial" panose="020B0704020202020204" pitchFamily="34" charset="0"/>
                <a:sym typeface="+mn-ea"/>
              </a:rPr>
              <a:t>/</a:t>
            </a:r>
            <a:endParaRPr lang="en-US" altLang="zh-CN">
              <a:latin typeface="Arial" panose="020B0704020202020204" pitchFamily="34" charset="0"/>
              <a:sym typeface="+mn-ea"/>
            </a:endParaRPr>
          </a:p>
        </p:txBody>
      </p:sp>
      <p:sp>
        <p:nvSpPr>
          <p:cNvPr id="8" name="圆角矩形 7"/>
          <p:cNvSpPr/>
          <p:nvPr/>
        </p:nvSpPr>
        <p:spPr>
          <a:xfrm>
            <a:off x="6136005" y="4490085"/>
            <a:ext cx="1216025" cy="63246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标注 2"/>
          <p:cNvSpPr/>
          <p:nvPr/>
        </p:nvSpPr>
        <p:spPr>
          <a:xfrm>
            <a:off x="903605" y="5322570"/>
            <a:ext cx="6448425" cy="1275715"/>
          </a:xfrm>
          <a:prstGeom prst="wedgeRoundRectCallout">
            <a:avLst>
              <a:gd name="adj1" fmla="val -12658"/>
              <a:gd name="adj2" fmla="val -85739"/>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800" b="1">
                <a:solidFill>
                  <a:schemeClr val="bg1"/>
                </a:solidFill>
                <a:latin typeface="楷体" panose="02010609060101010101" charset="-122"/>
                <a:ea typeface="楷体" panose="02010609060101010101" charset="-122"/>
                <a:sym typeface="+mn-ea"/>
              </a:rPr>
              <a:t>区间和比率属性统称数值或定量属性</a:t>
            </a:r>
            <a:r>
              <a:rPr lang="zh-CN" altLang="en-US" sz="2800" b="1">
                <a:solidFill>
                  <a:schemeClr val="bg1"/>
                </a:solidFill>
                <a:latin typeface="楷体" panose="02010609060101010101" charset="-122"/>
                <a:ea typeface="楷体" panose="02010609060101010101" charset="-122"/>
                <a:sym typeface="+mn-ea"/>
              </a:rPr>
              <a:t>。</a:t>
            </a:r>
            <a:endParaRPr lang="zh-CN" altLang="en-US" sz="2800" b="1">
              <a:solidFill>
                <a:schemeClr val="bg1"/>
              </a:solidFill>
              <a:latin typeface="楷体" panose="02010609060101010101" charset="-122"/>
              <a:ea typeface="楷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linds(horizontal)">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3" grpId="0" bldLvl="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属性类型</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879475" y="1400175"/>
            <a:ext cx="10821670" cy="45478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数据类型</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1032510" y="1721485"/>
            <a:ext cx="10899775" cy="4123055"/>
          </a:xfrm>
          <a:prstGeom prst="rect">
            <a:avLst/>
          </a:prstGeom>
          <a:noFill/>
        </p:spPr>
        <p:txBody>
          <a:bodyPr wrap="square" rtlCol="0" anchor="t">
            <a:spAutoFit/>
          </a:bodyPr>
          <a:p>
            <a:pPr marL="0" indent="0">
              <a:buFont typeface="Wingdings" panose="05000000000000000000" charset="0"/>
              <a:buNone/>
            </a:pPr>
            <a:r>
              <a:rPr lang="zh-CN" altLang="en-US" sz="2800">
                <a:latin typeface="Arial" panose="020B0704020202020204" pitchFamily="34" charset="0"/>
                <a:sym typeface="+mn-ea"/>
              </a:rPr>
              <a:t>其他分类方法：</a:t>
            </a:r>
            <a:endParaRPr lang="zh-CN" altLang="en-US" sz="2800">
              <a:latin typeface="Arial" panose="020B0704020202020204" pitchFamily="34" charset="0"/>
              <a:sym typeface="+mn-ea"/>
            </a:endParaRPr>
          </a:p>
          <a:p>
            <a:pPr marL="342900" indent="-342900" eaLnBrk="1" latinLnBrk="0" hangingPunct="1">
              <a:lnSpc>
                <a:spcPct val="150000"/>
              </a:lnSpc>
              <a:buFont typeface="Wingdings" panose="05000000000000000000" charset="0"/>
              <a:buChar char="p"/>
            </a:pPr>
            <a:r>
              <a:rPr lang="zh-CN" altLang="en-US" sz="2600" b="1">
                <a:solidFill>
                  <a:schemeClr val="tx1"/>
                </a:solidFill>
                <a:latin typeface="Arial" panose="020B0704020202020204" pitchFamily="34" charset="0"/>
                <a:sym typeface="+mn-ea"/>
              </a:rPr>
              <a:t>用值</a:t>
            </a:r>
            <a:r>
              <a:rPr lang="zh-CN" altLang="en-US" sz="2600" b="1">
                <a:solidFill>
                  <a:schemeClr val="tx1"/>
                </a:solidFill>
                <a:latin typeface="Arial" panose="020B0704020202020204" pitchFamily="34" charset="0"/>
                <a:sym typeface="+mn-ea"/>
              </a:rPr>
              <a:t>的个数描述属性</a:t>
            </a:r>
            <a:endParaRPr lang="zh-CN" altLang="en-US" sz="2600" b="1">
              <a:solidFill>
                <a:schemeClr val="tx1"/>
              </a:solidFill>
              <a:latin typeface="Arial" panose="020B0704020202020204" pitchFamily="34" charset="0"/>
              <a:sym typeface="+mn-ea"/>
            </a:endParaRPr>
          </a:p>
          <a:p>
            <a:pPr marL="342900" indent="-342900" eaLnBrk="1" latinLnBrk="0" hangingPunct="1">
              <a:lnSpc>
                <a:spcPct val="150000"/>
              </a:lnSpc>
              <a:buFont typeface="Wingdings" panose="05000000000000000000" charset="0"/>
              <a:buChar char="l"/>
            </a:pPr>
            <a:r>
              <a:rPr lang="zh-CN" altLang="en-US" sz="2600">
                <a:solidFill>
                  <a:schemeClr val="tx1"/>
                </a:solidFill>
                <a:latin typeface="Arial" panose="020B0704020202020204" pitchFamily="34" charset="0"/>
                <a:sym typeface="+mn-ea"/>
              </a:rPr>
              <a:t>离散的属性：具有有限个值或无限可数个值</a:t>
            </a:r>
            <a:endParaRPr lang="zh-CN" altLang="en-US" sz="2600">
              <a:solidFill>
                <a:schemeClr val="tx1"/>
              </a:solidFill>
              <a:latin typeface="Arial" panose="020B0704020202020204" pitchFamily="34" charset="0"/>
              <a:sym typeface="+mn-ea"/>
            </a:endParaRPr>
          </a:p>
          <a:p>
            <a:pPr marL="342900" indent="-342900" eaLnBrk="1" latinLnBrk="0" hangingPunct="1">
              <a:lnSpc>
                <a:spcPct val="150000"/>
              </a:lnSpc>
              <a:buFont typeface="Wingdings" panose="05000000000000000000" charset="0"/>
              <a:buChar char="l"/>
            </a:pPr>
            <a:r>
              <a:rPr lang="zh-CN" altLang="en-US" sz="2600">
                <a:solidFill>
                  <a:schemeClr val="tx1"/>
                </a:solidFill>
                <a:latin typeface="Arial" panose="020B0704020202020204" pitchFamily="34" charset="0"/>
                <a:sym typeface="+mn-ea"/>
              </a:rPr>
              <a:t>连续的属性：取实数值的属性</a:t>
            </a:r>
            <a:endParaRPr lang="zh-CN" altLang="en-US" sz="2600">
              <a:solidFill>
                <a:schemeClr val="tx1"/>
              </a:solidFill>
              <a:latin typeface="Arial" panose="020B0704020202020204" pitchFamily="34" charset="0"/>
              <a:sym typeface="+mn-ea"/>
            </a:endParaRPr>
          </a:p>
          <a:p>
            <a:pPr marL="342900" indent="-342900" eaLnBrk="1" latinLnBrk="0" hangingPunct="1">
              <a:lnSpc>
                <a:spcPct val="150000"/>
              </a:lnSpc>
              <a:buFont typeface="Wingdings" panose="05000000000000000000" charset="0"/>
              <a:buChar char="l"/>
            </a:pPr>
            <a:endParaRPr lang="zh-CN" altLang="en-US" sz="2600">
              <a:solidFill>
                <a:schemeClr val="tx1"/>
              </a:solidFill>
              <a:latin typeface="Arial" panose="020B0704020202020204" pitchFamily="34" charset="0"/>
              <a:sym typeface="+mn-ea"/>
            </a:endParaRPr>
          </a:p>
          <a:p>
            <a:pPr marL="342900" indent="-342900" eaLnBrk="1" latinLnBrk="0" hangingPunct="1">
              <a:lnSpc>
                <a:spcPct val="150000"/>
              </a:lnSpc>
              <a:buFont typeface="Wingdings" panose="05000000000000000000" charset="0"/>
              <a:buChar char="p"/>
            </a:pPr>
            <a:r>
              <a:rPr lang="zh-CN" altLang="en-US" sz="2600">
                <a:solidFill>
                  <a:schemeClr val="tx1"/>
                </a:solidFill>
                <a:latin typeface="Arial" panose="020B0704020202020204" pitchFamily="34" charset="0"/>
                <a:sym typeface="+mn-ea"/>
              </a:rPr>
              <a:t>非对称的属性</a:t>
            </a:r>
            <a:r>
              <a:rPr lang="en-US" altLang="zh-CN" sz="2600">
                <a:solidFill>
                  <a:schemeClr val="tx1"/>
                </a:solidFill>
                <a:latin typeface="Arial" panose="020B0704020202020204" pitchFamily="34" charset="0"/>
                <a:sym typeface="+mn-ea"/>
              </a:rPr>
              <a:t> </a:t>
            </a:r>
            <a:endParaRPr lang="en-US" altLang="zh-CN" sz="2600">
              <a:solidFill>
                <a:schemeClr val="tx1"/>
              </a:solidFill>
              <a:latin typeface="Arial" panose="020B0704020202020204" pitchFamily="34" charset="0"/>
              <a:sym typeface="+mn-ea"/>
            </a:endParaRPr>
          </a:p>
          <a:p>
            <a:pPr lvl="1" indent="0" eaLnBrk="1" latinLnBrk="0" hangingPunct="1">
              <a:lnSpc>
                <a:spcPct val="150000"/>
              </a:lnSpc>
              <a:buFont typeface="Wingdings" panose="05000000000000000000" charset="0"/>
              <a:buNone/>
            </a:pPr>
            <a:r>
              <a:rPr lang="en-US" altLang="zh-CN" sz="2600">
                <a:solidFill>
                  <a:schemeClr val="tx1"/>
                </a:solidFill>
                <a:latin typeface="Arial" panose="020B0704020202020204" pitchFamily="34" charset="0"/>
                <a:sym typeface="+mn-ea"/>
              </a:rPr>
              <a:t>--&gt; </a:t>
            </a:r>
            <a:r>
              <a:rPr lang="zh-CN" altLang="en-US" sz="2600">
                <a:solidFill>
                  <a:schemeClr val="tx1"/>
                </a:solidFill>
                <a:latin typeface="Arial" panose="020B0704020202020204" pitchFamily="34" charset="0"/>
                <a:sym typeface="+mn-ea"/>
              </a:rPr>
              <a:t>推荐系统中稀疏问题</a:t>
            </a:r>
            <a:r>
              <a:rPr lang="en-US" altLang="zh-CN" sz="2600">
                <a:solidFill>
                  <a:schemeClr val="tx1"/>
                </a:solidFill>
                <a:latin typeface="Arial" panose="020B0704020202020204" pitchFamily="34" charset="0"/>
                <a:sym typeface="+mn-ea"/>
              </a:rPr>
              <a:t>   </a:t>
            </a:r>
            <a:r>
              <a:rPr lang="zh-CN" altLang="en-US" sz="2600">
                <a:solidFill>
                  <a:schemeClr val="tx1"/>
                </a:solidFill>
                <a:latin typeface="Arial" panose="020B0704020202020204" pitchFamily="34" charset="0"/>
                <a:sym typeface="+mn-ea"/>
              </a:rPr>
              <a:t>稀疏矩阵</a:t>
            </a:r>
            <a:endParaRPr lang="zh-CN" altLang="en-US" sz="2600">
              <a:solidFill>
                <a:schemeClr val="tx1"/>
              </a:solidFill>
              <a:latin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blinds(horizontal)">
                                      <p:cBhvr>
                                        <p:cTn id="12" dur="500"/>
                                        <p:tgtEl>
                                          <p:spTgt spid="2">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blinds(horizontal)">
                                      <p:cBhvr>
                                        <p:cTn id="15" dur="500"/>
                                        <p:tgtEl>
                                          <p:spTgt spid="2">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46430" y="1675765"/>
            <a:ext cx="10899775" cy="3324860"/>
          </a:xfrm>
          <a:prstGeom prst="rect">
            <a:avLst/>
          </a:prstGeom>
          <a:noFill/>
        </p:spPr>
        <p:txBody>
          <a:bodyPr wrap="square" rtlCol="0" anchor="t">
            <a:noAutofit/>
          </a:bodyPr>
          <a:p>
            <a:pPr marL="0" indent="0">
              <a:buFont typeface="Wingdings" panose="05000000000000000000" charset="0"/>
              <a:buNone/>
            </a:pPr>
            <a:r>
              <a:rPr lang="zh-CN" altLang="en-US" sz="2800">
                <a:latin typeface="Arial" panose="020B0704020202020204" pitchFamily="34" charset="0"/>
                <a:sym typeface="+mn-ea"/>
              </a:rPr>
              <a:t>数据集的一般特性：</a:t>
            </a:r>
            <a:endParaRPr lang="zh-CN" altLang="en-US" sz="2800">
              <a:latin typeface="Arial" panose="020B0704020202020204" pitchFamily="34" charset="0"/>
              <a:sym typeface="+mn-ea"/>
            </a:endParaRPr>
          </a:p>
          <a:p>
            <a:pPr marL="0" indent="0">
              <a:buFont typeface="Wingdings" panose="05000000000000000000" charset="0"/>
              <a:buNone/>
            </a:pPr>
            <a:endParaRPr lang="zh-CN" altLang="en-US" sz="2800">
              <a:latin typeface="Arial" panose="020B0704020202020204" pitchFamily="34" charset="0"/>
              <a:sym typeface="+mn-ea"/>
            </a:endParaRPr>
          </a:p>
          <a:p>
            <a:pPr marL="342900" indent="-342900">
              <a:buFont typeface="Wingdings" panose="05000000000000000000" charset="0"/>
              <a:buChar char="p"/>
            </a:pPr>
            <a:r>
              <a:rPr lang="zh-CN" altLang="en-US" sz="2600">
                <a:latin typeface="Arial" panose="020B0704020202020204" pitchFamily="34" charset="0"/>
                <a:sym typeface="+mn-ea"/>
              </a:rPr>
              <a:t>维度：数据集中的对象具有的属性数目</a:t>
            </a:r>
            <a:endParaRPr lang="zh-CN" altLang="en-US" sz="2600">
              <a:latin typeface="Arial" panose="020B0704020202020204" pitchFamily="34" charset="0"/>
              <a:sym typeface="+mn-ea"/>
            </a:endParaRPr>
          </a:p>
          <a:p>
            <a:pPr marL="0" indent="0">
              <a:buFont typeface="Wingdings" panose="05000000000000000000" charset="0"/>
              <a:buNone/>
            </a:pPr>
            <a:endParaRPr lang="zh-CN" altLang="en-US" sz="2600">
              <a:latin typeface="Arial" panose="020B0704020202020204" pitchFamily="34" charset="0"/>
              <a:sym typeface="+mn-ea"/>
            </a:endParaRPr>
          </a:p>
          <a:p>
            <a:pPr marL="342900" indent="-342900">
              <a:buFont typeface="Wingdings" panose="05000000000000000000" charset="0"/>
              <a:buChar char="p"/>
            </a:pPr>
            <a:r>
              <a:rPr lang="zh-CN" altLang="en-US" sz="2600">
                <a:latin typeface="Arial" panose="020B0704020202020204" pitchFamily="34" charset="0"/>
                <a:sym typeface="+mn-ea"/>
              </a:rPr>
              <a:t>稀疏性：</a:t>
            </a:r>
            <a:r>
              <a:rPr lang="zh-CN" altLang="en-US" sz="2600" u="sng">
                <a:latin typeface="Arial" panose="020B0704020202020204" pitchFamily="34" charset="0"/>
                <a:sym typeface="+mn-ea"/>
              </a:rPr>
              <a:t>非对称特征</a:t>
            </a:r>
            <a:r>
              <a:rPr lang="zh-CN" altLang="en-US" sz="2600">
                <a:latin typeface="Arial" panose="020B0704020202020204" pitchFamily="34" charset="0"/>
                <a:sym typeface="+mn-ea"/>
              </a:rPr>
              <a:t>的数据集具有的特性</a:t>
            </a:r>
            <a:endParaRPr lang="zh-CN" altLang="en-US" sz="2600">
              <a:latin typeface="Arial" panose="020B0704020202020204" pitchFamily="34" charset="0"/>
              <a:sym typeface="+mn-ea"/>
            </a:endParaRPr>
          </a:p>
          <a:p>
            <a:pPr marL="342900" indent="-342900">
              <a:buFont typeface="Wingdings" panose="05000000000000000000" charset="0"/>
              <a:buChar char="p"/>
            </a:pPr>
            <a:endParaRPr lang="zh-CN" altLang="en-US" sz="2600">
              <a:latin typeface="Arial" panose="020B0704020202020204" pitchFamily="34" charset="0"/>
              <a:sym typeface="+mn-ea"/>
            </a:endParaRPr>
          </a:p>
          <a:p>
            <a:pPr marL="342900" indent="-342900">
              <a:buFont typeface="Wingdings" panose="05000000000000000000" charset="0"/>
              <a:buChar char="p"/>
            </a:pPr>
            <a:r>
              <a:rPr lang="zh-CN" altLang="en-US" sz="2600">
                <a:latin typeface="Arial" panose="020B0704020202020204" pitchFamily="34" charset="0"/>
                <a:sym typeface="+mn-ea"/>
              </a:rPr>
              <a:t>分辨率：不同分辨率下数据、模式等均有不同</a:t>
            </a:r>
            <a:endParaRPr lang="zh-CN" altLang="en-US" sz="2600">
              <a:latin typeface="Arial" panose="020B0704020202020204" pitchFamily="34" charset="0"/>
              <a:sym typeface="+mn-ea"/>
            </a:endParaRPr>
          </a:p>
        </p:txBody>
      </p:sp>
      <p:pic>
        <p:nvPicPr>
          <p:cNvPr id="3" name="图片 2"/>
          <p:cNvPicPr>
            <a:picLocks noChangeAspect="1"/>
          </p:cNvPicPr>
          <p:nvPr/>
        </p:nvPicPr>
        <p:blipFill>
          <a:blip r:embed="rId1"/>
          <a:stretch>
            <a:fillRect/>
          </a:stretch>
        </p:blipFill>
        <p:spPr>
          <a:xfrm>
            <a:off x="7482205" y="1675765"/>
            <a:ext cx="4516755" cy="2335530"/>
          </a:xfrm>
          <a:prstGeom prst="rect">
            <a:avLst/>
          </a:prstGeom>
        </p:spPr>
      </p:pic>
      <p:pic>
        <p:nvPicPr>
          <p:cNvPr id="102" name="图片 101"/>
          <p:cNvPicPr/>
          <p:nvPr/>
        </p:nvPicPr>
        <p:blipFill>
          <a:blip r:embed="rId2"/>
          <a:stretch>
            <a:fillRect/>
          </a:stretch>
        </p:blipFill>
        <p:spPr>
          <a:xfrm>
            <a:off x="8176578" y="4315778"/>
            <a:ext cx="2143125" cy="21431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blinds(horizontal)">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blinds(horizontal)">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blinds(horizontal)">
                                      <p:cBhvr>
                                        <p:cTn id="2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1085" y="2304098"/>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4"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a:t>
            </a:r>
            <a:r>
              <a:rPr lang="zh-CN" altLang="en-US" sz="2800" dirty="0">
                <a:solidFill>
                  <a:srgbClr val="595959"/>
                </a:solidFill>
                <a:latin typeface="Impact" panose="020B0806030902050204" pitchFamily="34" charset="0"/>
                <a:ea typeface="微软雅黑" panose="020B0503020204020204" pitchFamily="34" charset="-122"/>
              </a:rPr>
              <a:t>数据类型</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5"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02   </a:t>
            </a:r>
            <a:r>
              <a:rPr lang="zh-CN" altLang="en-US" sz="2800" dirty="0">
                <a:solidFill>
                  <a:schemeClr val="bg1"/>
                </a:solidFill>
                <a:latin typeface="Impact" panose="020B0806030902050204" pitchFamily="34" charset="0"/>
                <a:ea typeface="微软雅黑" panose="020B0503020204020204" pitchFamily="34" charset="-122"/>
              </a:rPr>
              <a:t>数据质量</a:t>
            </a:r>
            <a:endParaRPr lang="zh-CN" altLang="en-US" sz="2800" dirty="0">
              <a:solidFill>
                <a:schemeClr val="bg1"/>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a:t>
            </a:r>
            <a:r>
              <a:rPr lang="zh-CN" altLang="en-US" sz="2800" dirty="0">
                <a:solidFill>
                  <a:srgbClr val="595959"/>
                </a:solidFill>
                <a:latin typeface="Impact" panose="020B0806030902050204" pitchFamily="34" charset="0"/>
                <a:ea typeface="微软雅黑" panose="020B0503020204020204" pitchFamily="34" charset="-122"/>
              </a:rPr>
              <a:t>数据预处理</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zh-CN" altLang="en-US" sz="2800" dirty="0">
                <a:solidFill>
                  <a:srgbClr val="595959"/>
                </a:solidFill>
                <a:latin typeface="Impact" panose="020B0806030902050204" pitchFamily="34" charset="0"/>
                <a:ea typeface="微软雅黑" panose="020B0503020204020204" pitchFamily="34" charset="-122"/>
              </a:rPr>
              <a:t>相似性和相异性的度量</a:t>
            </a:r>
            <a:endParaRPr lang="zh-CN" altLang="en-US" sz="2800" dirty="0" smtClean="0">
              <a:solidFill>
                <a:srgbClr val="595959"/>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数据质量</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1898650" y="1743075"/>
            <a:ext cx="6869430" cy="3046095"/>
          </a:xfrm>
          <a:prstGeom prst="rect">
            <a:avLst/>
          </a:prstGeom>
          <a:noFill/>
        </p:spPr>
        <p:txBody>
          <a:bodyPr wrap="square" rtlCol="0" anchor="t">
            <a:spAutoFit/>
          </a:bodyPr>
          <a:p>
            <a:pPr marL="0" indent="0" eaLnBrk="1" latinLnBrk="0" hangingPunct="1">
              <a:lnSpc>
                <a:spcPct val="150000"/>
              </a:lnSpc>
              <a:buFont typeface="Wingdings" panose="05000000000000000000" charset="0"/>
              <a:buNone/>
            </a:pPr>
            <a:r>
              <a:rPr lang="zh-CN" altLang="en-US" sz="3200">
                <a:sym typeface="+mn-ea"/>
              </a:rPr>
              <a:t>典型的数据质量问题分为如下三类：</a:t>
            </a:r>
            <a:endParaRPr lang="zh-CN" altLang="en-US" sz="3200">
              <a:sym typeface="+mn-ea"/>
            </a:endParaRPr>
          </a:p>
          <a:p>
            <a:pPr marL="342900" indent="-342900" eaLnBrk="1" latinLnBrk="0" hangingPunct="1">
              <a:lnSpc>
                <a:spcPct val="150000"/>
              </a:lnSpc>
              <a:buFont typeface="Arial" panose="020B0704020202020204" pitchFamily="34" charset="0"/>
              <a:buChar char="•"/>
            </a:pPr>
            <a:r>
              <a:rPr lang="zh-CN" altLang="en-US" sz="3200">
                <a:sym typeface="+mn-ea"/>
              </a:rPr>
              <a:t>噪声和离群点</a:t>
            </a:r>
            <a:endParaRPr lang="zh-CN" altLang="en-US" sz="3200">
              <a:sym typeface="+mn-ea"/>
            </a:endParaRPr>
          </a:p>
          <a:p>
            <a:pPr marL="342900" indent="-342900" eaLnBrk="1" latinLnBrk="0" hangingPunct="1">
              <a:lnSpc>
                <a:spcPct val="150000"/>
              </a:lnSpc>
              <a:buFont typeface="Arial" panose="020B0704020202020204" pitchFamily="34" charset="0"/>
              <a:buChar char="•"/>
            </a:pPr>
            <a:r>
              <a:rPr lang="zh-CN" altLang="en-US" sz="3200">
                <a:sym typeface="+mn-ea"/>
              </a:rPr>
              <a:t>缺失值</a:t>
            </a:r>
            <a:endParaRPr lang="zh-CN" altLang="en-US" sz="3200">
              <a:sym typeface="+mn-ea"/>
            </a:endParaRPr>
          </a:p>
          <a:p>
            <a:pPr marL="342900" indent="-342900" eaLnBrk="1" latinLnBrk="0" hangingPunct="1">
              <a:lnSpc>
                <a:spcPct val="150000"/>
              </a:lnSpc>
              <a:buFont typeface="Arial" panose="020B0704020202020204" pitchFamily="34" charset="0"/>
              <a:buChar char="•"/>
            </a:pPr>
            <a:r>
              <a:rPr lang="zh-CN" altLang="en-US" sz="3200"/>
              <a:t>冗余值</a:t>
            </a:r>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数据质量</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846445" y="4400550"/>
            <a:ext cx="5938520" cy="1938020"/>
          </a:xfrm>
          <a:prstGeom prst="rect">
            <a:avLst/>
          </a:prstGeom>
          <a:noFill/>
        </p:spPr>
        <p:txBody>
          <a:bodyPr wrap="square" rtlCol="0" anchor="t">
            <a:spAutoFit/>
          </a:bodyPr>
          <a:p>
            <a:pPr marL="342900" indent="-342900">
              <a:buFont typeface="Wingdings" panose="05000000000000000000" charset="0"/>
              <a:buChar char="p"/>
            </a:pPr>
            <a:r>
              <a:rPr lang="zh-CN" altLang="en-US">
                <a:sym typeface="+mn-ea"/>
              </a:rPr>
              <a:t> 噪声和离群点</a:t>
            </a:r>
            <a:r>
              <a:rPr lang="en-US" altLang="zh-CN">
                <a:sym typeface="+mn-ea"/>
              </a:rPr>
              <a:t>  </a:t>
            </a:r>
            <a:endParaRPr lang="en-US" altLang="zh-CN">
              <a:sym typeface="+mn-ea"/>
            </a:endParaRPr>
          </a:p>
          <a:p>
            <a:pPr marL="342900" indent="-342900">
              <a:buFont typeface="Wingdings" panose="05000000000000000000" charset="0"/>
              <a:buChar char="l"/>
            </a:pPr>
            <a:r>
              <a:rPr lang="zh-CN" altLang="en-US">
                <a:sym typeface="+mn-ea"/>
              </a:rPr>
              <a:t>噪声：测量误差的随机部分</a:t>
            </a:r>
            <a:endParaRPr lang="zh-CN" altLang="en-US">
              <a:sym typeface="+mn-ea"/>
            </a:endParaRPr>
          </a:p>
          <a:p>
            <a:pPr marL="342900" indent="-342900">
              <a:buFont typeface="Wingdings" panose="05000000000000000000" charset="0"/>
              <a:buChar char="l"/>
            </a:pPr>
            <a:r>
              <a:rPr lang="zh-CN" altLang="en-US">
                <a:sym typeface="+mn-ea"/>
              </a:rPr>
              <a:t>离群点：不同于数据集中其他数据对象的特征的数据或对象，亦称为异常值</a:t>
            </a:r>
            <a:endParaRPr lang="zh-CN" altLang="en-US">
              <a:sym typeface="+mn-ea"/>
            </a:endParaRPr>
          </a:p>
          <a:p>
            <a:pPr marL="0" indent="0">
              <a:buFont typeface="Arial" panose="020B0704020202020204" pitchFamily="34" charset="0"/>
              <a:buNone/>
            </a:pPr>
            <a:endParaRPr lang="zh-CN" altLang="en-US"/>
          </a:p>
        </p:txBody>
      </p:sp>
      <p:grpSp>
        <p:nvGrpSpPr>
          <p:cNvPr id="6" name="组合 5"/>
          <p:cNvGrpSpPr/>
          <p:nvPr/>
        </p:nvGrpSpPr>
        <p:grpSpPr>
          <a:xfrm>
            <a:off x="5630545" y="1235075"/>
            <a:ext cx="6154420" cy="2899410"/>
            <a:chOff x="8867" y="2189"/>
            <a:chExt cx="9692" cy="4566"/>
          </a:xfrm>
        </p:grpSpPr>
        <p:pic>
          <p:nvPicPr>
            <p:cNvPr id="3" name="图片 2"/>
            <p:cNvPicPr>
              <a:picLocks noChangeAspect="1"/>
            </p:cNvPicPr>
            <p:nvPr/>
          </p:nvPicPr>
          <p:blipFill>
            <a:blip r:embed="rId1"/>
            <a:stretch>
              <a:fillRect/>
            </a:stretch>
          </p:blipFill>
          <p:spPr>
            <a:xfrm>
              <a:off x="8867" y="2189"/>
              <a:ext cx="9692" cy="4567"/>
            </a:xfrm>
            <a:prstGeom prst="rect">
              <a:avLst/>
            </a:prstGeom>
          </p:spPr>
        </p:pic>
        <p:pic>
          <p:nvPicPr>
            <p:cNvPr id="4" name="图片 3"/>
            <p:cNvPicPr>
              <a:picLocks noChangeAspect="1"/>
            </p:cNvPicPr>
            <p:nvPr/>
          </p:nvPicPr>
          <p:blipFill>
            <a:blip r:embed="rId2"/>
            <a:stretch>
              <a:fillRect/>
            </a:stretch>
          </p:blipFill>
          <p:spPr>
            <a:xfrm>
              <a:off x="15518" y="6181"/>
              <a:ext cx="1019" cy="120"/>
            </a:xfrm>
            <a:prstGeom prst="rect">
              <a:avLst/>
            </a:prstGeom>
          </p:spPr>
        </p:pic>
      </p:grpSp>
      <p:pic>
        <p:nvPicPr>
          <p:cNvPr id="7" name="图片 6"/>
          <p:cNvPicPr>
            <a:picLocks noChangeAspect="1"/>
          </p:cNvPicPr>
          <p:nvPr/>
        </p:nvPicPr>
        <p:blipFill>
          <a:blip r:embed="rId3"/>
          <a:stretch>
            <a:fillRect/>
          </a:stretch>
        </p:blipFill>
        <p:spPr>
          <a:xfrm>
            <a:off x="1746885" y="3418840"/>
            <a:ext cx="3883660" cy="2906395"/>
          </a:xfrm>
          <a:prstGeom prst="rect">
            <a:avLst/>
          </a:prstGeom>
        </p:spPr>
      </p:pic>
      <p:sp>
        <p:nvSpPr>
          <p:cNvPr id="8" name="文本框 7"/>
          <p:cNvSpPr txBox="1"/>
          <p:nvPr/>
        </p:nvSpPr>
        <p:spPr>
          <a:xfrm>
            <a:off x="470535" y="1667510"/>
            <a:ext cx="5375910" cy="1568450"/>
          </a:xfrm>
          <a:prstGeom prst="rect">
            <a:avLst/>
          </a:prstGeom>
          <a:noFill/>
        </p:spPr>
        <p:txBody>
          <a:bodyPr wrap="square" rtlCol="0" anchor="t">
            <a:spAutoFit/>
          </a:bodyPr>
          <a:p>
            <a:pPr marL="0" indent="0">
              <a:buFont typeface="Wingdings" panose="05000000000000000000" charset="0"/>
              <a:buNone/>
            </a:pPr>
            <a:r>
              <a:rPr lang="zh-CN" altLang="en-US">
                <a:sym typeface="+mn-ea"/>
              </a:rPr>
              <a:t>典型的数据质量问题分为如下三类：</a:t>
            </a:r>
            <a:endParaRPr lang="zh-CN" altLang="en-US">
              <a:sym typeface="+mn-ea"/>
            </a:endParaRPr>
          </a:p>
          <a:p>
            <a:pPr marL="342900" indent="-342900">
              <a:buFont typeface="Arial" panose="020B0704020202020204" pitchFamily="34" charset="0"/>
              <a:buChar char="•"/>
            </a:pPr>
            <a:r>
              <a:rPr lang="zh-CN" altLang="en-US" b="1">
                <a:solidFill>
                  <a:srgbClr val="FF0000"/>
                </a:solidFill>
                <a:sym typeface="+mn-ea"/>
              </a:rPr>
              <a:t>噪声和离群点</a:t>
            </a:r>
            <a:endParaRPr lang="zh-CN" altLang="en-US" b="1">
              <a:solidFill>
                <a:srgbClr val="FF0000"/>
              </a:solidFill>
              <a:sym typeface="+mn-ea"/>
            </a:endParaRPr>
          </a:p>
          <a:p>
            <a:pPr marL="342900" indent="-342900">
              <a:buFont typeface="Arial" panose="020B0704020202020204" pitchFamily="34" charset="0"/>
              <a:buChar char="•"/>
            </a:pPr>
            <a:r>
              <a:rPr lang="zh-CN" altLang="en-US">
                <a:sym typeface="+mn-ea"/>
              </a:rPr>
              <a:t>缺失值</a:t>
            </a:r>
            <a:endParaRPr lang="zh-CN" altLang="en-US">
              <a:sym typeface="+mn-ea"/>
            </a:endParaRPr>
          </a:p>
          <a:p>
            <a:pPr marL="342900" indent="-342900">
              <a:buFont typeface="Arial" panose="020B0704020202020204" pitchFamily="34" charset="0"/>
              <a:buChar char="•"/>
            </a:pPr>
            <a:r>
              <a:rPr lang="zh-CN" altLang="en-US"/>
              <a:t>冗余值</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数据质量</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934720" y="1443990"/>
            <a:ext cx="9724390" cy="4892675"/>
          </a:xfrm>
          <a:prstGeom prst="rect">
            <a:avLst/>
          </a:prstGeom>
          <a:noFill/>
        </p:spPr>
        <p:txBody>
          <a:bodyPr wrap="square" rtlCol="0" anchor="t">
            <a:spAutoFit/>
          </a:bodyPr>
          <a:p>
            <a:pPr marL="0" indent="0">
              <a:buFont typeface="Wingdings" panose="05000000000000000000" charset="0"/>
              <a:buNone/>
            </a:pPr>
            <a:r>
              <a:rPr lang="zh-CN" altLang="en-US">
                <a:sym typeface="+mn-ea"/>
              </a:rPr>
              <a:t>典型的数据质量问题分为如下三类：</a:t>
            </a:r>
            <a:endParaRPr lang="zh-CN" altLang="en-US">
              <a:sym typeface="+mn-ea"/>
            </a:endParaRPr>
          </a:p>
          <a:p>
            <a:pPr marL="342900" indent="-342900">
              <a:buFont typeface="Arial" panose="020B0704020202020204" pitchFamily="34" charset="0"/>
              <a:buChar char="•"/>
            </a:pPr>
            <a:r>
              <a:rPr lang="zh-CN" altLang="en-US">
                <a:solidFill>
                  <a:schemeClr val="tx1"/>
                </a:solidFill>
                <a:sym typeface="+mn-ea"/>
              </a:rPr>
              <a:t>噪声和离群点</a:t>
            </a:r>
            <a:endParaRPr lang="zh-CN" altLang="en-US">
              <a:solidFill>
                <a:schemeClr val="tx1"/>
              </a:solidFill>
              <a:sym typeface="+mn-ea"/>
            </a:endParaRPr>
          </a:p>
          <a:p>
            <a:pPr marL="342900" indent="-342900">
              <a:buFont typeface="Arial" panose="020B0704020202020204" pitchFamily="34" charset="0"/>
              <a:buChar char="•"/>
            </a:pPr>
            <a:r>
              <a:rPr lang="zh-CN" altLang="en-US" b="1">
                <a:solidFill>
                  <a:srgbClr val="FF0000"/>
                </a:solidFill>
                <a:sym typeface="+mn-ea"/>
              </a:rPr>
              <a:t>缺失值：数据集中缺失一个或多个属性的值</a:t>
            </a:r>
            <a:r>
              <a:rPr lang="en-US" altLang="zh-CN" b="1">
                <a:solidFill>
                  <a:srgbClr val="FF0000"/>
                </a:solidFill>
                <a:sym typeface="+mn-ea"/>
              </a:rPr>
              <a:t>   ---</a:t>
            </a:r>
            <a:r>
              <a:rPr lang="zh-CN" altLang="en-US" b="1">
                <a:solidFill>
                  <a:srgbClr val="FF0000"/>
                </a:solidFill>
                <a:sym typeface="+mn-ea"/>
              </a:rPr>
              <a:t>区别于稀疏数据</a:t>
            </a:r>
            <a:endParaRPr lang="zh-CN" altLang="en-US" b="1">
              <a:solidFill>
                <a:srgbClr val="FF0000"/>
              </a:solidFill>
              <a:sym typeface="+mn-ea"/>
            </a:endParaRPr>
          </a:p>
          <a:p>
            <a:pPr marL="342900" indent="-342900">
              <a:buFont typeface="Arial" panose="020B0704020202020204" pitchFamily="34" charset="0"/>
              <a:buChar char="•"/>
            </a:pPr>
            <a:r>
              <a:rPr lang="zh-CN" altLang="en-US">
                <a:solidFill>
                  <a:schemeClr val="tx1"/>
                </a:solidFill>
              </a:rPr>
              <a:t>冗余值</a:t>
            </a:r>
            <a:endParaRPr lang="zh-CN" altLang="en-US">
              <a:solidFill>
                <a:schemeClr val="tx1"/>
              </a:solidFill>
            </a:endParaRPr>
          </a:p>
          <a:p>
            <a:pPr marL="0" indent="0">
              <a:buFont typeface="Arial" panose="020B0704020202020204" pitchFamily="34" charset="0"/>
              <a:buNone/>
            </a:pPr>
            <a:endParaRPr lang="zh-CN" altLang="en-US">
              <a:solidFill>
                <a:schemeClr val="tx1"/>
              </a:solidFill>
            </a:endParaRPr>
          </a:p>
          <a:p>
            <a:pPr marL="342900" indent="-342900">
              <a:buFont typeface="Wingdings" panose="05000000000000000000" charset="0"/>
              <a:buChar char="p"/>
            </a:pPr>
            <a:r>
              <a:rPr lang="zh-CN" altLang="en-US">
                <a:solidFill>
                  <a:schemeClr val="tx1"/>
                </a:solidFill>
              </a:rPr>
              <a:t>引起缺失值原因</a:t>
            </a:r>
            <a:endParaRPr lang="zh-CN" altLang="en-US">
              <a:solidFill>
                <a:schemeClr val="tx1"/>
              </a:solidFill>
            </a:endParaRPr>
          </a:p>
          <a:p>
            <a:pPr marL="342900" indent="-342900">
              <a:buFont typeface="Arial" panose="020B0704020202020204" pitchFamily="34" charset="0"/>
              <a:buChar char="•"/>
            </a:pPr>
            <a:r>
              <a:rPr lang="zh-CN" altLang="en-US">
                <a:solidFill>
                  <a:schemeClr val="tx1"/>
                </a:solidFill>
              </a:rPr>
              <a:t>信息收集不全：比如有人拒绝透露年龄和性别</a:t>
            </a:r>
            <a:endParaRPr lang="zh-CN" altLang="en-US">
              <a:solidFill>
                <a:schemeClr val="tx1"/>
              </a:solidFill>
            </a:endParaRPr>
          </a:p>
          <a:p>
            <a:pPr marL="342900" indent="-342900">
              <a:buFont typeface="Arial" panose="020B0704020202020204" pitchFamily="34" charset="0"/>
              <a:buChar char="•"/>
            </a:pPr>
            <a:r>
              <a:rPr lang="zh-CN" altLang="en-US">
                <a:solidFill>
                  <a:schemeClr val="tx1"/>
                </a:solidFill>
              </a:rPr>
              <a:t>有些属性并不能适用于所有人：比如调查问卷条件式问题</a:t>
            </a:r>
            <a:endParaRPr lang="zh-CN" altLang="en-US">
              <a:solidFill>
                <a:schemeClr val="tx1"/>
              </a:solidFill>
            </a:endParaRPr>
          </a:p>
          <a:p>
            <a:pPr marL="0" indent="0">
              <a:buFont typeface="Arial" panose="020B0704020202020204" pitchFamily="34" charset="0"/>
              <a:buNone/>
            </a:pPr>
            <a:endParaRPr lang="zh-CN" altLang="en-US">
              <a:solidFill>
                <a:schemeClr val="tx1"/>
              </a:solidFill>
            </a:endParaRPr>
          </a:p>
          <a:p>
            <a:pPr marL="342900" indent="-342900">
              <a:buFont typeface="Wingdings" panose="05000000000000000000" charset="0"/>
              <a:buChar char="p"/>
            </a:pPr>
            <a:r>
              <a:rPr lang="zh-CN" altLang="en-US">
                <a:solidFill>
                  <a:schemeClr val="tx1"/>
                </a:solidFill>
              </a:rPr>
              <a:t>处理缺失值方法</a:t>
            </a:r>
            <a:endParaRPr lang="zh-CN" altLang="en-US">
              <a:solidFill>
                <a:schemeClr val="tx1"/>
              </a:solidFill>
            </a:endParaRPr>
          </a:p>
          <a:p>
            <a:pPr marL="342900" indent="-342900">
              <a:buFont typeface="Arial" panose="020B0704020202020204" pitchFamily="34" charset="0"/>
              <a:buChar char="•"/>
            </a:pPr>
            <a:r>
              <a:rPr lang="zh-CN" altLang="en-US">
                <a:solidFill>
                  <a:schemeClr val="tx1"/>
                </a:solidFill>
              </a:rPr>
              <a:t>删除数据对象或属性</a:t>
            </a:r>
            <a:endParaRPr lang="zh-CN" altLang="en-US">
              <a:solidFill>
                <a:schemeClr val="tx1"/>
              </a:solidFill>
            </a:endParaRPr>
          </a:p>
          <a:p>
            <a:pPr marL="342900" indent="-342900">
              <a:buFont typeface="Arial" panose="020B0704020202020204" pitchFamily="34" charset="0"/>
              <a:buChar char="•"/>
            </a:pPr>
            <a:r>
              <a:rPr lang="zh-CN" altLang="en-US">
                <a:solidFill>
                  <a:schemeClr val="tx1"/>
                </a:solidFill>
              </a:rPr>
              <a:t>估计缺失值</a:t>
            </a:r>
            <a:endParaRPr lang="zh-CN" altLang="en-US">
              <a:solidFill>
                <a:schemeClr val="tx1"/>
              </a:solidFill>
            </a:endParaRPr>
          </a:p>
          <a:p>
            <a:pPr marL="342900" indent="-342900">
              <a:buFont typeface="Arial" panose="020B0704020202020204" pitchFamily="34" charset="0"/>
              <a:buChar char="•"/>
            </a:pPr>
            <a:r>
              <a:rPr lang="zh-CN" altLang="en-US">
                <a:solidFill>
                  <a:schemeClr val="tx1"/>
                </a:solidFill>
              </a:rPr>
              <a:t>在分析的时候忽略缺失值</a:t>
            </a: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blinds(horizontal)">
                                      <p:cBhvr>
                                        <p:cTn id="7" dur="500"/>
                                        <p:tgtEl>
                                          <p:spTgt spid="8">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7" end="7"/>
                                            </p:txEl>
                                          </p:spTgt>
                                        </p:tgtEl>
                                        <p:attrNameLst>
                                          <p:attrName>style.visibility</p:attrName>
                                        </p:attrNameLst>
                                      </p:cBhvr>
                                      <p:to>
                                        <p:strVal val="visible"/>
                                      </p:to>
                                    </p:set>
                                    <p:animEffect transition="in" filter="blinds(horizontal)">
                                      <p:cBhvr>
                                        <p:cTn id="12" dur="500"/>
                                        <p:tgtEl>
                                          <p:spTgt spid="8">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animEffect transition="in" filter="blinds(horizontal)">
                                      <p:cBhvr>
                                        <p:cTn id="17" dur="500"/>
                                        <p:tgtEl>
                                          <p:spTgt spid="8">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11" end="11"/>
                                            </p:txEl>
                                          </p:spTgt>
                                        </p:tgtEl>
                                        <p:attrNameLst>
                                          <p:attrName>style.visibility</p:attrName>
                                        </p:attrNameLst>
                                      </p:cBhvr>
                                      <p:to>
                                        <p:strVal val="visible"/>
                                      </p:to>
                                    </p:set>
                                    <p:animEffect transition="in" filter="blinds(horizontal)">
                                      <p:cBhvr>
                                        <p:cTn id="22" dur="500"/>
                                        <p:tgtEl>
                                          <p:spTgt spid="8">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12" end="12"/>
                                            </p:txEl>
                                          </p:spTgt>
                                        </p:tgtEl>
                                        <p:attrNameLst>
                                          <p:attrName>style.visibility</p:attrName>
                                        </p:attrNameLst>
                                      </p:cBhvr>
                                      <p:to>
                                        <p:strVal val="visible"/>
                                      </p:to>
                                    </p:set>
                                    <p:animEffect transition="in" filter="blinds(horizontal)">
                                      <p:cBhvr>
                                        <p:cTn id="2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数据质量</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519555" y="1925320"/>
            <a:ext cx="9724390" cy="3046095"/>
          </a:xfrm>
          <a:prstGeom prst="rect">
            <a:avLst/>
          </a:prstGeom>
          <a:noFill/>
        </p:spPr>
        <p:txBody>
          <a:bodyPr wrap="square" rtlCol="0" anchor="t">
            <a:spAutoFit/>
          </a:bodyPr>
          <a:p>
            <a:pPr marL="0" indent="0">
              <a:buFont typeface="Wingdings" panose="05000000000000000000" charset="0"/>
              <a:buNone/>
            </a:pPr>
            <a:r>
              <a:rPr lang="zh-CN" altLang="en-US">
                <a:sym typeface="+mn-ea"/>
              </a:rPr>
              <a:t>典型的数据质量问题分为如下三类：</a:t>
            </a:r>
            <a:endParaRPr lang="zh-CN" altLang="en-US">
              <a:sym typeface="+mn-ea"/>
            </a:endParaRPr>
          </a:p>
          <a:p>
            <a:pPr marL="342900" indent="-342900">
              <a:buFont typeface="Arial" panose="020B0704020202020204" pitchFamily="34" charset="0"/>
              <a:buChar char="•"/>
            </a:pPr>
            <a:r>
              <a:rPr lang="zh-CN" altLang="en-US">
                <a:solidFill>
                  <a:schemeClr val="tx1"/>
                </a:solidFill>
                <a:sym typeface="+mn-ea"/>
              </a:rPr>
              <a:t>噪声和离群点</a:t>
            </a:r>
            <a:endParaRPr lang="zh-CN" altLang="en-US">
              <a:solidFill>
                <a:schemeClr val="tx1"/>
              </a:solidFill>
              <a:sym typeface="+mn-ea"/>
            </a:endParaRPr>
          </a:p>
          <a:p>
            <a:pPr marL="342900" indent="-342900">
              <a:buFont typeface="Arial" panose="020B0704020202020204" pitchFamily="34" charset="0"/>
              <a:buChar char="•"/>
            </a:pPr>
            <a:r>
              <a:rPr lang="zh-CN" altLang="en-US" b="1">
                <a:solidFill>
                  <a:schemeClr val="tx1"/>
                </a:solidFill>
                <a:sym typeface="+mn-ea"/>
              </a:rPr>
              <a:t>缺失值</a:t>
            </a:r>
            <a:endParaRPr lang="zh-CN" altLang="en-US" b="1">
              <a:solidFill>
                <a:schemeClr val="tx1"/>
              </a:solidFill>
              <a:sym typeface="+mn-ea"/>
            </a:endParaRPr>
          </a:p>
          <a:p>
            <a:pPr marL="342900" indent="-342900">
              <a:buFont typeface="Arial" panose="020B0704020202020204" pitchFamily="34" charset="0"/>
              <a:buChar char="•"/>
            </a:pPr>
            <a:r>
              <a:rPr lang="zh-CN" altLang="en-US" b="1">
                <a:solidFill>
                  <a:srgbClr val="FF0000"/>
                </a:solidFill>
              </a:rPr>
              <a:t>冗余值：数据集包含重复或几乎重复的数据对象</a:t>
            </a:r>
            <a:endParaRPr lang="zh-CN" altLang="en-US" b="1">
              <a:solidFill>
                <a:srgbClr val="FF0000"/>
              </a:solidFill>
            </a:endParaRPr>
          </a:p>
          <a:p>
            <a:pPr marL="0" indent="0">
              <a:buFont typeface="Arial" panose="020B0704020202020204" pitchFamily="34" charset="0"/>
              <a:buNone/>
            </a:pPr>
            <a:endParaRPr lang="zh-CN" altLang="en-US" b="1">
              <a:solidFill>
                <a:srgbClr val="FF0000"/>
              </a:solidFill>
            </a:endParaRPr>
          </a:p>
          <a:p>
            <a:pPr marL="342900" indent="-342900">
              <a:buFont typeface="Wingdings" panose="05000000000000000000" charset="0"/>
              <a:buChar char="p"/>
            </a:pPr>
            <a:r>
              <a:rPr lang="zh-CN" altLang="en-US">
                <a:sym typeface="+mn-ea"/>
              </a:rPr>
              <a:t>引起数据冗余的原因</a:t>
            </a:r>
            <a:endParaRPr lang="zh-CN" altLang="en-US">
              <a:solidFill>
                <a:schemeClr val="tx1"/>
              </a:solidFill>
            </a:endParaRPr>
          </a:p>
          <a:p>
            <a:pPr marL="342900" indent="-342900">
              <a:buFont typeface="Arial" panose="020B0704020202020204" pitchFamily="34" charset="0"/>
              <a:buChar char="•"/>
            </a:pPr>
            <a:r>
              <a:rPr lang="zh-CN" altLang="en-US">
                <a:sym typeface="+mn-ea"/>
              </a:rPr>
              <a:t>异构数据源的合并：比如有人有多个邮箱</a:t>
            </a:r>
            <a:endParaRPr lang="zh-CN" altLang="en-US">
              <a:solidFill>
                <a:schemeClr val="tx1"/>
              </a:solidFill>
            </a:endParaRPr>
          </a:p>
          <a:p>
            <a:pPr marL="0" indent="0">
              <a:buFont typeface="Arial" panose="020B0704020202020204" pitchFamily="34" charset="0"/>
              <a:buNone/>
            </a:pPr>
            <a:endParaRPr lang="zh-CN" altLang="en-US"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9"/>
          <p:cNvGrpSpPr/>
          <p:nvPr/>
        </p:nvGrpSpPr>
        <p:grpSpPr bwMode="auto">
          <a:xfrm>
            <a:off x="3246438" y="1743075"/>
            <a:ext cx="5407025" cy="3732213"/>
            <a:chOff x="1809684" y="1771915"/>
            <a:chExt cx="5633372" cy="3890359"/>
          </a:xfrm>
        </p:grpSpPr>
        <p:sp>
          <p:nvSpPr>
            <p:cNvPr id="7170" name="弧形 80"/>
            <p:cNvSpPr>
              <a:spLocks noChangeArrowheads="1"/>
            </p:cNvSpPr>
            <p:nvPr/>
          </p:nvSpPr>
          <p:spPr bwMode="auto">
            <a:xfrm rot="5400000">
              <a:off x="3976670" y="3085281"/>
              <a:ext cx="1313885" cy="1314895"/>
            </a:xfrm>
            <a:custGeom>
              <a:avLst/>
              <a:gdLst>
                <a:gd name="T0" fmla="*/ 660347 w 1313885"/>
                <a:gd name="T1" fmla="*/ 1314886 h 1314895"/>
                <a:gd name="T2" fmla="*/ 50918 w 1313885"/>
                <a:gd name="T3" fmla="*/ 911233 h 1314895"/>
                <a:gd name="T4" fmla="*/ 191035 w 1313885"/>
                <a:gd name="T5" fmla="*/ 193946 h 1314895"/>
                <a:gd name="T6" fmla="*/ 907723 w 1313885"/>
                <a:gd name="T7" fmla="*/ 49788 h 1314895"/>
                <a:gd name="T8" fmla="*/ 1313886 w 1313885"/>
                <a:gd name="T9" fmla="*/ 657448 h 1314895"/>
                <a:gd name="T10" fmla="*/ 656943 w 1313885"/>
                <a:gd name="T11" fmla="*/ 657448 h 1314895"/>
                <a:gd name="T12" fmla="*/ 660347 w 1313885"/>
                <a:gd name="T13" fmla="*/ 1314886 h 1314895"/>
                <a:gd name="T14" fmla="*/ 660347 w 1313885"/>
                <a:gd name="T15" fmla="*/ 1314886 h 1314895"/>
                <a:gd name="T16" fmla="*/ 50918 w 1313885"/>
                <a:gd name="T17" fmla="*/ 911233 h 1314895"/>
                <a:gd name="T18" fmla="*/ 191035 w 1313885"/>
                <a:gd name="T19" fmla="*/ 193946 h 1314895"/>
                <a:gd name="T20" fmla="*/ 907723 w 1313885"/>
                <a:gd name="T21" fmla="*/ 49788 h 1314895"/>
                <a:gd name="T22" fmla="*/ 1313886 w 1313885"/>
                <a:gd name="T23" fmla="*/ 657448 h 1314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3885" h="1314895" stroke="0">
                  <a:moveTo>
                    <a:pt x="660347" y="1314886"/>
                  </a:moveTo>
                  <a:cubicBezTo>
                    <a:pt x="394266" y="1316266"/>
                    <a:pt x="153631" y="1156882"/>
                    <a:pt x="50918" y="911233"/>
                  </a:cubicBezTo>
                  <a:cubicBezTo>
                    <a:pt x="-51709" y="665790"/>
                    <a:pt x="3602" y="382641"/>
                    <a:pt x="191035" y="193946"/>
                  </a:cubicBezTo>
                  <a:cubicBezTo>
                    <a:pt x="378689" y="5028"/>
                    <a:pt x="661705" y="-51899"/>
                    <a:pt x="907723" y="49788"/>
                  </a:cubicBezTo>
                  <a:cubicBezTo>
                    <a:pt x="1153536" y="151390"/>
                    <a:pt x="1313886" y="391290"/>
                    <a:pt x="1313886" y="657448"/>
                  </a:cubicBezTo>
                  <a:lnTo>
                    <a:pt x="656943" y="657448"/>
                  </a:lnTo>
                  <a:cubicBezTo>
                    <a:pt x="658078" y="876594"/>
                    <a:pt x="659212" y="1095740"/>
                    <a:pt x="660347" y="1314886"/>
                  </a:cubicBezTo>
                  <a:close/>
                </a:path>
                <a:path w="1313885" h="1314895" fill="none">
                  <a:moveTo>
                    <a:pt x="660347" y="1314886"/>
                  </a:moveTo>
                  <a:cubicBezTo>
                    <a:pt x="394266" y="1316266"/>
                    <a:pt x="153631" y="1156882"/>
                    <a:pt x="50918" y="911233"/>
                  </a:cubicBezTo>
                  <a:cubicBezTo>
                    <a:pt x="-51709" y="665790"/>
                    <a:pt x="3602" y="382641"/>
                    <a:pt x="191035" y="193946"/>
                  </a:cubicBezTo>
                  <a:cubicBezTo>
                    <a:pt x="378689" y="5028"/>
                    <a:pt x="661705" y="-51899"/>
                    <a:pt x="907723" y="49788"/>
                  </a:cubicBezTo>
                  <a:cubicBezTo>
                    <a:pt x="1153536" y="151390"/>
                    <a:pt x="1313886" y="391290"/>
                    <a:pt x="1313886" y="657448"/>
                  </a:cubicBezTo>
                </a:path>
              </a:pathLst>
            </a:custGeom>
            <a:noFill/>
            <a:ln w="57150">
              <a:solidFill>
                <a:srgbClr val="D5F4FF"/>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1" name="弧形 81"/>
            <p:cNvSpPr>
              <a:spLocks noChangeArrowheads="1"/>
            </p:cNvSpPr>
            <p:nvPr/>
          </p:nvSpPr>
          <p:spPr bwMode="auto">
            <a:xfrm>
              <a:off x="4091957" y="3203290"/>
              <a:ext cx="1083341" cy="1083872"/>
            </a:xfrm>
            <a:custGeom>
              <a:avLst/>
              <a:gdLst>
                <a:gd name="T0" fmla="*/ 31 w 1083341"/>
                <a:gd name="T1" fmla="*/ 547729 h 1083872"/>
                <a:gd name="T2" fmla="*/ 267398 w 1083341"/>
                <a:gd name="T3" fmla="*/ 74608 h 1083872"/>
                <a:gd name="T4" fmla="*/ 810932 w 1083341"/>
                <a:gd name="T5" fmla="*/ 71700 h 1083872"/>
                <a:gd name="T6" fmla="*/ 1083342 w 1083341"/>
                <a:gd name="T7" fmla="*/ 541937 h 1083872"/>
                <a:gd name="T8" fmla="*/ 541671 w 1083341"/>
                <a:gd name="T9" fmla="*/ 541936 h 1083872"/>
                <a:gd name="T10" fmla="*/ 31 w 1083341"/>
                <a:gd name="T11" fmla="*/ 547729 h 1083872"/>
                <a:gd name="T12" fmla="*/ 31 w 1083341"/>
                <a:gd name="T13" fmla="*/ 547729 h 1083872"/>
                <a:gd name="T14" fmla="*/ 267398 w 1083341"/>
                <a:gd name="T15" fmla="*/ 74608 h 1083872"/>
                <a:gd name="T16" fmla="*/ 810932 w 1083341"/>
                <a:gd name="T17" fmla="*/ 71700 h 1083872"/>
                <a:gd name="T18" fmla="*/ 1083342 w 1083341"/>
                <a:gd name="T19" fmla="*/ 541937 h 108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3341" h="1083872" stroke="0">
                  <a:moveTo>
                    <a:pt x="31" y="547729"/>
                  </a:moveTo>
                  <a:cubicBezTo>
                    <a:pt x="-2044" y="353477"/>
                    <a:pt x="99961" y="172973"/>
                    <a:pt x="267398" y="74608"/>
                  </a:cubicBezTo>
                  <a:cubicBezTo>
                    <a:pt x="434942" y="-23819"/>
                    <a:pt x="642344" y="-24929"/>
                    <a:pt x="810932" y="71700"/>
                  </a:cubicBezTo>
                  <a:cubicBezTo>
                    <a:pt x="979412" y="168267"/>
                    <a:pt x="1083342" y="347672"/>
                    <a:pt x="1083342" y="541937"/>
                  </a:cubicBezTo>
                  <a:lnTo>
                    <a:pt x="541671" y="541936"/>
                  </a:lnTo>
                  <a:lnTo>
                    <a:pt x="31" y="547729"/>
                  </a:lnTo>
                  <a:close/>
                </a:path>
                <a:path w="1083341" h="1083872" fill="none">
                  <a:moveTo>
                    <a:pt x="31" y="547729"/>
                  </a:moveTo>
                  <a:cubicBezTo>
                    <a:pt x="-2044" y="353477"/>
                    <a:pt x="99961" y="172973"/>
                    <a:pt x="267398" y="74608"/>
                  </a:cubicBezTo>
                  <a:cubicBezTo>
                    <a:pt x="434942" y="-23819"/>
                    <a:pt x="642344" y="-24929"/>
                    <a:pt x="810932" y="71700"/>
                  </a:cubicBezTo>
                  <a:cubicBezTo>
                    <a:pt x="979412" y="168267"/>
                    <a:pt x="1083342" y="347672"/>
                    <a:pt x="1083342" y="541937"/>
                  </a:cubicBezTo>
                </a:path>
              </a:pathLst>
            </a:custGeom>
            <a:noFill/>
            <a:ln w="57150">
              <a:solidFill>
                <a:srgbClr val="D5F4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2" name="弧形 82"/>
            <p:cNvSpPr>
              <a:spLocks noChangeArrowheads="1"/>
            </p:cNvSpPr>
            <p:nvPr/>
          </p:nvSpPr>
          <p:spPr bwMode="auto">
            <a:xfrm rot="-5400000">
              <a:off x="4171955" y="3346629"/>
              <a:ext cx="898538" cy="823670"/>
            </a:xfrm>
            <a:custGeom>
              <a:avLst/>
              <a:gdLst>
                <a:gd name="T0" fmla="*/ 455476 w 898538"/>
                <a:gd name="T1" fmla="*/ 39 h 823670"/>
                <a:gd name="T2" fmla="*/ 898538 w 898538"/>
                <a:gd name="T3" fmla="*/ 411835 h 823670"/>
                <a:gd name="T4" fmla="*/ 449269 w 898538"/>
                <a:gd name="T5" fmla="*/ 411835 h 823670"/>
                <a:gd name="T6" fmla="*/ 455476 w 898538"/>
                <a:gd name="T7" fmla="*/ 39 h 823670"/>
                <a:gd name="T8" fmla="*/ 455476 w 898538"/>
                <a:gd name="T9" fmla="*/ 39 h 823670"/>
                <a:gd name="T10" fmla="*/ 898538 w 898538"/>
                <a:gd name="T11" fmla="*/ 411835 h 823670"/>
              </a:gdLst>
              <a:ahLst/>
              <a:cxnLst>
                <a:cxn ang="0">
                  <a:pos x="T0" y="T1"/>
                </a:cxn>
                <a:cxn ang="0">
                  <a:pos x="T2" y="T3"/>
                </a:cxn>
                <a:cxn ang="0">
                  <a:pos x="T4" y="T5"/>
                </a:cxn>
                <a:cxn ang="0">
                  <a:pos x="T6" y="T7"/>
                </a:cxn>
                <a:cxn ang="0">
                  <a:pos x="T8" y="T9"/>
                </a:cxn>
                <a:cxn ang="0">
                  <a:pos x="T10" y="T11"/>
                </a:cxn>
              </a:cxnLst>
              <a:rect l="0" t="0" r="r" b="b"/>
              <a:pathLst>
                <a:path w="898538" h="823670" stroke="0">
                  <a:moveTo>
                    <a:pt x="455476" y="39"/>
                  </a:moveTo>
                  <a:cubicBezTo>
                    <a:pt x="701156" y="3151"/>
                    <a:pt x="898538" y="186603"/>
                    <a:pt x="898538" y="411835"/>
                  </a:cubicBezTo>
                  <a:lnTo>
                    <a:pt x="449269" y="411835"/>
                  </a:lnTo>
                  <a:lnTo>
                    <a:pt x="455476" y="39"/>
                  </a:lnTo>
                  <a:close/>
                </a:path>
                <a:path w="898538" h="823670" fill="none">
                  <a:moveTo>
                    <a:pt x="455476" y="39"/>
                  </a:moveTo>
                  <a:cubicBezTo>
                    <a:pt x="701156" y="3151"/>
                    <a:pt x="898538" y="186603"/>
                    <a:pt x="898538" y="411835"/>
                  </a:cubicBezTo>
                </a:path>
              </a:pathLst>
            </a:custGeom>
            <a:noFill/>
            <a:ln w="57150">
              <a:solidFill>
                <a:srgbClr val="D5F4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173" name="组合 3"/>
            <p:cNvGrpSpPr/>
            <p:nvPr/>
          </p:nvGrpSpPr>
          <p:grpSpPr bwMode="auto">
            <a:xfrm>
              <a:off x="1809684" y="1771915"/>
              <a:ext cx="5633372" cy="3890359"/>
              <a:chOff x="1809685" y="1771917"/>
              <a:chExt cx="5633374" cy="3890364"/>
            </a:xfrm>
          </p:grpSpPr>
          <p:graphicFrame>
            <p:nvGraphicFramePr>
              <p:cNvPr id="7174" name="图表 2"/>
              <p:cNvGraphicFramePr/>
              <p:nvPr/>
            </p:nvGraphicFramePr>
            <p:xfrm>
              <a:off x="1809685" y="1771917"/>
              <a:ext cx="5633374" cy="3890364"/>
            </p:xfrm>
            <a:graphic>
              <a:graphicData uri="http://schemas.openxmlformats.org/presentationml/2006/ole">
                <mc:AlternateContent xmlns:mc="http://schemas.openxmlformats.org/markup-compatibility/2006">
                  <mc:Choice xmlns:v="urn:schemas-microsoft-com:vml" Requires="v">
                    <p:oleObj spid="_x0000_s8212" name="" r:id="rId1" imgW="5394960" imgH="3721735" progId="Excel.Sheet.8">
                      <p:embed/>
                    </p:oleObj>
                  </mc:Choice>
                  <mc:Fallback>
                    <p:oleObj name="" r:id="rId1" imgW="5394960" imgH="3721735" progId="Excel.Sheet.8">
                      <p:embed/>
                      <p:pic>
                        <p:nvPicPr>
                          <p:cNvPr id="0" name="图表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685" y="1771917"/>
                            <a:ext cx="5633374" cy="389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Box 88"/>
              <p:cNvSpPr txBox="1"/>
              <p:nvPr/>
            </p:nvSpPr>
            <p:spPr>
              <a:xfrm rot="18892830">
                <a:off x="3398053" y="2555554"/>
                <a:ext cx="1040850" cy="416797"/>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smtClean="0">
                    <a:solidFill>
                      <a:schemeClr val="bg1"/>
                    </a:solidFill>
                    <a:latin typeface="微软雅黑" panose="020B0503020204020204" pitchFamily="34" charset="-122"/>
                    <a:ea typeface="微软雅黑" panose="020B0503020204020204" pitchFamily="34" charset="-122"/>
                  </a:rPr>
                  <a:t>掌握</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
          <p:nvSpPr>
            <p:cNvPr id="7" name="TextBox 84"/>
            <p:cNvSpPr txBox="1"/>
            <p:nvPr/>
          </p:nvSpPr>
          <p:spPr>
            <a:xfrm rot="3181581" flipH="1">
              <a:off x="5144630" y="2802079"/>
              <a:ext cx="1040849" cy="416859"/>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pitchFamily="34" charset="-122"/>
                  <a:ea typeface="微软雅黑" panose="020B0503020204020204" pitchFamily="34" charset="-122"/>
                </a:rPr>
                <a:t>掌握</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8" name="TextBox 86"/>
            <p:cNvSpPr txBox="1"/>
            <p:nvPr/>
          </p:nvSpPr>
          <p:spPr>
            <a:xfrm rot="8102442" flipH="1" flipV="1">
              <a:off x="5094439" y="4217631"/>
              <a:ext cx="1040337" cy="415678"/>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pitchFamily="34" charset="-122"/>
                  <a:ea typeface="微软雅黑" panose="020B0503020204020204" pitchFamily="34" charset="-122"/>
                </a:rPr>
                <a:t>了解</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
        <p:nvSpPr>
          <p:cNvPr id="12" name="标题 1"/>
          <p:cNvSpPr>
            <a:spLocks noChangeArrowheads="1"/>
          </p:cNvSpPr>
          <p:nvPr/>
        </p:nvSpPr>
        <p:spPr bwMode="auto">
          <a:xfrm>
            <a:off x="2330725" y="265724"/>
            <a:ext cx="5148262"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en-US" altLang="zh-CN" sz="4000" dirty="0">
                <a:solidFill>
                  <a:srgbClr val="1353A2"/>
                </a:solidFill>
                <a:latin typeface="微软雅黑" panose="020B0503020204020204" pitchFamily="34" charset="-122"/>
                <a:ea typeface="微软雅黑" panose="020B0503020204020204" pitchFamily="34" charset="-122"/>
                <a:sym typeface="Wingdings" panose="05000000000000000000" charset="0"/>
              </a:rPr>
              <a:t></a:t>
            </a:r>
            <a:r>
              <a:rPr lang="zh-CN" altLang="en-US" sz="4000" dirty="0">
                <a:solidFill>
                  <a:srgbClr val="1353A2"/>
                </a:solidFill>
                <a:latin typeface="微软雅黑" panose="020B0503020204020204" pitchFamily="34" charset="-122"/>
                <a:ea typeface="微软雅黑" panose="020B0503020204020204" pitchFamily="34" charset="-122"/>
                <a:sym typeface="宋体" pitchFamily="2" charset="-122"/>
              </a:rPr>
              <a:t> 学习目标</a:t>
            </a:r>
            <a:endParaRPr lang="zh-CN" altLang="en-US" sz="4000" dirty="0">
              <a:solidFill>
                <a:srgbClr val="1353A2"/>
              </a:solidFill>
              <a:latin typeface="微软雅黑" panose="020B0503020204020204" pitchFamily="34" charset="-122"/>
              <a:ea typeface="微软雅黑" panose="020B0503020204020204" pitchFamily="34" charset="-122"/>
              <a:sym typeface="宋体" pitchFamily="2" charset="-122"/>
            </a:endParaRPr>
          </a:p>
        </p:txBody>
      </p:sp>
      <p:grpSp>
        <p:nvGrpSpPr>
          <p:cNvPr id="13" name="组合 9"/>
          <p:cNvGrpSpPr/>
          <p:nvPr/>
        </p:nvGrpSpPr>
        <p:grpSpPr bwMode="auto">
          <a:xfrm>
            <a:off x="1882775" y="1220187"/>
            <a:ext cx="3119438" cy="1383312"/>
            <a:chOff x="153988" y="1373333"/>
            <a:chExt cx="3118034" cy="1382437"/>
          </a:xfrm>
        </p:grpSpPr>
        <p:sp>
          <p:nvSpPr>
            <p:cNvPr id="7181" name="矩形 5"/>
            <p:cNvSpPr>
              <a:spLocks noChangeArrowheads="1"/>
            </p:cNvSpPr>
            <p:nvPr/>
          </p:nvSpPr>
          <p:spPr bwMode="auto">
            <a:xfrm>
              <a:off x="751249" y="1373333"/>
              <a:ext cx="2520773" cy="101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457200">
                <a:lnSpc>
                  <a:spcPts val="3600"/>
                </a:lnSpc>
              </a:pPr>
              <a:r>
                <a:rPr lang="zh-CN" altLang="en-US" sz="2000" b="1" dirty="0" smtClean="0">
                  <a:latin typeface="微软雅黑" panose="020B0503020204020204" pitchFamily="34" charset="-122"/>
                  <a:ea typeface="微软雅黑" panose="020B0503020204020204" pitchFamily="34" charset="-122"/>
                </a:rPr>
                <a:t>掌握</a:t>
              </a:r>
              <a:r>
                <a:rPr lang="zh-CN" altLang="en-US" sz="2000" b="1" dirty="0">
                  <a:solidFill>
                    <a:srgbClr val="1369B2"/>
                  </a:solidFill>
                  <a:latin typeface="微软雅黑" panose="020B0503020204020204" pitchFamily="34" charset="-122"/>
                  <a:ea typeface="微软雅黑" panose="020B0503020204020204" pitchFamily="34" charset="-122"/>
                </a:rPr>
                <a:t> 数据类型、数据预处理</a:t>
              </a:r>
              <a:endParaRPr lang="zh-CN" altLang="en-US" sz="2000" b="1" dirty="0">
                <a:solidFill>
                  <a:srgbClr val="1369B2"/>
                </a:solidFill>
                <a:latin typeface="微软雅黑" panose="020B0503020204020204" pitchFamily="34" charset="-122"/>
                <a:ea typeface="微软雅黑" panose="020B0503020204020204" pitchFamily="34" charset="-122"/>
              </a:endParaRPr>
            </a:p>
          </p:txBody>
        </p:sp>
        <p:grpSp>
          <p:nvGrpSpPr>
            <p:cNvPr id="7182" name="组合 16"/>
            <p:cNvGrpSpPr/>
            <p:nvPr/>
          </p:nvGrpSpPr>
          <p:grpSpPr bwMode="auto">
            <a:xfrm>
              <a:off x="466536" y="2103548"/>
              <a:ext cx="2179369" cy="652222"/>
              <a:chOff x="860198" y="2352244"/>
              <a:chExt cx="2178276" cy="652213"/>
            </a:xfrm>
          </p:grpSpPr>
          <p:cxnSp>
            <p:nvCxnSpPr>
              <p:cNvPr id="7183" name="直接连接符 7"/>
              <p:cNvCxnSpPr>
                <a:cxnSpLocks noChangeShapeType="1"/>
              </p:cNvCxnSpPr>
              <p:nvPr/>
            </p:nvCxnSpPr>
            <p:spPr bwMode="auto">
              <a:xfrm>
                <a:off x="860311" y="2351794"/>
                <a:ext cx="372783" cy="652663"/>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184" name="直接连接符 10"/>
              <p:cNvCxnSpPr>
                <a:cxnSpLocks noChangeShapeType="1"/>
              </p:cNvCxnSpPr>
              <p:nvPr/>
            </p:nvCxnSpPr>
            <p:spPr bwMode="auto">
              <a:xfrm>
                <a:off x="1223576" y="3004457"/>
                <a:ext cx="1814742"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185" name="组合 15"/>
            <p:cNvGrpSpPr/>
            <p:nvPr/>
          </p:nvGrpSpPr>
          <p:grpSpPr bwMode="auto">
            <a:xfrm>
              <a:off x="153988" y="1614313"/>
              <a:ext cx="474819" cy="522307"/>
              <a:chOff x="1232465" y="3529898"/>
              <a:chExt cx="474581" cy="522300"/>
            </a:xfrm>
          </p:grpSpPr>
          <p:sp>
            <p:nvSpPr>
              <p:cNvPr id="7186" name="椭圆 16"/>
              <p:cNvSpPr>
                <a:spLocks noChangeArrowheads="1"/>
              </p:cNvSpPr>
              <p:nvPr/>
            </p:nvSpPr>
            <p:spPr bwMode="auto">
              <a:xfrm>
                <a:off x="1232465" y="3558160"/>
                <a:ext cx="474308" cy="474808"/>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187" name="TextBox 52"/>
              <p:cNvSpPr txBox="1">
                <a:spLocks noChangeArrowheads="1"/>
              </p:cNvSpPr>
              <p:nvPr/>
            </p:nvSpPr>
            <p:spPr bwMode="auto">
              <a:xfrm>
                <a:off x="1287986" y="3529576"/>
                <a:ext cx="334712" cy="522448"/>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1</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grpSp>
        <p:nvGrpSpPr>
          <p:cNvPr id="21" name="组合 63"/>
          <p:cNvGrpSpPr/>
          <p:nvPr/>
        </p:nvGrpSpPr>
        <p:grpSpPr bwMode="auto">
          <a:xfrm>
            <a:off x="6711950" y="1499645"/>
            <a:ext cx="3281363" cy="1111792"/>
            <a:chOff x="5414469" y="2100769"/>
            <a:chExt cx="3281856" cy="1109156"/>
          </a:xfrm>
        </p:grpSpPr>
        <p:grpSp>
          <p:nvGrpSpPr>
            <p:cNvPr id="7189" name="组合 32"/>
            <p:cNvGrpSpPr/>
            <p:nvPr/>
          </p:nvGrpSpPr>
          <p:grpSpPr bwMode="auto">
            <a:xfrm flipH="1">
              <a:off x="6253163" y="2557463"/>
              <a:ext cx="2178050" cy="652462"/>
              <a:chOff x="860198" y="2352244"/>
              <a:chExt cx="2178276" cy="652213"/>
            </a:xfrm>
          </p:grpSpPr>
          <p:cxnSp>
            <p:nvCxnSpPr>
              <p:cNvPr id="7190" name="直接连接符 33"/>
              <p:cNvCxnSpPr>
                <a:cxnSpLocks noChangeShapeType="1"/>
              </p:cNvCxnSpPr>
              <p:nvPr/>
            </p:nvCxnSpPr>
            <p:spPr bwMode="auto">
              <a:xfrm>
                <a:off x="860264" y="2352817"/>
                <a:ext cx="371605" cy="651640"/>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191" name="直接连接符 34"/>
              <p:cNvCxnSpPr>
                <a:cxnSpLocks noChangeShapeType="1"/>
              </p:cNvCxnSpPr>
              <p:nvPr/>
            </p:nvCxnSpPr>
            <p:spPr bwMode="auto">
              <a:xfrm>
                <a:off x="1222341" y="3004457"/>
                <a:ext cx="1816736"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192" name="组合 35"/>
            <p:cNvGrpSpPr/>
            <p:nvPr/>
          </p:nvGrpSpPr>
          <p:grpSpPr bwMode="auto">
            <a:xfrm>
              <a:off x="8223250" y="2109791"/>
              <a:ext cx="473075" cy="522287"/>
              <a:chOff x="1232465" y="3530023"/>
              <a:chExt cx="474415" cy="522742"/>
            </a:xfrm>
          </p:grpSpPr>
          <p:sp>
            <p:nvSpPr>
              <p:cNvPr id="7193" name="椭圆 24"/>
              <p:cNvSpPr>
                <a:spLocks noChangeArrowheads="1"/>
              </p:cNvSpPr>
              <p:nvPr/>
            </p:nvSpPr>
            <p:spPr bwMode="auto">
              <a:xfrm>
                <a:off x="1232348" y="3558995"/>
                <a:ext cx="474532" cy="475089"/>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194" name="TextBox 68"/>
              <p:cNvSpPr txBox="1">
                <a:spLocks noChangeArrowheads="1"/>
              </p:cNvSpPr>
              <p:nvPr/>
            </p:nvSpPr>
            <p:spPr bwMode="auto">
              <a:xfrm>
                <a:off x="1300820" y="3530490"/>
                <a:ext cx="335995" cy="522598"/>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2</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sp>
          <p:nvSpPr>
            <p:cNvPr id="7195" name="矩形 46"/>
            <p:cNvSpPr>
              <a:spLocks noChangeArrowheads="1"/>
            </p:cNvSpPr>
            <p:nvPr/>
          </p:nvSpPr>
          <p:spPr bwMode="auto">
            <a:xfrm>
              <a:off x="5414469" y="2100769"/>
              <a:ext cx="2774364" cy="55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r">
                <a:lnSpc>
                  <a:spcPts val="3600"/>
                </a:lnSpc>
              </a:pPr>
              <a:r>
                <a:rPr lang="zh-CN" altLang="en-US" sz="2000" b="1" dirty="0" smtClean="0">
                  <a:latin typeface="微软雅黑" panose="020B0503020204020204" pitchFamily="34" charset="-122"/>
                  <a:ea typeface="微软雅黑" panose="020B0503020204020204" pitchFamily="34" charset="-122"/>
                </a:rPr>
                <a:t>掌握 </a:t>
              </a:r>
              <a:r>
                <a:rPr lang="zh-CN" altLang="en-US" sz="2000" b="1" dirty="0" smtClean="0">
                  <a:solidFill>
                    <a:srgbClr val="1369B2"/>
                  </a:solidFill>
                  <a:latin typeface="微软雅黑" panose="020B0503020204020204" pitchFamily="34" charset="-122"/>
                  <a:ea typeface="微软雅黑" panose="020B0503020204020204" pitchFamily="34" charset="-122"/>
                </a:rPr>
                <a:t>相似性计算</a:t>
              </a:r>
              <a:endParaRPr lang="zh-CN" altLang="en-US" sz="2000" b="1" dirty="0" smtClean="0">
                <a:solidFill>
                  <a:srgbClr val="1369B2"/>
                </a:solidFill>
                <a:latin typeface="微软雅黑" panose="020B0503020204020204" pitchFamily="34" charset="-122"/>
                <a:ea typeface="微软雅黑" panose="020B0503020204020204" pitchFamily="34" charset="-122"/>
              </a:endParaRPr>
            </a:p>
          </p:txBody>
        </p:sp>
      </p:grpSp>
      <p:grpSp>
        <p:nvGrpSpPr>
          <p:cNvPr id="29" name="组合 71"/>
          <p:cNvGrpSpPr/>
          <p:nvPr/>
        </p:nvGrpSpPr>
        <p:grpSpPr bwMode="auto">
          <a:xfrm>
            <a:off x="6938963" y="4905377"/>
            <a:ext cx="3424237" cy="1103556"/>
            <a:chOff x="5273227" y="4225925"/>
            <a:chExt cx="3423098" cy="1104900"/>
          </a:xfrm>
        </p:grpSpPr>
        <p:sp>
          <p:nvSpPr>
            <p:cNvPr id="7197" name="矩形 51"/>
            <p:cNvSpPr>
              <a:spLocks noChangeArrowheads="1"/>
            </p:cNvSpPr>
            <p:nvPr/>
          </p:nvSpPr>
          <p:spPr bwMode="auto">
            <a:xfrm>
              <a:off x="5273227" y="4752977"/>
              <a:ext cx="2772529" cy="55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r">
                <a:lnSpc>
                  <a:spcPts val="3600"/>
                </a:lnSpc>
              </a:pPr>
              <a:r>
                <a:rPr lang="zh-CN" altLang="en-US" sz="2000" b="1" dirty="0" smtClean="0">
                  <a:latin typeface="微软雅黑" panose="020B0503020204020204" pitchFamily="34" charset="-122"/>
                  <a:ea typeface="微软雅黑" panose="020B0503020204020204" pitchFamily="34" charset="-122"/>
                  <a:sym typeface="宋体" pitchFamily="2" charset="-122"/>
                </a:rPr>
                <a:t>了解 </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数据质量</a:t>
              </a:r>
              <a:endParaRPr lang="zh-CN" altLang="en-US" sz="2000" b="1" dirty="0" smtClean="0">
                <a:solidFill>
                  <a:srgbClr val="1369B2"/>
                </a:solidFill>
                <a:latin typeface="微软雅黑" panose="020B0503020204020204" pitchFamily="34" charset="-122"/>
                <a:ea typeface="微软雅黑" panose="020B0503020204020204" pitchFamily="34" charset="-122"/>
                <a:sym typeface="宋体" pitchFamily="2" charset="-122"/>
              </a:endParaRPr>
            </a:p>
          </p:txBody>
        </p:sp>
        <p:grpSp>
          <p:nvGrpSpPr>
            <p:cNvPr id="7198" name="组合 38"/>
            <p:cNvGrpSpPr/>
            <p:nvPr/>
          </p:nvGrpSpPr>
          <p:grpSpPr bwMode="auto">
            <a:xfrm rot="10800000">
              <a:off x="5685823" y="4225925"/>
              <a:ext cx="2745390" cy="652463"/>
              <a:chOff x="860198" y="2352244"/>
              <a:chExt cx="2745675" cy="652213"/>
            </a:xfrm>
          </p:grpSpPr>
          <p:cxnSp>
            <p:nvCxnSpPr>
              <p:cNvPr id="7199" name="直接连接符 39"/>
              <p:cNvCxnSpPr>
                <a:cxnSpLocks noChangeShapeType="1"/>
              </p:cNvCxnSpPr>
              <p:nvPr/>
            </p:nvCxnSpPr>
            <p:spPr bwMode="auto">
              <a:xfrm>
                <a:off x="882356" y="2364019"/>
                <a:ext cx="373012" cy="651561"/>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200" name="直接连接符 40"/>
              <p:cNvCxnSpPr>
                <a:cxnSpLocks noChangeShapeType="1"/>
              </p:cNvCxnSpPr>
              <p:nvPr/>
            </p:nvCxnSpPr>
            <p:spPr bwMode="auto">
              <a:xfrm rot="10800000" flipH="1">
                <a:off x="1245844" y="3015581"/>
                <a:ext cx="2382512"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201" name="组合 41"/>
            <p:cNvGrpSpPr/>
            <p:nvPr/>
          </p:nvGrpSpPr>
          <p:grpSpPr bwMode="auto">
            <a:xfrm flipH="1">
              <a:off x="8223250" y="4806950"/>
              <a:ext cx="473075" cy="523875"/>
              <a:chOff x="1232465" y="3533629"/>
              <a:chExt cx="474415" cy="523220"/>
            </a:xfrm>
          </p:grpSpPr>
          <p:sp>
            <p:nvSpPr>
              <p:cNvPr id="7202" name="椭圆 32"/>
              <p:cNvSpPr>
                <a:spLocks noChangeArrowheads="1"/>
              </p:cNvSpPr>
              <p:nvPr/>
            </p:nvSpPr>
            <p:spPr bwMode="auto">
              <a:xfrm>
                <a:off x="1232465" y="3558282"/>
                <a:ext cx="474301" cy="474750"/>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203" name="TextBox 76"/>
              <p:cNvSpPr txBox="1">
                <a:spLocks noChangeArrowheads="1"/>
              </p:cNvSpPr>
              <p:nvPr/>
            </p:nvSpPr>
            <p:spPr bwMode="auto">
              <a:xfrm>
                <a:off x="1305679" y="3532877"/>
                <a:ext cx="335830" cy="523972"/>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3</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4)">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26" presetClass="emph" presetSubtype="0" fill="hold" nodeType="afterEffect">
                                  <p:stCondLst>
                                    <p:cond delay="0"/>
                                  </p:stCondLst>
                                  <p:childTnLst>
                                    <p:animEffect transition="out" filter="fade">
                                      <p:cBhvr>
                                        <p:cTn id="19" dur="500" tmFilter="0, 0; .2, .5; .8, .5; 1, 0"/>
                                        <p:tgtEl>
                                          <p:spTgt spid="13"/>
                                        </p:tgtEl>
                                      </p:cBhvr>
                                    </p:animEffect>
                                    <p:animScale>
                                      <p:cBhvr>
                                        <p:cTn id="20" dur="250" autoRev="1" fill="hold"/>
                                        <p:tgtEl>
                                          <p:spTgt spid="13"/>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p:stCondLst>
                              <p:cond delay="500"/>
                            </p:stCondLst>
                            <p:childTnLst>
                              <p:par>
                                <p:cTn id="27" presetID="26" presetClass="emph" presetSubtype="0" fill="hold" nodeType="afterEffect">
                                  <p:stCondLst>
                                    <p:cond delay="0"/>
                                  </p:stCondLst>
                                  <p:childTnLst>
                                    <p:animEffect transition="out" filter="fade">
                                      <p:cBhvr>
                                        <p:cTn id="28" dur="500" tmFilter="0, 0; .2, .5; .8, .5; 1, 0"/>
                                        <p:tgtEl>
                                          <p:spTgt spid="21"/>
                                        </p:tgtEl>
                                      </p:cBhvr>
                                    </p:animEffect>
                                    <p:animScale>
                                      <p:cBhvr>
                                        <p:cTn id="29" dur="250" autoRev="1" fill="hold"/>
                                        <p:tgtEl>
                                          <p:spTgt spid="21"/>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par>
                          <p:cTn id="35" fill="hold">
                            <p:stCondLst>
                              <p:cond delay="500"/>
                            </p:stCondLst>
                            <p:childTnLst>
                              <p:par>
                                <p:cTn id="36" presetID="26" presetClass="emph" presetSubtype="0" fill="hold" nodeType="afterEffect">
                                  <p:stCondLst>
                                    <p:cond delay="0"/>
                                  </p:stCondLst>
                                  <p:childTnLst>
                                    <p:animEffect transition="out" filter="fade">
                                      <p:cBhvr>
                                        <p:cTn id="37" dur="500" tmFilter="0, 0; .2, .5; .8, .5; 1, 0"/>
                                        <p:tgtEl>
                                          <p:spTgt spid="29"/>
                                        </p:tgtEl>
                                      </p:cBhvr>
                                    </p:animEffect>
                                    <p:animScale>
                                      <p:cBhvr>
                                        <p:cTn id="38"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1085" y="3048953"/>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4"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a:t>
            </a:r>
            <a:r>
              <a:rPr lang="zh-CN" altLang="en-US" sz="2800" dirty="0">
                <a:solidFill>
                  <a:srgbClr val="595959"/>
                </a:solidFill>
                <a:latin typeface="Impact" panose="020B0806030902050204" pitchFamily="34" charset="0"/>
                <a:ea typeface="微软雅黑" panose="020B0503020204020204" pitchFamily="34" charset="-122"/>
              </a:rPr>
              <a:t>数据类型</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5"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   </a:t>
            </a:r>
            <a:r>
              <a:rPr lang="zh-CN" altLang="en-US" sz="2800" dirty="0">
                <a:solidFill>
                  <a:srgbClr val="595959"/>
                </a:solidFill>
                <a:latin typeface="Impact" panose="020B0806030902050204" pitchFamily="34" charset="0"/>
                <a:ea typeface="微软雅黑" panose="020B0503020204020204" pitchFamily="34" charset="-122"/>
              </a:rPr>
              <a:t>数据质量</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03   </a:t>
            </a:r>
            <a:r>
              <a:rPr lang="zh-CN" altLang="en-US" sz="2800" dirty="0">
                <a:solidFill>
                  <a:schemeClr val="bg1"/>
                </a:solidFill>
                <a:latin typeface="Impact" panose="020B0806030902050204" pitchFamily="34" charset="0"/>
                <a:ea typeface="微软雅黑" panose="020B0503020204020204" pitchFamily="34" charset="-122"/>
              </a:rPr>
              <a:t>数据预处理</a:t>
            </a:r>
            <a:endParaRPr lang="zh-CN" altLang="en-US" sz="2800" dirty="0">
              <a:solidFill>
                <a:schemeClr val="bg1"/>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zh-CN" altLang="en-US" sz="2800" dirty="0">
                <a:solidFill>
                  <a:srgbClr val="595959"/>
                </a:solidFill>
                <a:latin typeface="Impact" panose="020B0806030902050204" pitchFamily="34" charset="0"/>
                <a:ea typeface="微软雅黑" panose="020B0503020204020204" pitchFamily="34" charset="-122"/>
              </a:rPr>
              <a:t>相似性和相异性的度量</a:t>
            </a:r>
            <a:endParaRPr lang="zh-CN" altLang="en-US" sz="2800" dirty="0" smtClean="0">
              <a:solidFill>
                <a:srgbClr val="595959"/>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数据获取</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467485" y="1310640"/>
            <a:ext cx="9021445" cy="50768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数据获取</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2371090" y="1762125"/>
            <a:ext cx="7449820" cy="3784600"/>
          </a:xfrm>
          <a:prstGeom prst="rect">
            <a:avLst/>
          </a:prstGeom>
          <a:noFill/>
        </p:spPr>
        <p:txBody>
          <a:bodyPr wrap="square" rtlCol="0" anchor="t">
            <a:spAutoFit/>
          </a:bodyPr>
          <a:p>
            <a:pPr marL="342900" indent="-342900" eaLnBrk="1" latinLnBrk="0" hangingPunct="1">
              <a:lnSpc>
                <a:spcPct val="150000"/>
              </a:lnSpc>
              <a:buFont typeface="Wingdings" panose="05000000000000000000" charset="0"/>
              <a:buChar char="p"/>
            </a:pPr>
            <a:r>
              <a:rPr lang="en-US" altLang="zh-CN" sz="3200"/>
              <a:t> </a:t>
            </a:r>
            <a:r>
              <a:rPr lang="zh-CN" altLang="en-US" sz="3200"/>
              <a:t>数据获取的常用方法</a:t>
            </a:r>
            <a:endParaRPr lang="zh-CN" altLang="en-US" sz="3200"/>
          </a:p>
          <a:p>
            <a:pPr marL="342900" indent="-342900" eaLnBrk="1" latinLnBrk="0" hangingPunct="1">
              <a:lnSpc>
                <a:spcPct val="150000"/>
              </a:lnSpc>
              <a:buFont typeface="Arial" panose="020B0704020202020204" pitchFamily="34" charset="0"/>
              <a:buChar char="•"/>
            </a:pPr>
            <a:r>
              <a:rPr lang="zh-CN" altLang="en-US" sz="3200"/>
              <a:t>数据检索</a:t>
            </a:r>
            <a:endParaRPr lang="zh-CN" altLang="en-US" sz="3200"/>
          </a:p>
          <a:p>
            <a:pPr marL="342900" indent="-342900" eaLnBrk="1" latinLnBrk="0" hangingPunct="1">
              <a:lnSpc>
                <a:spcPct val="150000"/>
              </a:lnSpc>
              <a:buFont typeface="Arial" panose="020B0704020202020204" pitchFamily="34" charset="0"/>
              <a:buChar char="•"/>
            </a:pPr>
            <a:r>
              <a:rPr lang="zh-CN" altLang="en-US" sz="3200"/>
              <a:t>批量数据获取</a:t>
            </a:r>
            <a:endParaRPr lang="zh-CN" altLang="en-US" sz="3200"/>
          </a:p>
          <a:p>
            <a:pPr marL="342900" indent="-342900" eaLnBrk="1" latinLnBrk="0" hangingPunct="1">
              <a:lnSpc>
                <a:spcPct val="150000"/>
              </a:lnSpc>
              <a:buFont typeface="Arial" panose="020B0704020202020204" pitchFamily="34" charset="0"/>
              <a:buChar char="•"/>
            </a:pPr>
            <a:r>
              <a:rPr lang="zh-CN" altLang="en-US" sz="3200"/>
              <a:t>网络爬虫</a:t>
            </a:r>
            <a:endParaRPr lang="zh-CN" altLang="en-US" sz="3200"/>
          </a:p>
          <a:p>
            <a:pPr marL="342900" indent="-342900" eaLnBrk="1" latinLnBrk="0" hangingPunct="1">
              <a:lnSpc>
                <a:spcPct val="150000"/>
              </a:lnSpc>
              <a:buFont typeface="Arial" panose="020B0704020202020204" pitchFamily="34" charset="0"/>
              <a:buChar char="•"/>
            </a:pPr>
            <a:r>
              <a:rPr lang="zh-CN" altLang="en-US" sz="3200"/>
              <a:t>数据筛选</a:t>
            </a:r>
            <a:endParaRPr lang="zh-CN" altLang="en-US" sz="3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数据获取</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数据检索</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608455" y="1541780"/>
            <a:ext cx="9258300" cy="4762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6318885"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数据获取</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批量数据获取</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922145" y="1316355"/>
            <a:ext cx="8174355" cy="49872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数据获取</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网络爬虫</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634490" y="1536065"/>
            <a:ext cx="9805670" cy="46755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数据存储</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2232025" y="1348740"/>
            <a:ext cx="7728585" cy="48939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数据存储</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144905" y="1379220"/>
            <a:ext cx="9902825" cy="50825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数据存储</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729740" y="1214120"/>
            <a:ext cx="9171940" cy="51650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数据预处理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750060" y="1700530"/>
            <a:ext cx="3031490" cy="3731895"/>
          </a:xfrm>
          <a:prstGeom prst="rect">
            <a:avLst/>
          </a:prstGeom>
        </p:spPr>
      </p:pic>
      <p:pic>
        <p:nvPicPr>
          <p:cNvPr id="78850" name="图片 1" descr="timg[5]"/>
          <p:cNvPicPr>
            <a:picLocks noChangeAspect="1"/>
          </p:cNvPicPr>
          <p:nvPr/>
        </p:nvPicPr>
        <p:blipFill>
          <a:blip r:embed="rId2"/>
          <a:stretch>
            <a:fillRect/>
          </a:stretch>
        </p:blipFill>
        <p:spPr>
          <a:xfrm>
            <a:off x="5140325" y="1606550"/>
            <a:ext cx="5953125" cy="36449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目录页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9218"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a:t>
            </a:r>
            <a:r>
              <a:rPr lang="zh-CN" altLang="en-US" sz="2800" dirty="0">
                <a:solidFill>
                  <a:srgbClr val="595959"/>
                </a:solidFill>
                <a:latin typeface="Impact" panose="020B0806030902050204" pitchFamily="34" charset="0"/>
                <a:ea typeface="微软雅黑" panose="020B0503020204020204" pitchFamily="34" charset="-122"/>
              </a:rPr>
              <a:t>数据类型</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   </a:t>
            </a:r>
            <a:r>
              <a:rPr lang="zh-CN" altLang="en-US" sz="2800" dirty="0">
                <a:solidFill>
                  <a:srgbClr val="595959"/>
                </a:solidFill>
                <a:latin typeface="Impact" panose="020B0806030902050204" pitchFamily="34" charset="0"/>
                <a:ea typeface="微软雅黑" panose="020B0503020204020204" pitchFamily="34" charset="-122"/>
              </a:rPr>
              <a:t>数据质量</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a:t>
            </a:r>
            <a:r>
              <a:rPr lang="zh-CN" altLang="en-US" sz="2800" dirty="0">
                <a:solidFill>
                  <a:srgbClr val="595959"/>
                </a:solidFill>
                <a:latin typeface="Impact" panose="020B0806030902050204" pitchFamily="34" charset="0"/>
                <a:ea typeface="微软雅黑" panose="020B0503020204020204" pitchFamily="34" charset="-122"/>
              </a:rPr>
              <a:t>数据预处理</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zh-CN" altLang="en-US" sz="2800" dirty="0">
                <a:solidFill>
                  <a:srgbClr val="595959"/>
                </a:solidFill>
                <a:latin typeface="Impact" panose="020B0806030902050204" pitchFamily="34" charset="0"/>
                <a:ea typeface="微软雅黑" panose="020B0503020204020204" pitchFamily="34" charset="-122"/>
              </a:rPr>
              <a:t>相似性和相异性的度量</a:t>
            </a:r>
            <a:endParaRPr lang="zh-CN" altLang="en-US" sz="2800" dirty="0" smtClean="0">
              <a:solidFill>
                <a:srgbClr val="595959"/>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为何要数据</a:t>
            </a:r>
            <a:r>
              <a:rPr lang="zh-CN" altLang="en-US" sz="4000" dirty="0">
                <a:solidFill>
                  <a:srgbClr val="1353A2"/>
                </a:solidFill>
                <a:latin typeface="微软雅黑" panose="020B0503020204020204" pitchFamily="34" charset="-122"/>
                <a:ea typeface="微软雅黑" panose="020B0503020204020204" pitchFamily="34" charset="-122"/>
                <a:sym typeface="+mn-ea"/>
              </a:rPr>
              <a:t>预处理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988820" y="1260475"/>
            <a:ext cx="8237220" cy="3235325"/>
          </a:xfrm>
          <a:prstGeom prst="rect">
            <a:avLst/>
          </a:prstGeom>
          <a:noFill/>
        </p:spPr>
        <p:txBody>
          <a:bodyPr wrap="square" rtlCol="0" anchor="t">
            <a:noAutofit/>
          </a:bodyPr>
          <a:p>
            <a:pPr marL="342900" indent="-342900" eaLnBrk="1" latinLnBrk="0" hangingPunct="1">
              <a:lnSpc>
                <a:spcPct val="150000"/>
              </a:lnSpc>
              <a:buClr>
                <a:srgbClr val="E57844"/>
              </a:buClr>
              <a:buFont typeface="Wingdings" panose="05000000000000000000" charset="0"/>
              <a:buChar char="p"/>
            </a:pPr>
            <a:r>
              <a:rPr lang="en-US" altLang="zh-CN" sz="2800"/>
              <a:t> </a:t>
            </a:r>
            <a:r>
              <a:rPr lang="zh-CN" altLang="en-US" sz="2800"/>
              <a:t>数据</a:t>
            </a:r>
            <a:endParaRPr lang="zh-CN" altLang="en-US" sz="2800"/>
          </a:p>
          <a:p>
            <a:pPr marL="914400" lvl="1" indent="-457200" eaLnBrk="1" latinLnBrk="0" hangingPunct="1">
              <a:lnSpc>
                <a:spcPct val="150000"/>
              </a:lnSpc>
              <a:buClr>
                <a:srgbClr val="9DC3E6"/>
              </a:buClr>
              <a:buFont typeface="Wingdings" panose="05000000000000000000" charset="0"/>
              <a:buChar char=""/>
            </a:pPr>
            <a:r>
              <a:rPr lang="zh-CN" altLang="en-US" sz="2600"/>
              <a:t>不完整</a:t>
            </a:r>
            <a:endParaRPr lang="zh-CN" altLang="en-US" sz="2600"/>
          </a:p>
          <a:p>
            <a:pPr marL="914400" lvl="1" indent="-457200" eaLnBrk="1" latinLnBrk="0" hangingPunct="1">
              <a:lnSpc>
                <a:spcPct val="150000"/>
              </a:lnSpc>
              <a:buClr>
                <a:srgbClr val="9DC3E6"/>
              </a:buClr>
              <a:buFont typeface="Wingdings" panose="05000000000000000000" charset="0"/>
              <a:buChar char=""/>
            </a:pPr>
            <a:r>
              <a:rPr lang="zh-CN" altLang="en-US" sz="2600"/>
              <a:t>不一致</a:t>
            </a:r>
            <a:endParaRPr lang="zh-CN" altLang="en-US" sz="2600"/>
          </a:p>
          <a:p>
            <a:pPr marL="914400" lvl="1" indent="-457200" eaLnBrk="1" latinLnBrk="0" hangingPunct="1">
              <a:lnSpc>
                <a:spcPct val="150000"/>
              </a:lnSpc>
              <a:buClr>
                <a:srgbClr val="9DC3E6"/>
              </a:buClr>
              <a:buFont typeface="Wingdings" panose="05000000000000000000" charset="0"/>
              <a:buChar char=""/>
            </a:pPr>
            <a:r>
              <a:rPr lang="zh-CN" altLang="en-US" sz="2600"/>
              <a:t>含观测噪声</a:t>
            </a:r>
            <a:endParaRPr lang="zh-CN" altLang="en-US" sz="2600"/>
          </a:p>
          <a:p>
            <a:pPr marL="914400" lvl="1" indent="-457200" eaLnBrk="1" latinLnBrk="0" hangingPunct="1">
              <a:lnSpc>
                <a:spcPct val="150000"/>
              </a:lnSpc>
              <a:buClr>
                <a:srgbClr val="9DC3E6"/>
              </a:buClr>
              <a:buFont typeface="Wingdings" panose="05000000000000000000" charset="0"/>
              <a:buChar char=""/>
            </a:pPr>
            <a:r>
              <a:rPr lang="zh-CN" altLang="en-US" sz="2600"/>
              <a:t>包含其他不希望的成分</a:t>
            </a:r>
            <a:endParaRPr lang="zh-CN" altLang="en-US" sz="2600"/>
          </a:p>
          <a:p>
            <a:pPr lvl="1" indent="0" eaLnBrk="1" latinLnBrk="0" hangingPunct="1">
              <a:lnSpc>
                <a:spcPct val="150000"/>
              </a:lnSpc>
              <a:buClr>
                <a:srgbClr val="9DC3E6"/>
              </a:buClr>
              <a:buFont typeface="Wingdings" panose="05000000000000000000" charset="0"/>
              <a:buNone/>
            </a:pPr>
            <a:endParaRPr lang="zh-CN" altLang="en-US" sz="2600"/>
          </a:p>
          <a:p>
            <a:pPr lvl="1" indent="0" eaLnBrk="1" latinLnBrk="0" hangingPunct="1">
              <a:lnSpc>
                <a:spcPct val="150000"/>
              </a:lnSpc>
              <a:buFont typeface="Arial" panose="020B0704020202020204" pitchFamily="34" charset="0"/>
              <a:buNone/>
            </a:pPr>
            <a:endParaRPr lang="zh-CN" altLang="en-US" sz="2600"/>
          </a:p>
        </p:txBody>
      </p:sp>
      <p:sp>
        <p:nvSpPr>
          <p:cNvPr id="4" name="文本框 3"/>
          <p:cNvSpPr txBox="1"/>
          <p:nvPr/>
        </p:nvSpPr>
        <p:spPr>
          <a:xfrm>
            <a:off x="1988820" y="4495800"/>
            <a:ext cx="8394700" cy="1903730"/>
          </a:xfrm>
          <a:prstGeom prst="rect">
            <a:avLst/>
          </a:prstGeom>
          <a:noFill/>
        </p:spPr>
        <p:txBody>
          <a:bodyPr wrap="square" rtlCol="0" anchor="t">
            <a:noAutofit/>
          </a:bodyPr>
          <a:p>
            <a:pPr marL="342900" indent="-342900" eaLnBrk="1" latinLnBrk="0" hangingPunct="1">
              <a:lnSpc>
                <a:spcPct val="150000"/>
              </a:lnSpc>
              <a:buClr>
                <a:srgbClr val="E57844"/>
              </a:buClr>
              <a:buFont typeface="Wingdings" panose="05000000000000000000" charset="0"/>
              <a:buChar char="p"/>
            </a:pPr>
            <a:r>
              <a:rPr lang="en-US" altLang="zh-CN" sz="2800"/>
              <a:t> </a:t>
            </a:r>
            <a:r>
              <a:rPr lang="zh-CN" altLang="en-US" sz="2800">
                <a:solidFill>
                  <a:srgbClr val="FF0000"/>
                </a:solidFill>
              </a:rPr>
              <a:t>污染数据</a:t>
            </a:r>
            <a:r>
              <a:rPr lang="zh-CN" altLang="en-US" sz="2800"/>
              <a:t>的普遍存在，使得在维护数据的</a:t>
            </a:r>
            <a:r>
              <a:rPr lang="zh-CN" altLang="en-US" sz="2800">
                <a:solidFill>
                  <a:srgbClr val="FF0000"/>
                </a:solidFill>
              </a:rPr>
              <a:t>正确性和一致性</a:t>
            </a:r>
            <a:r>
              <a:rPr lang="zh-CN" altLang="en-US" sz="2800"/>
              <a:t>成为一个及其困难的任务</a:t>
            </a:r>
            <a:endParaRPr lang="zh-CN" altLang="en-US" sz="2600"/>
          </a:p>
          <a:p>
            <a:pPr lvl="1" indent="0" eaLnBrk="1" latinLnBrk="0" hangingPunct="1">
              <a:lnSpc>
                <a:spcPct val="150000"/>
              </a:lnSpc>
              <a:buFont typeface="Arial" panose="020B0704020202020204" pitchFamily="34" charset="0"/>
              <a:buNone/>
            </a:pP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为何要数据</a:t>
            </a:r>
            <a:r>
              <a:rPr lang="zh-CN" altLang="en-US" sz="4000" dirty="0">
                <a:solidFill>
                  <a:srgbClr val="1353A2"/>
                </a:solidFill>
                <a:latin typeface="微软雅黑" panose="020B0503020204020204" pitchFamily="34" charset="-122"/>
                <a:ea typeface="微软雅黑" panose="020B0503020204020204" pitchFamily="34" charset="-122"/>
                <a:sym typeface="+mn-ea"/>
              </a:rPr>
              <a:t>预处理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1165225" y="1830705"/>
            <a:ext cx="2272030" cy="491490"/>
          </a:xfrm>
          <a:prstGeom prst="rect">
            <a:avLst/>
          </a:prstGeom>
          <a:noFill/>
        </p:spPr>
        <p:txBody>
          <a:bodyPr wrap="square" rtlCol="0" anchor="t">
            <a:spAutoFit/>
          </a:bodyPr>
          <a:p>
            <a:r>
              <a:rPr lang="zh-CN" altLang="en-US" sz="2600">
                <a:latin typeface="黑体" charset="0"/>
                <a:ea typeface="黑体" charset="0"/>
                <a:sym typeface="+mn-ea"/>
              </a:rPr>
              <a:t>数据的重复性</a:t>
            </a:r>
            <a:endParaRPr lang="zh-CN" altLang="en-US" sz="2600">
              <a:latin typeface="黑体" charset="0"/>
              <a:ea typeface="黑体" charset="0"/>
              <a:sym typeface="+mn-ea"/>
            </a:endParaRPr>
          </a:p>
        </p:txBody>
      </p:sp>
      <p:sp>
        <p:nvSpPr>
          <p:cNvPr id="6" name="文本框 5"/>
          <p:cNvSpPr txBox="1"/>
          <p:nvPr>
            <p:custDataLst>
              <p:tags r:id="rId1"/>
            </p:custDataLst>
          </p:nvPr>
        </p:nvSpPr>
        <p:spPr>
          <a:xfrm>
            <a:off x="4916170" y="1830705"/>
            <a:ext cx="2272030" cy="491490"/>
          </a:xfrm>
          <a:prstGeom prst="rect">
            <a:avLst/>
          </a:prstGeom>
          <a:noFill/>
        </p:spPr>
        <p:txBody>
          <a:bodyPr wrap="square" rtlCol="0" anchor="t">
            <a:spAutoFit/>
          </a:bodyPr>
          <a:p>
            <a:r>
              <a:rPr lang="zh-CN" altLang="en-US" sz="2600">
                <a:latin typeface="黑体" charset="0"/>
                <a:ea typeface="黑体" charset="0"/>
                <a:sym typeface="+mn-ea"/>
              </a:rPr>
              <a:t>数据的</a:t>
            </a:r>
            <a:r>
              <a:rPr lang="zh-CN" altLang="en-US" sz="2600">
                <a:latin typeface="黑体" charset="0"/>
                <a:ea typeface="黑体" charset="0"/>
                <a:sym typeface="+mn-ea"/>
              </a:rPr>
              <a:t>杂乱性</a:t>
            </a:r>
            <a:endParaRPr lang="zh-CN" altLang="en-US" sz="2600">
              <a:latin typeface="黑体" charset="0"/>
              <a:ea typeface="黑体" charset="0"/>
              <a:sym typeface="+mn-ea"/>
            </a:endParaRPr>
          </a:p>
        </p:txBody>
      </p:sp>
      <p:sp>
        <p:nvSpPr>
          <p:cNvPr id="7" name="文本框 6"/>
          <p:cNvSpPr txBox="1"/>
          <p:nvPr>
            <p:custDataLst>
              <p:tags r:id="rId2"/>
            </p:custDataLst>
          </p:nvPr>
        </p:nvSpPr>
        <p:spPr>
          <a:xfrm>
            <a:off x="8667115" y="1830705"/>
            <a:ext cx="2614930" cy="491490"/>
          </a:xfrm>
          <a:prstGeom prst="rect">
            <a:avLst/>
          </a:prstGeom>
          <a:noFill/>
        </p:spPr>
        <p:txBody>
          <a:bodyPr wrap="square" rtlCol="0" anchor="t">
            <a:spAutoFit/>
          </a:bodyPr>
          <a:p>
            <a:r>
              <a:rPr lang="zh-CN" altLang="en-US" sz="2600">
                <a:latin typeface="黑体" charset="0"/>
                <a:ea typeface="黑体" charset="0"/>
                <a:sym typeface="+mn-ea"/>
              </a:rPr>
              <a:t>数据的</a:t>
            </a:r>
            <a:r>
              <a:rPr lang="zh-CN" altLang="en-US" sz="2600">
                <a:latin typeface="黑体" charset="0"/>
                <a:ea typeface="黑体" charset="0"/>
                <a:sym typeface="+mn-ea"/>
              </a:rPr>
              <a:t>不完整性</a:t>
            </a:r>
            <a:endParaRPr lang="zh-CN" altLang="en-US" sz="2600">
              <a:latin typeface="黑体" charset="0"/>
              <a:ea typeface="黑体" charset="0"/>
              <a:sym typeface="+mn-ea"/>
            </a:endParaRPr>
          </a:p>
        </p:txBody>
      </p:sp>
      <p:graphicFrame>
        <p:nvGraphicFramePr>
          <p:cNvPr id="8" name="表格 7"/>
          <p:cNvGraphicFramePr/>
          <p:nvPr>
            <p:custDataLst>
              <p:tags r:id="rId3"/>
            </p:custDataLst>
          </p:nvPr>
        </p:nvGraphicFramePr>
        <p:xfrm>
          <a:off x="661035" y="2878455"/>
          <a:ext cx="3280410" cy="1463040"/>
        </p:xfrm>
        <a:graphic>
          <a:graphicData uri="http://schemas.openxmlformats.org/drawingml/2006/table">
            <a:tbl>
              <a:tblPr firstRow="1" bandRow="1">
                <a:tableStyleId>{5C22544A-7EE6-4342-B048-85BDC9FD1C3A}</a:tableStyleId>
              </a:tblPr>
              <a:tblGrid>
                <a:gridCol w="1093470"/>
                <a:gridCol w="1093470"/>
                <a:gridCol w="1093470"/>
              </a:tblGrid>
              <a:tr h="487680">
                <a:tc>
                  <a:txBody>
                    <a:bodyPr/>
                    <a:p>
                      <a:pPr>
                        <a:buNone/>
                      </a:pPr>
                      <a:r>
                        <a:rPr lang="zh-CN" altLang="en-US" sz="2600">
                          <a:latin typeface="黑体" charset="0"/>
                          <a:ea typeface="黑体" charset="0"/>
                        </a:rPr>
                        <a:t>姓名</a:t>
                      </a:r>
                      <a:endParaRPr lang="zh-CN" altLang="en-US" sz="2600">
                        <a:latin typeface="黑体" charset="0"/>
                        <a:ea typeface="黑体" charset="0"/>
                      </a:endParaRPr>
                    </a:p>
                  </a:txBody>
                  <a:tcPr/>
                </a:tc>
                <a:tc>
                  <a:txBody>
                    <a:bodyPr/>
                    <a:p>
                      <a:pPr>
                        <a:buNone/>
                      </a:pPr>
                      <a:r>
                        <a:rPr lang="zh-CN" altLang="en-US" sz="2600">
                          <a:latin typeface="黑体" charset="0"/>
                          <a:ea typeface="黑体" charset="0"/>
                        </a:rPr>
                        <a:t>年龄</a:t>
                      </a:r>
                      <a:endParaRPr lang="zh-CN" altLang="en-US" sz="2600">
                        <a:latin typeface="黑体" charset="0"/>
                        <a:ea typeface="黑体" charset="0"/>
                      </a:endParaRPr>
                    </a:p>
                  </a:txBody>
                  <a:tcPr/>
                </a:tc>
                <a:tc>
                  <a:txBody>
                    <a:bodyPr/>
                    <a:p>
                      <a:pPr>
                        <a:buNone/>
                      </a:pPr>
                      <a:r>
                        <a:rPr lang="zh-CN" altLang="en-US" sz="2600">
                          <a:latin typeface="黑体" charset="0"/>
                          <a:ea typeface="黑体" charset="0"/>
                        </a:rPr>
                        <a:t>性别</a:t>
                      </a:r>
                      <a:endParaRPr lang="zh-CN" altLang="en-US" sz="2600">
                        <a:latin typeface="黑体" charset="0"/>
                        <a:ea typeface="黑体" charset="0"/>
                      </a:endParaRPr>
                    </a:p>
                  </a:txBody>
                  <a:tcPr/>
                </a:tc>
              </a:tr>
              <a:tr h="367030">
                <a:tc>
                  <a:txBody>
                    <a:bodyPr/>
                    <a:p>
                      <a:pPr>
                        <a:buNone/>
                      </a:pPr>
                      <a:r>
                        <a:rPr lang="zh-CN" altLang="en-US" sz="2600">
                          <a:latin typeface="黑体" charset="0"/>
                          <a:ea typeface="黑体" charset="0"/>
                        </a:rPr>
                        <a:t>王五</a:t>
                      </a:r>
                      <a:endParaRPr lang="zh-CN" altLang="en-US" sz="2600">
                        <a:latin typeface="黑体" charset="0"/>
                        <a:ea typeface="黑体" charset="0"/>
                      </a:endParaRPr>
                    </a:p>
                  </a:txBody>
                  <a:tcPr/>
                </a:tc>
                <a:tc>
                  <a:txBody>
                    <a:bodyPr/>
                    <a:p>
                      <a:pPr>
                        <a:buNone/>
                      </a:pPr>
                      <a:r>
                        <a:rPr lang="en-US" altLang="zh-CN" sz="2600">
                          <a:latin typeface="黑体" charset="0"/>
                          <a:ea typeface="黑体" charset="0"/>
                        </a:rPr>
                        <a:t>18</a:t>
                      </a:r>
                      <a:endParaRPr lang="en-US" altLang="zh-CN" sz="2600">
                        <a:latin typeface="黑体" charset="0"/>
                        <a:ea typeface="黑体" charset="0"/>
                      </a:endParaRPr>
                    </a:p>
                  </a:txBody>
                  <a:tcPr/>
                </a:tc>
                <a:tc>
                  <a:txBody>
                    <a:bodyPr/>
                    <a:p>
                      <a:pPr>
                        <a:buNone/>
                      </a:pPr>
                      <a:r>
                        <a:rPr lang="zh-CN" altLang="en-US" sz="2600">
                          <a:latin typeface="黑体" charset="0"/>
                          <a:ea typeface="黑体" charset="0"/>
                        </a:rPr>
                        <a:t>男</a:t>
                      </a:r>
                      <a:endParaRPr lang="zh-CN" altLang="en-US" sz="2600">
                        <a:latin typeface="黑体" charset="0"/>
                        <a:ea typeface="黑体" charset="0"/>
                      </a:endParaRPr>
                    </a:p>
                  </a:txBody>
                  <a:tcPr/>
                </a:tc>
              </a:tr>
              <a:tr h="367030">
                <a:tc>
                  <a:txBody>
                    <a:bodyPr/>
                    <a:p>
                      <a:pPr>
                        <a:buNone/>
                      </a:pPr>
                      <a:r>
                        <a:rPr lang="zh-CN" altLang="en-US" sz="2600">
                          <a:solidFill>
                            <a:srgbClr val="FF0000"/>
                          </a:solidFill>
                          <a:latin typeface="黑体" charset="0"/>
                          <a:ea typeface="黑体" charset="0"/>
                        </a:rPr>
                        <a:t>王五</a:t>
                      </a:r>
                      <a:endParaRPr lang="zh-CN" altLang="en-US" sz="2600">
                        <a:solidFill>
                          <a:srgbClr val="FF0000"/>
                        </a:solidFill>
                        <a:latin typeface="黑体" charset="0"/>
                        <a:ea typeface="黑体" charset="0"/>
                      </a:endParaRPr>
                    </a:p>
                  </a:txBody>
                  <a:tcPr/>
                </a:tc>
                <a:tc>
                  <a:txBody>
                    <a:bodyPr/>
                    <a:p>
                      <a:pPr>
                        <a:buNone/>
                      </a:pPr>
                      <a:r>
                        <a:rPr lang="en-US" altLang="zh-CN" sz="2600">
                          <a:solidFill>
                            <a:srgbClr val="FF0000"/>
                          </a:solidFill>
                          <a:latin typeface="黑体" charset="0"/>
                          <a:ea typeface="黑体" charset="0"/>
                        </a:rPr>
                        <a:t>18</a:t>
                      </a:r>
                      <a:endParaRPr lang="en-US" altLang="zh-CN" sz="2600">
                        <a:solidFill>
                          <a:srgbClr val="FF0000"/>
                        </a:solidFill>
                        <a:latin typeface="黑体" charset="0"/>
                        <a:ea typeface="黑体" charset="0"/>
                      </a:endParaRPr>
                    </a:p>
                  </a:txBody>
                  <a:tcPr/>
                </a:tc>
                <a:tc>
                  <a:txBody>
                    <a:bodyPr/>
                    <a:p>
                      <a:pPr>
                        <a:buNone/>
                      </a:pPr>
                      <a:r>
                        <a:rPr lang="zh-CN" altLang="en-US" sz="2600">
                          <a:solidFill>
                            <a:srgbClr val="FF0000"/>
                          </a:solidFill>
                          <a:latin typeface="黑体" charset="0"/>
                          <a:ea typeface="黑体" charset="0"/>
                        </a:rPr>
                        <a:t>男</a:t>
                      </a:r>
                      <a:endParaRPr lang="zh-CN" altLang="en-US" sz="2600">
                        <a:solidFill>
                          <a:srgbClr val="FF0000"/>
                        </a:solidFill>
                        <a:latin typeface="黑体" charset="0"/>
                        <a:ea typeface="黑体" charset="0"/>
                      </a:endParaRPr>
                    </a:p>
                  </a:txBody>
                  <a:tcPr/>
                </a:tc>
              </a:tr>
            </a:tbl>
          </a:graphicData>
        </a:graphic>
      </p:graphicFrame>
      <p:graphicFrame>
        <p:nvGraphicFramePr>
          <p:cNvPr id="10" name="表格 9"/>
          <p:cNvGraphicFramePr/>
          <p:nvPr>
            <p:custDataLst>
              <p:tags r:id="rId4"/>
            </p:custDataLst>
          </p:nvPr>
        </p:nvGraphicFramePr>
        <p:xfrm>
          <a:off x="4916170" y="2778125"/>
          <a:ext cx="2186940" cy="1950720"/>
        </p:xfrm>
        <a:graphic>
          <a:graphicData uri="http://schemas.openxmlformats.org/drawingml/2006/table">
            <a:tbl>
              <a:tblPr firstRow="1" bandRow="1">
                <a:tableStyleId>{5C22544A-7EE6-4342-B048-85BDC9FD1C3A}</a:tableStyleId>
              </a:tblPr>
              <a:tblGrid>
                <a:gridCol w="1093470"/>
                <a:gridCol w="1093470"/>
              </a:tblGrid>
              <a:tr h="367030">
                <a:tc>
                  <a:txBody>
                    <a:bodyPr/>
                    <a:p>
                      <a:pPr>
                        <a:buNone/>
                      </a:pPr>
                      <a:r>
                        <a:rPr lang="zh-CN" altLang="en-US" sz="2600">
                          <a:latin typeface="黑体" charset="0"/>
                          <a:ea typeface="黑体" charset="0"/>
                        </a:rPr>
                        <a:t>属性</a:t>
                      </a:r>
                      <a:endParaRPr lang="zh-CN" altLang="en-US" sz="2600">
                        <a:latin typeface="黑体" charset="0"/>
                        <a:ea typeface="黑体" charset="0"/>
                      </a:endParaRPr>
                    </a:p>
                  </a:txBody>
                  <a:tcPr/>
                </a:tc>
                <a:tc>
                  <a:txBody>
                    <a:bodyPr/>
                    <a:p>
                      <a:pPr>
                        <a:buNone/>
                      </a:pPr>
                      <a:r>
                        <a:rPr lang="zh-CN" altLang="en-US" sz="2600">
                          <a:latin typeface="黑体" charset="0"/>
                          <a:ea typeface="黑体" charset="0"/>
                        </a:rPr>
                        <a:t>值</a:t>
                      </a:r>
                      <a:endParaRPr lang="zh-CN" altLang="en-US" sz="2600">
                        <a:latin typeface="黑体" charset="0"/>
                        <a:ea typeface="黑体" charset="0"/>
                      </a:endParaRPr>
                    </a:p>
                  </a:txBody>
                  <a:tcPr/>
                </a:tc>
              </a:tr>
              <a:tr h="367030">
                <a:tc>
                  <a:txBody>
                    <a:bodyPr/>
                    <a:p>
                      <a:pPr>
                        <a:buNone/>
                      </a:pPr>
                      <a:r>
                        <a:rPr lang="zh-CN" altLang="en-US" sz="2600">
                          <a:latin typeface="黑体" charset="0"/>
                          <a:ea typeface="黑体" charset="0"/>
                        </a:rPr>
                        <a:t>年龄</a:t>
                      </a:r>
                      <a:endParaRPr lang="zh-CN" altLang="en-US" sz="2600">
                        <a:latin typeface="黑体" charset="0"/>
                        <a:ea typeface="黑体" charset="0"/>
                      </a:endParaRPr>
                    </a:p>
                  </a:txBody>
                  <a:tcPr/>
                </a:tc>
                <a:tc>
                  <a:txBody>
                    <a:bodyPr/>
                    <a:p>
                      <a:pPr>
                        <a:buNone/>
                      </a:pPr>
                      <a:r>
                        <a:rPr lang="en-US" altLang="zh-CN" sz="2600">
                          <a:solidFill>
                            <a:srgbClr val="FF0000"/>
                          </a:solidFill>
                          <a:latin typeface="黑体" charset="0"/>
                          <a:ea typeface="黑体" charset="0"/>
                        </a:rPr>
                        <a:t>150</a:t>
                      </a:r>
                      <a:endParaRPr lang="en-US" altLang="zh-CN" sz="2600">
                        <a:solidFill>
                          <a:srgbClr val="FF0000"/>
                        </a:solidFill>
                        <a:latin typeface="黑体" charset="0"/>
                        <a:ea typeface="黑体" charset="0"/>
                      </a:endParaRPr>
                    </a:p>
                  </a:txBody>
                  <a:tcPr/>
                </a:tc>
              </a:tr>
              <a:tr h="473710">
                <a:tc>
                  <a:txBody>
                    <a:bodyPr/>
                    <a:p>
                      <a:pPr>
                        <a:buNone/>
                      </a:pPr>
                      <a:r>
                        <a:rPr lang="zh-CN" altLang="en-US" sz="2600">
                          <a:latin typeface="黑体" charset="0"/>
                          <a:ea typeface="黑体" charset="0"/>
                        </a:rPr>
                        <a:t>收入</a:t>
                      </a:r>
                      <a:endParaRPr lang="zh-CN" altLang="en-US" sz="2600">
                        <a:latin typeface="黑体" charset="0"/>
                        <a:ea typeface="黑体" charset="0"/>
                      </a:endParaRPr>
                    </a:p>
                  </a:txBody>
                  <a:tcPr/>
                </a:tc>
                <a:tc>
                  <a:txBody>
                    <a:bodyPr/>
                    <a:p>
                      <a:pPr>
                        <a:buNone/>
                      </a:pPr>
                      <a:r>
                        <a:rPr lang="en-US" altLang="zh-CN" sz="2600">
                          <a:solidFill>
                            <a:srgbClr val="FF0000"/>
                          </a:solidFill>
                          <a:latin typeface="黑体" charset="0"/>
                          <a:ea typeface="黑体" charset="0"/>
                        </a:rPr>
                        <a:t>-5000</a:t>
                      </a:r>
                      <a:endParaRPr lang="en-US" altLang="zh-CN" sz="2600">
                        <a:solidFill>
                          <a:srgbClr val="FF0000"/>
                        </a:solidFill>
                        <a:latin typeface="黑体" charset="0"/>
                        <a:ea typeface="黑体" charset="0"/>
                      </a:endParaRPr>
                    </a:p>
                  </a:txBody>
                  <a:tcPr/>
                </a:tc>
              </a:tr>
              <a:tr h="487680">
                <a:tc>
                  <a:txBody>
                    <a:bodyPr/>
                    <a:p>
                      <a:pPr>
                        <a:buNone/>
                      </a:pPr>
                      <a:r>
                        <a:rPr lang="zh-CN" altLang="en-US" sz="2600">
                          <a:latin typeface="黑体" charset="0"/>
                          <a:ea typeface="黑体" charset="0"/>
                        </a:rPr>
                        <a:t>性别</a:t>
                      </a:r>
                      <a:endParaRPr lang="zh-CN" altLang="en-US" sz="2600">
                        <a:latin typeface="黑体" charset="0"/>
                        <a:ea typeface="黑体" charset="0"/>
                      </a:endParaRPr>
                    </a:p>
                  </a:txBody>
                  <a:tcPr/>
                </a:tc>
                <a:tc>
                  <a:txBody>
                    <a:bodyPr/>
                    <a:p>
                      <a:pPr>
                        <a:buNone/>
                      </a:pPr>
                      <a:r>
                        <a:rPr lang="zh-CN" altLang="en-US" sz="2600">
                          <a:solidFill>
                            <a:srgbClr val="FF0000"/>
                          </a:solidFill>
                          <a:latin typeface="黑体" charset="0"/>
                          <a:ea typeface="黑体" charset="0"/>
                        </a:rPr>
                        <a:t>其他</a:t>
                      </a:r>
                      <a:endParaRPr lang="zh-CN" altLang="en-US" sz="2600">
                        <a:solidFill>
                          <a:srgbClr val="FF0000"/>
                        </a:solidFill>
                        <a:latin typeface="黑体" charset="0"/>
                        <a:ea typeface="黑体" charset="0"/>
                      </a:endParaRPr>
                    </a:p>
                  </a:txBody>
                  <a:tcPr/>
                </a:tc>
              </a:tr>
            </a:tbl>
          </a:graphicData>
        </a:graphic>
      </p:graphicFrame>
      <p:graphicFrame>
        <p:nvGraphicFramePr>
          <p:cNvPr id="11" name="表格 10"/>
          <p:cNvGraphicFramePr/>
          <p:nvPr>
            <p:custDataLst>
              <p:tags r:id="rId5"/>
            </p:custDataLst>
          </p:nvPr>
        </p:nvGraphicFramePr>
        <p:xfrm>
          <a:off x="7874000" y="2878455"/>
          <a:ext cx="4137025" cy="1463040"/>
        </p:xfrm>
        <a:graphic>
          <a:graphicData uri="http://schemas.openxmlformats.org/drawingml/2006/table">
            <a:tbl>
              <a:tblPr firstRow="1" bandRow="1">
                <a:tableStyleId>{5C22544A-7EE6-4342-B048-85BDC9FD1C3A}</a:tableStyleId>
              </a:tblPr>
              <a:tblGrid>
                <a:gridCol w="1034415"/>
                <a:gridCol w="1034415"/>
                <a:gridCol w="912495"/>
                <a:gridCol w="1155700"/>
              </a:tblGrid>
              <a:tr h="367030">
                <a:tc>
                  <a:txBody>
                    <a:bodyPr/>
                    <a:p>
                      <a:pPr>
                        <a:buNone/>
                      </a:pPr>
                      <a:r>
                        <a:rPr lang="zh-CN" altLang="en-US" sz="2600">
                          <a:latin typeface="黑体" charset="0"/>
                          <a:ea typeface="黑体" charset="0"/>
                        </a:rPr>
                        <a:t>姓名</a:t>
                      </a:r>
                      <a:endParaRPr lang="zh-CN" altLang="en-US" sz="2600">
                        <a:latin typeface="黑体" charset="0"/>
                        <a:ea typeface="黑体" charset="0"/>
                      </a:endParaRPr>
                    </a:p>
                  </a:txBody>
                  <a:tcPr/>
                </a:tc>
                <a:tc>
                  <a:txBody>
                    <a:bodyPr/>
                    <a:p>
                      <a:pPr>
                        <a:buNone/>
                      </a:pPr>
                      <a:r>
                        <a:rPr lang="zh-CN" altLang="en-US" sz="2600">
                          <a:latin typeface="黑体" charset="0"/>
                          <a:ea typeface="黑体" charset="0"/>
                        </a:rPr>
                        <a:t>年龄</a:t>
                      </a:r>
                      <a:endParaRPr lang="zh-CN" altLang="en-US" sz="2600">
                        <a:latin typeface="黑体" charset="0"/>
                        <a:ea typeface="黑体" charset="0"/>
                      </a:endParaRPr>
                    </a:p>
                  </a:txBody>
                  <a:tcPr/>
                </a:tc>
                <a:tc>
                  <a:txBody>
                    <a:bodyPr/>
                    <a:p>
                      <a:pPr>
                        <a:buNone/>
                      </a:pPr>
                      <a:r>
                        <a:rPr lang="zh-CN" altLang="en-US" sz="2600">
                          <a:latin typeface="黑体" charset="0"/>
                          <a:ea typeface="黑体" charset="0"/>
                        </a:rPr>
                        <a:t>性别</a:t>
                      </a:r>
                      <a:endParaRPr lang="zh-CN" altLang="en-US" sz="2600">
                        <a:latin typeface="黑体" charset="0"/>
                        <a:ea typeface="黑体" charset="0"/>
                      </a:endParaRPr>
                    </a:p>
                  </a:txBody>
                  <a:tcPr/>
                </a:tc>
                <a:tc>
                  <a:txBody>
                    <a:bodyPr/>
                    <a:p>
                      <a:pPr>
                        <a:buNone/>
                      </a:pPr>
                      <a:r>
                        <a:rPr lang="zh-CN" altLang="en-US" sz="2600">
                          <a:latin typeface="黑体" charset="0"/>
                          <a:ea typeface="黑体" charset="0"/>
                        </a:rPr>
                        <a:t>收入</a:t>
                      </a:r>
                      <a:endParaRPr lang="zh-CN" altLang="en-US" sz="2600">
                        <a:latin typeface="黑体" charset="0"/>
                        <a:ea typeface="黑体" charset="0"/>
                      </a:endParaRPr>
                    </a:p>
                  </a:txBody>
                  <a:tcPr/>
                </a:tc>
              </a:tr>
              <a:tr h="487680">
                <a:tc>
                  <a:txBody>
                    <a:bodyPr/>
                    <a:p>
                      <a:pPr>
                        <a:buNone/>
                      </a:pPr>
                      <a:r>
                        <a:rPr lang="zh-CN" altLang="en-US" sz="2600">
                          <a:latin typeface="黑体" charset="0"/>
                          <a:ea typeface="黑体" charset="0"/>
                        </a:rPr>
                        <a:t>张三</a:t>
                      </a:r>
                      <a:endParaRPr lang="zh-CN" altLang="en-US" sz="2600">
                        <a:latin typeface="黑体" charset="0"/>
                        <a:ea typeface="黑体" charset="0"/>
                      </a:endParaRPr>
                    </a:p>
                  </a:txBody>
                  <a:tcPr/>
                </a:tc>
                <a:tc>
                  <a:txBody>
                    <a:bodyPr/>
                    <a:p>
                      <a:pPr>
                        <a:buNone/>
                      </a:pPr>
                      <a:r>
                        <a:rPr lang="en-US" altLang="zh-CN" sz="2600">
                          <a:latin typeface="黑体" charset="0"/>
                          <a:ea typeface="黑体" charset="0"/>
                        </a:rPr>
                        <a:t>26</a:t>
                      </a:r>
                      <a:endParaRPr lang="en-US" altLang="zh-CN" sz="2600">
                        <a:latin typeface="黑体" charset="0"/>
                        <a:ea typeface="黑体" charset="0"/>
                      </a:endParaRPr>
                    </a:p>
                  </a:txBody>
                  <a:tcPr/>
                </a:tc>
                <a:tc>
                  <a:txBody>
                    <a:bodyPr/>
                    <a:p>
                      <a:pPr>
                        <a:buNone/>
                      </a:pPr>
                      <a:r>
                        <a:rPr lang="zh-CN" altLang="en-US" sz="2600">
                          <a:latin typeface="黑体" charset="0"/>
                          <a:ea typeface="黑体" charset="0"/>
                        </a:rPr>
                        <a:t>男</a:t>
                      </a:r>
                      <a:endParaRPr lang="zh-CN" altLang="en-US" sz="2600">
                        <a:latin typeface="黑体" charset="0"/>
                        <a:ea typeface="黑体" charset="0"/>
                      </a:endParaRPr>
                    </a:p>
                  </a:txBody>
                  <a:tcPr/>
                </a:tc>
                <a:tc>
                  <a:txBody>
                    <a:bodyPr/>
                    <a:p>
                      <a:pPr>
                        <a:buNone/>
                      </a:pPr>
                      <a:r>
                        <a:rPr lang="en-US" altLang="zh-CN" sz="2600">
                          <a:latin typeface="黑体" charset="0"/>
                          <a:ea typeface="黑体" charset="0"/>
                        </a:rPr>
                        <a:t>8000</a:t>
                      </a:r>
                      <a:endParaRPr lang="en-US" altLang="zh-CN" sz="2600">
                        <a:latin typeface="黑体" charset="0"/>
                        <a:ea typeface="黑体" charset="0"/>
                      </a:endParaRPr>
                    </a:p>
                  </a:txBody>
                  <a:tcPr/>
                </a:tc>
              </a:tr>
              <a:tr h="367030">
                <a:tc>
                  <a:txBody>
                    <a:bodyPr/>
                    <a:p>
                      <a:pPr>
                        <a:buNone/>
                      </a:pPr>
                      <a:r>
                        <a:rPr lang="zh-CN" altLang="en-US" sz="2600">
                          <a:solidFill>
                            <a:schemeClr val="tx1"/>
                          </a:solidFill>
                          <a:latin typeface="黑体" charset="0"/>
                          <a:ea typeface="黑体" charset="0"/>
                        </a:rPr>
                        <a:t>李红</a:t>
                      </a:r>
                      <a:endParaRPr lang="zh-CN" altLang="en-US" sz="2600">
                        <a:solidFill>
                          <a:schemeClr val="tx1"/>
                        </a:solidFill>
                        <a:latin typeface="黑体" charset="0"/>
                        <a:ea typeface="黑体" charset="0"/>
                      </a:endParaRPr>
                    </a:p>
                  </a:txBody>
                  <a:tcPr/>
                </a:tc>
                <a:tc>
                  <a:txBody>
                    <a:bodyPr/>
                    <a:p>
                      <a:pPr>
                        <a:buNone/>
                      </a:pPr>
                      <a:r>
                        <a:rPr lang="en-US" altLang="zh-CN" sz="2600">
                          <a:solidFill>
                            <a:srgbClr val="FF0000"/>
                          </a:solidFill>
                          <a:latin typeface="黑体" charset="0"/>
                          <a:ea typeface="黑体" charset="0"/>
                        </a:rPr>
                        <a:t>-</a:t>
                      </a:r>
                      <a:endParaRPr lang="en-US" altLang="zh-CN" sz="2600">
                        <a:solidFill>
                          <a:srgbClr val="FF0000"/>
                        </a:solidFill>
                        <a:latin typeface="黑体" charset="0"/>
                        <a:ea typeface="黑体" charset="0"/>
                      </a:endParaRPr>
                    </a:p>
                  </a:txBody>
                  <a:tcPr/>
                </a:tc>
                <a:tc>
                  <a:txBody>
                    <a:bodyPr/>
                    <a:p>
                      <a:pPr>
                        <a:buNone/>
                      </a:pPr>
                      <a:r>
                        <a:rPr lang="zh-CN" altLang="en-US" sz="2600">
                          <a:solidFill>
                            <a:schemeClr val="tx1"/>
                          </a:solidFill>
                          <a:latin typeface="黑体" charset="0"/>
                          <a:ea typeface="黑体" charset="0"/>
                        </a:rPr>
                        <a:t>女</a:t>
                      </a:r>
                      <a:endParaRPr lang="zh-CN" altLang="en-US" sz="2600">
                        <a:solidFill>
                          <a:schemeClr val="tx1"/>
                        </a:solidFill>
                        <a:latin typeface="黑体" charset="0"/>
                        <a:ea typeface="黑体" charset="0"/>
                      </a:endParaRPr>
                    </a:p>
                  </a:txBody>
                  <a:tcPr/>
                </a:tc>
                <a:tc>
                  <a:txBody>
                    <a:bodyPr/>
                    <a:p>
                      <a:pPr>
                        <a:buNone/>
                      </a:pPr>
                      <a:r>
                        <a:rPr lang="en-US" altLang="zh-CN" sz="2600">
                          <a:solidFill>
                            <a:schemeClr val="tx1"/>
                          </a:solidFill>
                          <a:latin typeface="黑体" charset="0"/>
                          <a:ea typeface="黑体" charset="0"/>
                        </a:rPr>
                        <a:t>12000</a:t>
                      </a:r>
                      <a:endParaRPr lang="en-US" altLang="zh-CN" sz="2600">
                        <a:solidFill>
                          <a:schemeClr val="tx1"/>
                        </a:solidFill>
                        <a:latin typeface="黑体" charset="0"/>
                        <a:ea typeface="黑体" charset="0"/>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为何要数据</a:t>
            </a:r>
            <a:r>
              <a:rPr lang="zh-CN" altLang="en-US" sz="4000" dirty="0">
                <a:solidFill>
                  <a:srgbClr val="1353A2"/>
                </a:solidFill>
                <a:latin typeface="微软雅黑" panose="020B0503020204020204" pitchFamily="34" charset="-122"/>
                <a:ea typeface="微软雅黑" panose="020B0503020204020204" pitchFamily="34" charset="-122"/>
                <a:sym typeface="+mn-ea"/>
              </a:rPr>
              <a:t>预处理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913130" y="1830705"/>
            <a:ext cx="2776855" cy="491490"/>
          </a:xfrm>
          <a:prstGeom prst="rect">
            <a:avLst/>
          </a:prstGeom>
          <a:noFill/>
        </p:spPr>
        <p:txBody>
          <a:bodyPr wrap="square" rtlCol="0" anchor="t">
            <a:spAutoFit/>
          </a:bodyPr>
          <a:p>
            <a:r>
              <a:rPr lang="zh-CN" altLang="en-US" sz="2600">
                <a:latin typeface="黑体" charset="0"/>
                <a:ea typeface="黑体" charset="0"/>
                <a:sym typeface="+mn-ea"/>
              </a:rPr>
              <a:t>数据格式</a:t>
            </a:r>
            <a:r>
              <a:rPr lang="zh-CN" altLang="en-US" sz="2600">
                <a:latin typeface="黑体" charset="0"/>
                <a:ea typeface="黑体" charset="0"/>
                <a:sym typeface="+mn-ea"/>
              </a:rPr>
              <a:t>不一致</a:t>
            </a:r>
            <a:endParaRPr lang="zh-CN" altLang="en-US" sz="2600">
              <a:latin typeface="黑体" charset="0"/>
              <a:ea typeface="黑体" charset="0"/>
              <a:sym typeface="+mn-ea"/>
            </a:endParaRPr>
          </a:p>
        </p:txBody>
      </p:sp>
      <p:sp>
        <p:nvSpPr>
          <p:cNvPr id="6" name="文本框 5"/>
          <p:cNvSpPr txBox="1"/>
          <p:nvPr>
            <p:custDataLst>
              <p:tags r:id="rId1"/>
            </p:custDataLst>
          </p:nvPr>
        </p:nvSpPr>
        <p:spPr>
          <a:xfrm>
            <a:off x="4916170" y="1830705"/>
            <a:ext cx="2272030" cy="491490"/>
          </a:xfrm>
          <a:prstGeom prst="rect">
            <a:avLst/>
          </a:prstGeom>
          <a:noFill/>
        </p:spPr>
        <p:txBody>
          <a:bodyPr wrap="square" rtlCol="0" anchor="t">
            <a:spAutoFit/>
          </a:bodyPr>
          <a:p>
            <a:r>
              <a:rPr lang="zh-CN" altLang="en-US" sz="2600">
                <a:latin typeface="黑体" charset="0"/>
                <a:ea typeface="黑体" charset="0"/>
                <a:sym typeface="+mn-ea"/>
              </a:rPr>
              <a:t>数据</a:t>
            </a:r>
            <a:r>
              <a:rPr lang="zh-CN" altLang="en-US" sz="2600">
                <a:latin typeface="黑体" charset="0"/>
                <a:ea typeface="黑体" charset="0"/>
                <a:sym typeface="+mn-ea"/>
              </a:rPr>
              <a:t>偏斜</a:t>
            </a:r>
            <a:endParaRPr lang="zh-CN" altLang="en-US" sz="2600">
              <a:latin typeface="黑体" charset="0"/>
              <a:ea typeface="黑体" charset="0"/>
              <a:sym typeface="+mn-ea"/>
            </a:endParaRPr>
          </a:p>
        </p:txBody>
      </p:sp>
      <p:sp>
        <p:nvSpPr>
          <p:cNvPr id="7" name="文本框 6"/>
          <p:cNvSpPr txBox="1"/>
          <p:nvPr>
            <p:custDataLst>
              <p:tags r:id="rId2"/>
            </p:custDataLst>
          </p:nvPr>
        </p:nvSpPr>
        <p:spPr>
          <a:xfrm>
            <a:off x="8979535" y="1830705"/>
            <a:ext cx="1597660" cy="491490"/>
          </a:xfrm>
          <a:prstGeom prst="rect">
            <a:avLst/>
          </a:prstGeom>
          <a:noFill/>
        </p:spPr>
        <p:txBody>
          <a:bodyPr wrap="square" rtlCol="0" anchor="t">
            <a:spAutoFit/>
          </a:bodyPr>
          <a:p>
            <a:r>
              <a:rPr lang="zh-CN" altLang="en-US" sz="2600">
                <a:latin typeface="黑体" charset="0"/>
                <a:ea typeface="黑体" charset="0"/>
                <a:sym typeface="+mn-ea"/>
              </a:rPr>
              <a:t>数据</a:t>
            </a:r>
            <a:r>
              <a:rPr lang="zh-CN" altLang="en-US" sz="2600">
                <a:latin typeface="黑体" charset="0"/>
                <a:ea typeface="黑体" charset="0"/>
                <a:sym typeface="+mn-ea"/>
              </a:rPr>
              <a:t>冗余</a:t>
            </a:r>
            <a:endParaRPr lang="zh-CN" altLang="en-US" sz="2600">
              <a:latin typeface="黑体" charset="0"/>
              <a:ea typeface="黑体" charset="0"/>
              <a:sym typeface="+mn-ea"/>
            </a:endParaRPr>
          </a:p>
        </p:txBody>
      </p:sp>
      <p:graphicFrame>
        <p:nvGraphicFramePr>
          <p:cNvPr id="8" name="表格 7"/>
          <p:cNvGraphicFramePr/>
          <p:nvPr>
            <p:custDataLst>
              <p:tags r:id="rId3"/>
            </p:custDataLst>
          </p:nvPr>
        </p:nvGraphicFramePr>
        <p:xfrm>
          <a:off x="913130" y="2569210"/>
          <a:ext cx="2388870" cy="1852930"/>
        </p:xfrm>
        <a:graphic>
          <a:graphicData uri="http://schemas.openxmlformats.org/drawingml/2006/table">
            <a:tbl>
              <a:tblPr firstRow="1" bandRow="1">
                <a:tableStyleId>{5C22544A-7EE6-4342-B048-85BDC9FD1C3A}</a:tableStyleId>
              </a:tblPr>
              <a:tblGrid>
                <a:gridCol w="1194435"/>
                <a:gridCol w="1194435"/>
              </a:tblGrid>
              <a:tr h="487680">
                <a:tc>
                  <a:txBody>
                    <a:bodyPr/>
                    <a:p>
                      <a:pPr>
                        <a:buNone/>
                      </a:pPr>
                      <a:r>
                        <a:rPr lang="zh-CN" altLang="en-US" sz="2600">
                          <a:latin typeface="黑体" charset="0"/>
                          <a:ea typeface="黑体" charset="0"/>
                        </a:rPr>
                        <a:t>年龄</a:t>
                      </a:r>
                      <a:endParaRPr lang="zh-CN" altLang="en-US" sz="2600">
                        <a:latin typeface="黑体" charset="0"/>
                        <a:ea typeface="黑体" charset="0"/>
                      </a:endParaRPr>
                    </a:p>
                  </a:txBody>
                  <a:tcPr/>
                </a:tc>
                <a:tc>
                  <a:txBody>
                    <a:bodyPr/>
                    <a:p>
                      <a:pPr>
                        <a:buNone/>
                      </a:pPr>
                      <a:r>
                        <a:rPr lang="zh-CN" altLang="en-US" sz="2600">
                          <a:latin typeface="黑体" charset="0"/>
                          <a:ea typeface="黑体" charset="0"/>
                        </a:rPr>
                        <a:t>收入</a:t>
                      </a:r>
                      <a:endParaRPr lang="zh-CN" altLang="en-US" sz="2600">
                        <a:latin typeface="黑体" charset="0"/>
                        <a:ea typeface="黑体" charset="0"/>
                      </a:endParaRPr>
                    </a:p>
                  </a:txBody>
                  <a:tcPr/>
                </a:tc>
              </a:tr>
              <a:tr h="487680">
                <a:tc>
                  <a:txBody>
                    <a:bodyPr/>
                    <a:p>
                      <a:pPr>
                        <a:buNone/>
                      </a:pPr>
                      <a:r>
                        <a:rPr lang="zh-CN" altLang="en-US" sz="2600">
                          <a:solidFill>
                            <a:srgbClr val="FF0000"/>
                          </a:solidFill>
                          <a:latin typeface="黑体" charset="0"/>
                          <a:ea typeface="黑体" charset="0"/>
                        </a:rPr>
                        <a:t>“</a:t>
                      </a:r>
                      <a:r>
                        <a:rPr lang="en-US" altLang="zh-CN" sz="2600">
                          <a:solidFill>
                            <a:srgbClr val="FF0000"/>
                          </a:solidFill>
                          <a:latin typeface="黑体" charset="0"/>
                          <a:ea typeface="黑体" charset="0"/>
                        </a:rPr>
                        <a:t>23</a:t>
                      </a:r>
                      <a:r>
                        <a:rPr lang="zh-CN" altLang="en-US" sz="2600">
                          <a:solidFill>
                            <a:srgbClr val="FF0000"/>
                          </a:solidFill>
                          <a:latin typeface="黑体" charset="0"/>
                          <a:ea typeface="黑体" charset="0"/>
                        </a:rPr>
                        <a:t>”</a:t>
                      </a:r>
                      <a:endParaRPr lang="zh-CN" altLang="en-US" sz="2600">
                        <a:solidFill>
                          <a:srgbClr val="FF0000"/>
                        </a:solidFill>
                        <a:latin typeface="黑体" charset="0"/>
                        <a:ea typeface="黑体" charset="0"/>
                      </a:endParaRPr>
                    </a:p>
                  </a:txBody>
                  <a:tcPr/>
                </a:tc>
                <a:tc>
                  <a:txBody>
                    <a:bodyPr/>
                    <a:p>
                      <a:pPr>
                        <a:buNone/>
                      </a:pPr>
                      <a:r>
                        <a:rPr lang="en-US" altLang="zh-CN" sz="2600">
                          <a:solidFill>
                            <a:schemeClr val="tx1"/>
                          </a:solidFill>
                          <a:latin typeface="黑体" charset="0"/>
                          <a:ea typeface="黑体" charset="0"/>
                        </a:rPr>
                        <a:t>5000</a:t>
                      </a:r>
                      <a:endParaRPr lang="en-US" altLang="zh-CN" sz="2600">
                        <a:solidFill>
                          <a:schemeClr val="tx1"/>
                        </a:solidFill>
                        <a:latin typeface="黑体" charset="0"/>
                        <a:ea typeface="黑体" charset="0"/>
                      </a:endParaRPr>
                    </a:p>
                  </a:txBody>
                  <a:tcPr/>
                </a:tc>
              </a:tr>
              <a:tr h="877570">
                <a:tc>
                  <a:txBody>
                    <a:bodyPr/>
                    <a:p>
                      <a:pPr>
                        <a:buNone/>
                      </a:pPr>
                      <a:r>
                        <a:rPr lang="en-US" altLang="zh-CN" sz="2600">
                          <a:solidFill>
                            <a:schemeClr val="tx1"/>
                          </a:solidFill>
                          <a:latin typeface="黑体" charset="0"/>
                          <a:ea typeface="黑体" charset="0"/>
                        </a:rPr>
                        <a:t>33</a:t>
                      </a:r>
                      <a:endParaRPr lang="en-US" altLang="zh-CN" sz="2600">
                        <a:solidFill>
                          <a:schemeClr val="tx1"/>
                        </a:solidFill>
                        <a:latin typeface="黑体" charset="0"/>
                        <a:ea typeface="黑体" charset="0"/>
                      </a:endParaRPr>
                    </a:p>
                  </a:txBody>
                  <a:tcPr/>
                </a:tc>
                <a:tc>
                  <a:txBody>
                    <a:bodyPr/>
                    <a:p>
                      <a:pPr>
                        <a:buNone/>
                      </a:pPr>
                      <a:r>
                        <a:rPr lang="en-US" altLang="zh-CN" sz="2600">
                          <a:solidFill>
                            <a:schemeClr val="tx1"/>
                          </a:solidFill>
                          <a:latin typeface="黑体" charset="0"/>
                          <a:ea typeface="黑体" charset="0"/>
                        </a:rPr>
                        <a:t>50000</a:t>
                      </a:r>
                      <a:endParaRPr lang="en-US" altLang="zh-CN" sz="2600">
                        <a:solidFill>
                          <a:schemeClr val="tx1"/>
                        </a:solidFill>
                        <a:latin typeface="黑体" charset="0"/>
                        <a:ea typeface="黑体" charset="0"/>
                      </a:endParaRPr>
                    </a:p>
                  </a:txBody>
                  <a:tcPr/>
                </a:tc>
              </a:tr>
            </a:tbl>
          </a:graphicData>
        </a:graphic>
      </p:graphicFrame>
      <p:graphicFrame>
        <p:nvGraphicFramePr>
          <p:cNvPr id="10" name="表格 9"/>
          <p:cNvGraphicFramePr/>
          <p:nvPr>
            <p:custDataLst>
              <p:tags r:id="rId4"/>
            </p:custDataLst>
          </p:nvPr>
        </p:nvGraphicFramePr>
        <p:xfrm>
          <a:off x="4701540" y="2569210"/>
          <a:ext cx="2186940" cy="1950720"/>
        </p:xfrm>
        <a:graphic>
          <a:graphicData uri="http://schemas.openxmlformats.org/drawingml/2006/table">
            <a:tbl>
              <a:tblPr firstRow="1" bandRow="1">
                <a:tableStyleId>{5C22544A-7EE6-4342-B048-85BDC9FD1C3A}</a:tableStyleId>
              </a:tblPr>
              <a:tblGrid>
                <a:gridCol w="1093470"/>
                <a:gridCol w="1093470"/>
              </a:tblGrid>
              <a:tr h="487680">
                <a:tc>
                  <a:txBody>
                    <a:bodyPr/>
                    <a:p>
                      <a:pPr>
                        <a:buNone/>
                      </a:pPr>
                      <a:r>
                        <a:rPr lang="zh-CN" altLang="en-US" sz="2600">
                          <a:latin typeface="黑体" charset="0"/>
                          <a:ea typeface="黑体" charset="0"/>
                        </a:rPr>
                        <a:t>性别</a:t>
                      </a:r>
                      <a:endParaRPr lang="zh-CN" altLang="en-US" sz="2600">
                        <a:latin typeface="黑体" charset="0"/>
                        <a:ea typeface="黑体" charset="0"/>
                      </a:endParaRPr>
                    </a:p>
                  </a:txBody>
                  <a:tcPr/>
                </a:tc>
                <a:tc>
                  <a:txBody>
                    <a:bodyPr/>
                    <a:p>
                      <a:pPr>
                        <a:buNone/>
                      </a:pPr>
                      <a:r>
                        <a:rPr lang="zh-CN" altLang="en-US" sz="2600">
                          <a:latin typeface="黑体" charset="0"/>
                          <a:ea typeface="黑体" charset="0"/>
                        </a:rPr>
                        <a:t>数量</a:t>
                      </a:r>
                      <a:endParaRPr lang="zh-CN" altLang="en-US" sz="2600">
                        <a:latin typeface="黑体" charset="0"/>
                        <a:ea typeface="黑体" charset="0"/>
                      </a:endParaRPr>
                    </a:p>
                  </a:txBody>
                  <a:tcPr/>
                </a:tc>
              </a:tr>
              <a:tr h="367030">
                <a:tc>
                  <a:txBody>
                    <a:bodyPr/>
                    <a:p>
                      <a:pPr>
                        <a:buNone/>
                      </a:pPr>
                      <a:r>
                        <a:rPr lang="zh-CN" altLang="en-US" sz="2600">
                          <a:latin typeface="黑体" charset="0"/>
                          <a:ea typeface="黑体" charset="0"/>
                        </a:rPr>
                        <a:t>男</a:t>
                      </a:r>
                      <a:endParaRPr lang="zh-CN" altLang="en-US" sz="2600">
                        <a:latin typeface="黑体" charset="0"/>
                        <a:ea typeface="黑体" charset="0"/>
                      </a:endParaRPr>
                    </a:p>
                  </a:txBody>
                  <a:tcPr/>
                </a:tc>
                <a:tc>
                  <a:txBody>
                    <a:bodyPr/>
                    <a:p>
                      <a:pPr>
                        <a:buNone/>
                      </a:pPr>
                      <a:r>
                        <a:rPr lang="en-US" altLang="zh-CN" sz="2600">
                          <a:solidFill>
                            <a:schemeClr val="tx1"/>
                          </a:solidFill>
                          <a:latin typeface="黑体" charset="0"/>
                          <a:ea typeface="黑体" charset="0"/>
                        </a:rPr>
                        <a:t>800</a:t>
                      </a:r>
                      <a:endParaRPr lang="en-US" altLang="zh-CN" sz="2600">
                        <a:solidFill>
                          <a:schemeClr val="tx1"/>
                        </a:solidFill>
                        <a:latin typeface="黑体" charset="0"/>
                        <a:ea typeface="黑体" charset="0"/>
                      </a:endParaRPr>
                    </a:p>
                  </a:txBody>
                  <a:tcPr/>
                </a:tc>
              </a:tr>
              <a:tr h="473710">
                <a:tc>
                  <a:txBody>
                    <a:bodyPr/>
                    <a:p>
                      <a:pPr>
                        <a:buNone/>
                      </a:pPr>
                      <a:r>
                        <a:rPr lang="zh-CN" altLang="en-US" sz="2600">
                          <a:latin typeface="黑体" charset="0"/>
                          <a:ea typeface="黑体" charset="0"/>
                        </a:rPr>
                        <a:t>女</a:t>
                      </a:r>
                      <a:endParaRPr lang="zh-CN" altLang="en-US" sz="2600">
                        <a:latin typeface="黑体" charset="0"/>
                        <a:ea typeface="黑体" charset="0"/>
                      </a:endParaRPr>
                    </a:p>
                  </a:txBody>
                  <a:tcPr/>
                </a:tc>
                <a:tc>
                  <a:txBody>
                    <a:bodyPr/>
                    <a:p>
                      <a:pPr>
                        <a:buNone/>
                      </a:pPr>
                      <a:r>
                        <a:rPr lang="en-US" altLang="zh-CN" sz="2600">
                          <a:solidFill>
                            <a:schemeClr val="tx1"/>
                          </a:solidFill>
                          <a:latin typeface="黑体" charset="0"/>
                          <a:ea typeface="黑体" charset="0"/>
                        </a:rPr>
                        <a:t>200</a:t>
                      </a:r>
                      <a:endParaRPr lang="en-US" altLang="zh-CN" sz="2600">
                        <a:solidFill>
                          <a:schemeClr val="tx1"/>
                        </a:solidFill>
                        <a:latin typeface="黑体" charset="0"/>
                        <a:ea typeface="黑体" charset="0"/>
                      </a:endParaRPr>
                    </a:p>
                  </a:txBody>
                  <a:tcPr/>
                </a:tc>
              </a:tr>
            </a:tbl>
          </a:graphicData>
        </a:graphic>
      </p:graphicFrame>
      <p:graphicFrame>
        <p:nvGraphicFramePr>
          <p:cNvPr id="11" name="表格 10"/>
          <p:cNvGraphicFramePr/>
          <p:nvPr>
            <p:custDataLst>
              <p:tags r:id="rId5"/>
            </p:custDataLst>
          </p:nvPr>
        </p:nvGraphicFramePr>
        <p:xfrm>
          <a:off x="8288020" y="2569210"/>
          <a:ext cx="4137025" cy="1463040"/>
        </p:xfrm>
        <a:graphic>
          <a:graphicData uri="http://schemas.openxmlformats.org/drawingml/2006/table">
            <a:tbl>
              <a:tblPr firstRow="1" bandRow="1">
                <a:tableStyleId>{5C22544A-7EE6-4342-B048-85BDC9FD1C3A}</a:tableStyleId>
              </a:tblPr>
              <a:tblGrid>
                <a:gridCol w="1034415"/>
                <a:gridCol w="1034415"/>
                <a:gridCol w="912495"/>
              </a:tblGrid>
              <a:tr h="487680">
                <a:tc>
                  <a:txBody>
                    <a:bodyPr/>
                    <a:p>
                      <a:pPr>
                        <a:buNone/>
                      </a:pPr>
                      <a:r>
                        <a:rPr lang="zh-CN" altLang="en-US" sz="2600">
                          <a:latin typeface="黑体" charset="0"/>
                          <a:ea typeface="黑体" charset="0"/>
                        </a:rPr>
                        <a:t>身高</a:t>
                      </a:r>
                      <a:endParaRPr lang="zh-CN" altLang="en-US" sz="2600">
                        <a:latin typeface="黑体" charset="0"/>
                        <a:ea typeface="黑体" charset="0"/>
                      </a:endParaRPr>
                    </a:p>
                  </a:txBody>
                  <a:tcPr/>
                </a:tc>
                <a:tc>
                  <a:txBody>
                    <a:bodyPr/>
                    <a:p>
                      <a:pPr>
                        <a:buNone/>
                      </a:pPr>
                      <a:r>
                        <a:rPr lang="zh-CN" altLang="en-US" sz="2600">
                          <a:latin typeface="黑体" charset="0"/>
                          <a:ea typeface="黑体" charset="0"/>
                        </a:rPr>
                        <a:t>体重</a:t>
                      </a:r>
                      <a:endParaRPr lang="zh-CN" altLang="en-US" sz="2600">
                        <a:latin typeface="黑体" charset="0"/>
                        <a:ea typeface="黑体" charset="0"/>
                      </a:endParaRPr>
                    </a:p>
                  </a:txBody>
                  <a:tcPr/>
                </a:tc>
                <a:tc>
                  <a:txBody>
                    <a:bodyPr/>
                    <a:p>
                      <a:pPr>
                        <a:buNone/>
                      </a:pPr>
                      <a:r>
                        <a:rPr lang="en-US" altLang="zh-CN" sz="2600">
                          <a:latin typeface="黑体" charset="0"/>
                          <a:ea typeface="黑体" charset="0"/>
                        </a:rPr>
                        <a:t>BMI</a:t>
                      </a:r>
                      <a:endParaRPr lang="en-US" altLang="zh-CN" sz="2600">
                        <a:latin typeface="黑体" charset="0"/>
                        <a:ea typeface="黑体" charset="0"/>
                      </a:endParaRPr>
                    </a:p>
                  </a:txBody>
                  <a:tcPr/>
                </a:tc>
              </a:tr>
              <a:tr h="487680">
                <a:tc>
                  <a:txBody>
                    <a:bodyPr/>
                    <a:p>
                      <a:pPr>
                        <a:buNone/>
                      </a:pPr>
                      <a:r>
                        <a:rPr lang="en-US" altLang="zh-CN" sz="2600">
                          <a:latin typeface="黑体" charset="0"/>
                          <a:ea typeface="黑体" charset="0"/>
                        </a:rPr>
                        <a:t>175</a:t>
                      </a:r>
                      <a:endParaRPr lang="en-US" altLang="zh-CN" sz="2600">
                        <a:latin typeface="黑体" charset="0"/>
                        <a:ea typeface="黑体" charset="0"/>
                      </a:endParaRPr>
                    </a:p>
                  </a:txBody>
                  <a:tcPr/>
                </a:tc>
                <a:tc>
                  <a:txBody>
                    <a:bodyPr/>
                    <a:p>
                      <a:pPr>
                        <a:buNone/>
                      </a:pPr>
                      <a:r>
                        <a:rPr lang="en-US" altLang="zh-CN" sz="2600">
                          <a:latin typeface="黑体" charset="0"/>
                          <a:ea typeface="黑体" charset="0"/>
                        </a:rPr>
                        <a:t>70</a:t>
                      </a:r>
                      <a:endParaRPr lang="en-US" altLang="zh-CN" sz="2600">
                        <a:latin typeface="黑体" charset="0"/>
                        <a:ea typeface="黑体" charset="0"/>
                      </a:endParaRPr>
                    </a:p>
                  </a:txBody>
                  <a:tcPr/>
                </a:tc>
                <a:tc>
                  <a:txBody>
                    <a:bodyPr/>
                    <a:p>
                      <a:pPr>
                        <a:buNone/>
                      </a:pPr>
                      <a:r>
                        <a:rPr lang="en-US" altLang="zh-CN" sz="2600">
                          <a:solidFill>
                            <a:srgbClr val="FF0000"/>
                          </a:solidFill>
                          <a:latin typeface="黑体" charset="0"/>
                          <a:ea typeface="黑体" charset="0"/>
                        </a:rPr>
                        <a:t>22.9</a:t>
                      </a:r>
                      <a:endParaRPr lang="en-US" altLang="zh-CN" sz="2600">
                        <a:solidFill>
                          <a:srgbClr val="FF0000"/>
                        </a:solidFill>
                        <a:latin typeface="黑体" charset="0"/>
                        <a:ea typeface="黑体" charset="0"/>
                      </a:endParaRPr>
                    </a:p>
                  </a:txBody>
                  <a:tcPr/>
                </a:tc>
              </a:tr>
              <a:tr h="367030">
                <a:tc>
                  <a:txBody>
                    <a:bodyPr/>
                    <a:p>
                      <a:pPr>
                        <a:buNone/>
                      </a:pPr>
                      <a:r>
                        <a:rPr lang="en-US" altLang="zh-CN" sz="2600">
                          <a:solidFill>
                            <a:schemeClr val="tx1"/>
                          </a:solidFill>
                          <a:latin typeface="黑体" charset="0"/>
                          <a:ea typeface="黑体" charset="0"/>
                        </a:rPr>
                        <a:t>180</a:t>
                      </a:r>
                      <a:endParaRPr lang="en-US" altLang="zh-CN" sz="2600">
                        <a:solidFill>
                          <a:schemeClr val="tx1"/>
                        </a:solidFill>
                        <a:latin typeface="黑体" charset="0"/>
                        <a:ea typeface="黑体" charset="0"/>
                      </a:endParaRPr>
                    </a:p>
                  </a:txBody>
                  <a:tcPr/>
                </a:tc>
                <a:tc>
                  <a:txBody>
                    <a:bodyPr/>
                    <a:p>
                      <a:pPr>
                        <a:buNone/>
                      </a:pPr>
                      <a:r>
                        <a:rPr lang="en-US" altLang="zh-CN" sz="2600">
                          <a:solidFill>
                            <a:schemeClr val="tx1"/>
                          </a:solidFill>
                          <a:latin typeface="黑体" charset="0"/>
                          <a:ea typeface="黑体" charset="0"/>
                        </a:rPr>
                        <a:t>75</a:t>
                      </a:r>
                      <a:endParaRPr lang="en-US" altLang="zh-CN" sz="2600">
                        <a:solidFill>
                          <a:schemeClr val="tx1"/>
                        </a:solidFill>
                        <a:latin typeface="黑体" charset="0"/>
                        <a:ea typeface="黑体" charset="0"/>
                      </a:endParaRPr>
                    </a:p>
                  </a:txBody>
                  <a:tcPr/>
                </a:tc>
                <a:tc>
                  <a:txBody>
                    <a:bodyPr/>
                    <a:p>
                      <a:pPr>
                        <a:buNone/>
                      </a:pPr>
                      <a:r>
                        <a:rPr lang="en-US" altLang="zh-CN" sz="2600">
                          <a:solidFill>
                            <a:srgbClr val="FF0000"/>
                          </a:solidFill>
                          <a:latin typeface="黑体" charset="0"/>
                          <a:ea typeface="黑体" charset="0"/>
                        </a:rPr>
                        <a:t>23.1</a:t>
                      </a:r>
                      <a:endParaRPr lang="en-US" altLang="zh-CN" sz="2600">
                        <a:solidFill>
                          <a:srgbClr val="FF0000"/>
                        </a:solidFill>
                        <a:latin typeface="黑体" charset="0"/>
                        <a:ea typeface="黑体" charset="0"/>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为何要数据预处理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1"/>
            </p:custDataLst>
          </p:nvPr>
        </p:nvSpPr>
        <p:spPr>
          <a:xfrm>
            <a:off x="1647825" y="1360805"/>
            <a:ext cx="8895715" cy="4997450"/>
          </a:xfrm>
          <a:prstGeom prst="rect">
            <a:avLst/>
          </a:prstGeom>
          <a:noFill/>
        </p:spPr>
        <p:txBody>
          <a:bodyPr wrap="square" rtlCol="0" anchor="t">
            <a:noAutofit/>
          </a:bodyPr>
          <a:p>
            <a:pPr marL="342900" indent="-342900" eaLnBrk="1" latinLnBrk="0" hangingPunct="1">
              <a:lnSpc>
                <a:spcPct val="150000"/>
              </a:lnSpc>
              <a:buClr>
                <a:srgbClr val="E57844"/>
              </a:buClr>
              <a:buFont typeface="Wingdings" panose="05000000000000000000" charset="0"/>
              <a:buChar char="p"/>
            </a:pPr>
            <a:r>
              <a:rPr lang="en-US" altLang="zh-CN" sz="2600"/>
              <a:t> </a:t>
            </a:r>
            <a:r>
              <a:rPr lang="zh-CN" altLang="en-US" sz="2600"/>
              <a:t>滥用缩写词</a:t>
            </a:r>
            <a:r>
              <a:rPr lang="en-US" altLang="zh-CN" sz="2600"/>
              <a:t>       -- </a:t>
            </a:r>
            <a:r>
              <a:rPr lang="zh-CN" altLang="en-US" sz="2600"/>
              <a:t>中科大，科大，中国科大，</a:t>
            </a:r>
            <a:r>
              <a:rPr lang="en-US" altLang="zh-CN" sz="2600"/>
              <a:t>USTC</a:t>
            </a:r>
            <a:endParaRPr lang="zh-CN" altLang="en-US" sz="2600"/>
          </a:p>
          <a:p>
            <a:pPr marL="342900" indent="-342900" eaLnBrk="1" latinLnBrk="0" hangingPunct="1">
              <a:lnSpc>
                <a:spcPct val="150000"/>
              </a:lnSpc>
              <a:buClr>
                <a:srgbClr val="E57844"/>
              </a:buClr>
              <a:buFont typeface="Wingdings" panose="05000000000000000000" charset="0"/>
              <a:buChar char="p"/>
            </a:pPr>
            <a:r>
              <a:rPr lang="en-US" altLang="zh-CN" sz="2600">
                <a:solidFill>
                  <a:srgbClr val="FF0000"/>
                </a:solidFill>
              </a:rPr>
              <a:t> </a:t>
            </a:r>
            <a:r>
              <a:rPr lang="zh-CN" altLang="en-US" sz="2600">
                <a:solidFill>
                  <a:schemeClr val="tx1"/>
                </a:solidFill>
              </a:rPr>
              <a:t>不同的惯用语</a:t>
            </a:r>
            <a:endParaRPr lang="zh-CN" altLang="en-US" sz="2600"/>
          </a:p>
          <a:p>
            <a:pPr marL="342900" indent="-342900" eaLnBrk="1" latinLnBrk="0" hangingPunct="1">
              <a:lnSpc>
                <a:spcPct val="150000"/>
              </a:lnSpc>
              <a:buClr>
                <a:srgbClr val="E57844"/>
              </a:buClr>
              <a:buFont typeface="Wingdings" panose="05000000000000000000" charset="0"/>
              <a:buChar char="p"/>
            </a:pPr>
            <a:r>
              <a:rPr lang="en-US" altLang="zh-CN" sz="2600">
                <a:solidFill>
                  <a:srgbClr val="FF0000"/>
                </a:solidFill>
                <a:sym typeface="+mn-ea"/>
              </a:rPr>
              <a:t> </a:t>
            </a:r>
            <a:r>
              <a:rPr lang="zh-CN" altLang="en-US" sz="2600">
                <a:solidFill>
                  <a:srgbClr val="FF0000"/>
                </a:solidFill>
                <a:sym typeface="+mn-ea"/>
              </a:rPr>
              <a:t>数据输入错误</a:t>
            </a:r>
            <a:r>
              <a:rPr lang="en-US" altLang="zh-CN" sz="2600">
                <a:sym typeface="+mn-ea"/>
              </a:rPr>
              <a:t>     -- </a:t>
            </a:r>
            <a:r>
              <a:rPr lang="zh-CN" altLang="en-US" sz="2600">
                <a:sym typeface="+mn-ea"/>
              </a:rPr>
              <a:t>国科大</a:t>
            </a:r>
            <a:r>
              <a:rPr lang="en-US" altLang="zh-CN" sz="2600">
                <a:sym typeface="+mn-ea"/>
              </a:rPr>
              <a:t>...</a:t>
            </a:r>
            <a:endParaRPr lang="zh-CN" altLang="en-US" sz="2600"/>
          </a:p>
          <a:p>
            <a:pPr marL="342900" indent="-342900" eaLnBrk="1" latinLnBrk="0" hangingPunct="1">
              <a:lnSpc>
                <a:spcPct val="150000"/>
              </a:lnSpc>
              <a:buClr>
                <a:srgbClr val="E57844"/>
              </a:buClr>
              <a:buFont typeface="Wingdings" panose="05000000000000000000" charset="0"/>
              <a:buChar char="p"/>
            </a:pPr>
            <a:r>
              <a:rPr lang="zh-CN" altLang="en-US" sz="2600">
                <a:solidFill>
                  <a:srgbClr val="FF0000"/>
                </a:solidFill>
              </a:rPr>
              <a:t> 重复记录</a:t>
            </a:r>
            <a:endParaRPr lang="zh-CN" altLang="en-US" sz="2600">
              <a:solidFill>
                <a:srgbClr val="FF0000"/>
              </a:solidFill>
            </a:endParaRPr>
          </a:p>
          <a:p>
            <a:pPr marL="342900" indent="-342900" eaLnBrk="1" latinLnBrk="0" hangingPunct="1">
              <a:lnSpc>
                <a:spcPct val="150000"/>
              </a:lnSpc>
              <a:buClr>
                <a:srgbClr val="E57844"/>
              </a:buClr>
              <a:buFont typeface="Wingdings" panose="05000000000000000000" charset="0"/>
              <a:buChar char="p"/>
            </a:pPr>
            <a:r>
              <a:rPr lang="zh-CN" altLang="en-US" sz="2600">
                <a:solidFill>
                  <a:srgbClr val="FF0000"/>
                </a:solidFill>
              </a:rPr>
              <a:t> 丢失值</a:t>
            </a:r>
            <a:endParaRPr lang="zh-CN" altLang="en-US" sz="2600">
              <a:solidFill>
                <a:srgbClr val="FF0000"/>
              </a:solidFill>
            </a:endParaRPr>
          </a:p>
          <a:p>
            <a:pPr marL="342900" indent="-342900" eaLnBrk="1" latinLnBrk="0" hangingPunct="1">
              <a:lnSpc>
                <a:spcPct val="150000"/>
              </a:lnSpc>
              <a:buClr>
                <a:srgbClr val="E57844"/>
              </a:buClr>
              <a:buFont typeface="Wingdings" panose="05000000000000000000" charset="0"/>
              <a:buChar char="p"/>
            </a:pPr>
            <a:r>
              <a:rPr lang="zh-CN" altLang="en-US" sz="2600">
                <a:solidFill>
                  <a:srgbClr val="FF0000"/>
                </a:solidFill>
              </a:rPr>
              <a:t> 不同的计量单位</a:t>
            </a:r>
            <a:endParaRPr lang="zh-CN" altLang="en-US" sz="2600">
              <a:solidFill>
                <a:srgbClr val="FF0000"/>
              </a:solidFill>
            </a:endParaRPr>
          </a:p>
          <a:p>
            <a:pPr marL="342900" indent="-342900" eaLnBrk="1" latinLnBrk="0" hangingPunct="1">
              <a:lnSpc>
                <a:spcPct val="150000"/>
              </a:lnSpc>
              <a:buClr>
                <a:srgbClr val="E57844"/>
              </a:buClr>
              <a:buFont typeface="Wingdings" panose="05000000000000000000" charset="0"/>
              <a:buChar char="p"/>
            </a:pPr>
            <a:r>
              <a:rPr lang="zh-CN" altLang="en-US" sz="2600">
                <a:solidFill>
                  <a:srgbClr val="FF0000"/>
                </a:solidFill>
              </a:rPr>
              <a:t> 含有各种噪声</a:t>
            </a:r>
            <a:endParaRPr lang="zh-CN" altLang="en-US" sz="2600">
              <a:solidFill>
                <a:srgbClr val="FF0000"/>
              </a:solidFill>
            </a:endParaRPr>
          </a:p>
          <a:p>
            <a:pPr marL="342900" indent="-342900" eaLnBrk="1" latinLnBrk="0" hangingPunct="1">
              <a:lnSpc>
                <a:spcPct val="150000"/>
              </a:lnSpc>
              <a:buClr>
                <a:srgbClr val="E57844"/>
              </a:buClr>
              <a:buFont typeface="Wingdings" panose="05000000000000000000" charset="0"/>
              <a:buChar char="p"/>
            </a:pPr>
            <a:r>
              <a:rPr lang="zh-CN" altLang="en-US" sz="2600"/>
              <a:t> 。。。。。。</a:t>
            </a:r>
            <a:endParaRPr lang="zh-CN" altLang="en-US" sz="2600"/>
          </a:p>
          <a:p>
            <a:pPr lvl="1" indent="0" eaLnBrk="1" latinLnBrk="0" hangingPunct="1">
              <a:lnSpc>
                <a:spcPct val="150000"/>
              </a:lnSpc>
              <a:buFont typeface="Arial" panose="020B0704020202020204" pitchFamily="34" charset="0"/>
              <a:buNone/>
            </a:pPr>
            <a:endParaRPr lang="zh-CN" altLang="en-US" sz="26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数据预处理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750060" y="1700530"/>
            <a:ext cx="3031490" cy="3731895"/>
          </a:xfrm>
          <a:prstGeom prst="rect">
            <a:avLst/>
          </a:prstGeom>
        </p:spPr>
      </p:pic>
      <p:pic>
        <p:nvPicPr>
          <p:cNvPr id="78850" name="图片 1" descr="timg[5]"/>
          <p:cNvPicPr>
            <a:picLocks noChangeAspect="1"/>
          </p:cNvPicPr>
          <p:nvPr/>
        </p:nvPicPr>
        <p:blipFill>
          <a:blip r:embed="rId2"/>
          <a:stretch>
            <a:fillRect/>
          </a:stretch>
        </p:blipFill>
        <p:spPr>
          <a:xfrm>
            <a:off x="5140325" y="1606550"/>
            <a:ext cx="5953125" cy="364490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214755" y="1259205"/>
            <a:ext cx="10041255" cy="4339590"/>
          </a:xfrm>
          <a:prstGeom prst="rect">
            <a:avLst/>
          </a:prstGeom>
          <a:noFill/>
        </p:spPr>
        <p:txBody>
          <a:bodyPr wrap="square" rtlCol="0" anchor="t">
            <a:noAutofit/>
          </a:bodyPr>
          <a:p>
            <a:pPr marL="342900" indent="-342900" eaLnBrk="1" latinLnBrk="0" hangingPunct="1">
              <a:lnSpc>
                <a:spcPct val="150000"/>
              </a:lnSpc>
              <a:buClr>
                <a:srgbClr val="E57844"/>
              </a:buClr>
              <a:buFont typeface="Wingdings" panose="05000000000000000000" charset="0"/>
              <a:buChar char="p"/>
            </a:pPr>
            <a:r>
              <a:rPr lang="en-US" altLang="zh-CN" sz="2800"/>
              <a:t> </a:t>
            </a:r>
            <a:r>
              <a:rPr lang="zh-CN" altLang="en-US" sz="2800"/>
              <a:t>数据清洗：去掉脏数据</a:t>
            </a:r>
            <a:endParaRPr lang="zh-CN" altLang="en-US" sz="2800"/>
          </a:p>
          <a:p>
            <a:pPr marL="914400" lvl="1" indent="-457200" eaLnBrk="1" latinLnBrk="0" hangingPunct="1">
              <a:lnSpc>
                <a:spcPct val="150000"/>
              </a:lnSpc>
              <a:buClr>
                <a:srgbClr val="2E75B6"/>
              </a:buClr>
              <a:buFont typeface="Arial" panose="020B0704020202020204" pitchFamily="34" charset="0"/>
              <a:buChar char="•"/>
            </a:pPr>
            <a:r>
              <a:rPr lang="zh-CN" altLang="en-US" sz="2600"/>
              <a:t>如果要预测用户浏览商品后是否会下单，需要采集哪些信息呢？</a:t>
            </a:r>
            <a:endParaRPr lang="zh-CN" altLang="en-US" sz="2600"/>
          </a:p>
          <a:p>
            <a:pPr marL="914400" lvl="1" indent="-457200" eaLnBrk="1" latinLnBrk="0" hangingPunct="1">
              <a:lnSpc>
                <a:spcPct val="150000"/>
              </a:lnSpc>
              <a:buClr>
                <a:srgbClr val="2E75B6"/>
              </a:buClr>
              <a:buFont typeface="Arial" panose="020B0704020202020204" pitchFamily="34" charset="0"/>
              <a:buChar char="•"/>
            </a:pPr>
            <a:r>
              <a:rPr lang="zh-CN" altLang="en-US" sz="2600"/>
              <a:t>例如，去掉异常值。身高&gt;3米，年龄为负数</a:t>
            </a:r>
            <a:endParaRPr lang="zh-CN" altLang="en-US" sz="2600"/>
          </a:p>
          <a:p>
            <a:pPr marL="914400" lvl="1" indent="-457200" eaLnBrk="1" latinLnBrk="0" hangingPunct="1">
              <a:lnSpc>
                <a:spcPct val="150000"/>
              </a:lnSpc>
              <a:buClr>
                <a:srgbClr val="2E75B6"/>
              </a:buClr>
              <a:buFont typeface="Arial" panose="020B0704020202020204" pitchFamily="34" charset="0"/>
              <a:buChar char="•"/>
            </a:pPr>
            <a:r>
              <a:rPr lang="zh-CN" altLang="en-US" sz="2600"/>
              <a:t>去掉离群点。在做城市某个岗位薪资分析的时候，发现某个三线城市的薪资位列榜首（月薪5万）。经过进一步分析，发现样本仅一例。属于个例，没有参考价值。</a:t>
            </a: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linds(horizontal)">
                                      <p:cBhvr>
                                        <p:cTn id="1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数据采样</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214755" y="1259205"/>
            <a:ext cx="10041255" cy="4339590"/>
          </a:xfrm>
          <a:prstGeom prst="rect">
            <a:avLst/>
          </a:prstGeom>
          <a:noFill/>
        </p:spPr>
        <p:txBody>
          <a:bodyPr wrap="square" rtlCol="0" anchor="t">
            <a:noAutofit/>
          </a:bodyPr>
          <a:p>
            <a:pPr marL="342900" indent="-342900" eaLnBrk="1" latinLnBrk="0" hangingPunct="1">
              <a:lnSpc>
                <a:spcPct val="150000"/>
              </a:lnSpc>
              <a:buClr>
                <a:srgbClr val="E57844"/>
              </a:buClr>
              <a:buFont typeface="Wingdings" panose="05000000000000000000" charset="0"/>
              <a:buChar char="p"/>
            </a:pPr>
            <a:r>
              <a:rPr lang="en-US" altLang="zh-CN" sz="2800"/>
              <a:t> </a:t>
            </a:r>
            <a:r>
              <a:rPr lang="zh-CN" altLang="en-US" sz="2800"/>
              <a:t>数据</a:t>
            </a:r>
            <a:r>
              <a:rPr lang="zh-CN" altLang="en-US" sz="2800"/>
              <a:t>采样：</a:t>
            </a:r>
            <a:endParaRPr lang="zh-CN" altLang="en-US" sz="2800"/>
          </a:p>
          <a:p>
            <a:pPr marL="457200" lvl="1" indent="457200" eaLnBrk="1" latinLnBrk="0" hangingPunct="1">
              <a:lnSpc>
                <a:spcPct val="150000"/>
              </a:lnSpc>
              <a:buClr>
                <a:srgbClr val="E57844"/>
              </a:buClr>
              <a:buFont typeface="Wingdings" panose="05000000000000000000" charset="0"/>
              <a:buNone/>
            </a:pPr>
            <a:r>
              <a:rPr lang="zh-CN" altLang="en-US" sz="2600"/>
              <a:t>经过清洗后的正负样本如果不平衡，可以采用数据采样。</a:t>
            </a:r>
            <a:endParaRPr lang="zh-CN" altLang="en-US" sz="2600"/>
          </a:p>
          <a:p>
            <a:pPr marL="1371600" lvl="2" indent="-457200" eaLnBrk="1" latinLnBrk="0" hangingPunct="1">
              <a:lnSpc>
                <a:spcPct val="150000"/>
              </a:lnSpc>
              <a:buClr>
                <a:srgbClr val="E57844"/>
              </a:buClr>
              <a:buFont typeface="Arial" panose="020B0704020202020204" pitchFamily="34" charset="0"/>
              <a:buChar char="•"/>
            </a:pPr>
            <a:r>
              <a:rPr lang="zh-CN" altLang="en-US" sz="2600"/>
              <a:t>如果正负样本数量都特别大，可以采用下采样/欠采样(downsampling)</a:t>
            </a:r>
            <a:endParaRPr lang="zh-CN" altLang="en-US" sz="2600"/>
          </a:p>
          <a:p>
            <a:pPr marL="1371600" lvl="2" indent="-457200" eaLnBrk="1" latinLnBrk="0" hangingPunct="1">
              <a:lnSpc>
                <a:spcPct val="150000"/>
              </a:lnSpc>
              <a:buClr>
                <a:srgbClr val="E57844"/>
              </a:buClr>
              <a:buFont typeface="Arial" panose="020B0704020202020204" pitchFamily="34" charset="0"/>
              <a:buChar char="•"/>
            </a:pPr>
            <a:r>
              <a:rPr lang="zh-CN" altLang="en-US" sz="2600"/>
              <a:t>如果样本量不大，可以采用上采样/过采样（oversampling）,如数据扩展（图像旋转、镜像、拉伸等）</a:t>
            </a: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linds(horizontal)">
                                      <p:cBhvr>
                                        <p:cTn id="1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214755" y="1066165"/>
            <a:ext cx="10041255" cy="5269865"/>
          </a:xfrm>
          <a:prstGeom prst="rect">
            <a:avLst/>
          </a:prstGeom>
          <a:noFill/>
        </p:spPr>
        <p:txBody>
          <a:bodyPr wrap="square" rtlCol="0" anchor="t">
            <a:noAutofit/>
          </a:bodyPr>
          <a:p>
            <a:pPr marL="342900" indent="-342900" eaLnBrk="1" latinLnBrk="0" hangingPunct="1">
              <a:lnSpc>
                <a:spcPct val="150000"/>
              </a:lnSpc>
              <a:buClr>
                <a:srgbClr val="E57844"/>
              </a:buClr>
              <a:buFont typeface="Wingdings" panose="05000000000000000000" charset="0"/>
              <a:buChar char="p"/>
            </a:pPr>
            <a:r>
              <a:rPr lang="en-US" altLang="zh-CN" sz="2800"/>
              <a:t> </a:t>
            </a:r>
            <a:r>
              <a:rPr lang="zh-CN" altLang="en-US" sz="2800"/>
              <a:t>数据清洗：去掉脏数据</a:t>
            </a:r>
            <a:endParaRPr lang="zh-CN" altLang="en-US" sz="2800"/>
          </a:p>
          <a:p>
            <a:pPr marL="914400" lvl="1" indent="-457200" eaLnBrk="1" latinLnBrk="0" hangingPunct="1">
              <a:lnSpc>
                <a:spcPct val="150000"/>
              </a:lnSpc>
              <a:buClr>
                <a:srgbClr val="2E75B6"/>
              </a:buClr>
              <a:buFont typeface="Arial" panose="020B0704020202020204" pitchFamily="34" charset="0"/>
              <a:buChar char="•"/>
            </a:pPr>
            <a:r>
              <a:rPr lang="zh-CN" altLang="en-US" sz="2600"/>
              <a:t>提高模型的预测能力</a:t>
            </a:r>
            <a:endParaRPr lang="zh-CN" altLang="en-US" sz="2600"/>
          </a:p>
          <a:p>
            <a:pPr marL="1371600" lvl="2" indent="-457200" eaLnBrk="1" latinLnBrk="0" hangingPunct="1">
              <a:lnSpc>
                <a:spcPct val="150000"/>
              </a:lnSpc>
              <a:buClr>
                <a:srgbClr val="2E75B6"/>
              </a:buClr>
              <a:buFont typeface="Arial" panose="020B0704020202020204" pitchFamily="34" charset="0"/>
              <a:buChar char="•"/>
            </a:pPr>
            <a:r>
              <a:rPr lang="zh-CN" altLang="en-US"/>
              <a:t>机器学习模型对于数据质量非常敏感。数据中的</a:t>
            </a:r>
            <a:r>
              <a:rPr lang="zh-CN" altLang="en-US" b="1"/>
              <a:t>噪声</a:t>
            </a:r>
            <a:r>
              <a:rPr lang="zh-CN" altLang="en-US"/>
              <a:t>、</a:t>
            </a:r>
            <a:r>
              <a:rPr lang="zh-CN" altLang="en-US" b="1"/>
              <a:t>异常值</a:t>
            </a:r>
            <a:r>
              <a:rPr lang="zh-CN" altLang="en-US"/>
              <a:t>和</a:t>
            </a:r>
            <a:r>
              <a:rPr lang="zh-CN" altLang="en-US" b="1"/>
              <a:t>缺失数据</a:t>
            </a:r>
            <a:r>
              <a:rPr lang="zh-CN" altLang="en-US"/>
              <a:t>会严重影响模型的训练和预测能力</a:t>
            </a:r>
            <a:endParaRPr lang="zh-CN" altLang="en-US"/>
          </a:p>
          <a:p>
            <a:pPr marL="1371600" lvl="2" indent="-457200" eaLnBrk="1" latinLnBrk="0" hangingPunct="1">
              <a:lnSpc>
                <a:spcPct val="150000"/>
              </a:lnSpc>
              <a:buClr>
                <a:srgbClr val="2E75B6"/>
              </a:buClr>
              <a:buFont typeface="Arial" panose="020B0704020202020204" pitchFamily="34" charset="0"/>
              <a:buChar char="•"/>
            </a:pPr>
            <a:r>
              <a:rPr lang="zh-CN" altLang="en-US"/>
              <a:t>通过数据清洗去除这些问题，可以显著提升模型</a:t>
            </a:r>
            <a:r>
              <a:rPr lang="zh-CN" altLang="en-US" b="1"/>
              <a:t>准确性</a:t>
            </a:r>
            <a:r>
              <a:rPr lang="zh-CN" altLang="en-US"/>
              <a:t>和</a:t>
            </a:r>
            <a:r>
              <a:rPr lang="zh-CN" altLang="en-US" b="1"/>
              <a:t>泛化能力</a:t>
            </a:r>
            <a:endParaRPr lang="zh-CN" altLang="en-US"/>
          </a:p>
          <a:p>
            <a:pPr marL="914400" lvl="1" indent="-457200" eaLnBrk="1" latinLnBrk="0" hangingPunct="1">
              <a:lnSpc>
                <a:spcPct val="150000"/>
              </a:lnSpc>
              <a:buClr>
                <a:srgbClr val="2E75B6"/>
              </a:buClr>
              <a:buFont typeface="Arial" panose="020B0704020202020204" pitchFamily="34" charset="0"/>
              <a:buChar char="•"/>
            </a:pPr>
            <a:r>
              <a:rPr lang="zh-CN" altLang="en-US" sz="2600"/>
              <a:t>简化模型训练过程</a:t>
            </a:r>
            <a:endParaRPr lang="zh-CN" altLang="en-US" sz="2600"/>
          </a:p>
          <a:p>
            <a:pPr marL="1371600" lvl="2" indent="-457200" eaLnBrk="1" latinLnBrk="0" hangingPunct="1">
              <a:lnSpc>
                <a:spcPct val="150000"/>
              </a:lnSpc>
              <a:buClr>
                <a:srgbClr val="2E75B6"/>
              </a:buClr>
              <a:buFont typeface="Arial" panose="020B0704020202020204" pitchFamily="34" charset="0"/>
              <a:buChar char="•"/>
            </a:pPr>
            <a:r>
              <a:rPr lang="zh-CN" altLang="en-US"/>
              <a:t>清洗过后数据更加整洁、一致，可以</a:t>
            </a:r>
            <a:r>
              <a:rPr lang="zh-CN" altLang="en-US" b="1"/>
              <a:t>降低模型训练的复杂度</a:t>
            </a:r>
            <a:endParaRPr lang="zh-CN" altLang="en-US"/>
          </a:p>
          <a:p>
            <a:pPr marL="1371600" lvl="2" indent="-457200" eaLnBrk="1" latinLnBrk="0" hangingPunct="1">
              <a:lnSpc>
                <a:spcPct val="150000"/>
              </a:lnSpc>
              <a:buClr>
                <a:srgbClr val="2E75B6"/>
              </a:buClr>
              <a:buFont typeface="Arial" panose="020B0704020202020204" pitchFamily="34" charset="0"/>
              <a:buChar char="•"/>
            </a:pPr>
            <a:r>
              <a:rPr lang="zh-CN" altLang="en-US"/>
              <a:t>减少</a:t>
            </a:r>
            <a:r>
              <a:rPr lang="zh-CN" altLang="en-US" b="1"/>
              <a:t>特征工程</a:t>
            </a:r>
            <a:r>
              <a:rPr lang="zh-CN" altLang="en-US"/>
              <a:t>的工作量，使得模型训练更加</a:t>
            </a:r>
            <a:r>
              <a:rPr lang="zh-CN" altLang="en-US" b="1"/>
              <a:t>高效和快速</a:t>
            </a:r>
            <a:endParaRPr lang="zh-CN" altLang="en-US"/>
          </a:p>
          <a:p>
            <a:pPr lvl="1" indent="0" eaLnBrk="1" latinLnBrk="0" hangingPunct="1">
              <a:lnSpc>
                <a:spcPct val="150000"/>
              </a:lnSpc>
              <a:buFont typeface="Arial" panose="020B0704020202020204" pitchFamily="34" charset="0"/>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blinds(horizontal)">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blinds(horizontal)">
                                      <p:cBhvr>
                                        <p:cTn id="23" dur="500"/>
                                        <p:tgtEl>
                                          <p:spTgt spid="4">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blinds(horizontal)">
                                      <p:cBhvr>
                                        <p:cTn id="26"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3062605" y="1896745"/>
            <a:ext cx="5099050" cy="2247265"/>
          </a:xfrm>
          <a:prstGeom prst="rect">
            <a:avLst/>
          </a:prstGeom>
          <a:noFill/>
        </p:spPr>
        <p:txBody>
          <a:bodyPr wrap="square" rtlCol="0" anchor="t">
            <a:noAutofit/>
          </a:bodyPr>
          <a:p>
            <a:pPr marL="342900" indent="-342900" eaLnBrk="1" latinLnBrk="0" hangingPunct="1">
              <a:lnSpc>
                <a:spcPct val="150000"/>
              </a:lnSpc>
              <a:buClr>
                <a:srgbClr val="000000"/>
              </a:buClr>
              <a:buFont typeface="Wingdings" panose="05000000000000000000" charset="0"/>
              <a:buChar char=""/>
            </a:pPr>
            <a:r>
              <a:rPr lang="zh-CN" altLang="en-US" sz="2800"/>
              <a:t>数据清洗的基本任务：</a:t>
            </a:r>
            <a:endParaRPr lang="zh-CN" altLang="en-US" sz="2800"/>
          </a:p>
          <a:p>
            <a:pPr marL="800100" lvl="1" indent="-342900" eaLnBrk="1" latinLnBrk="0" hangingPunct="1">
              <a:lnSpc>
                <a:spcPct val="150000"/>
              </a:lnSpc>
              <a:buClr>
                <a:srgbClr val="000000"/>
              </a:buClr>
              <a:buFont typeface="Arial" panose="020B0704020202020204" pitchFamily="34" charset="0"/>
              <a:buChar char="•"/>
            </a:pPr>
            <a:r>
              <a:rPr lang="zh-CN" altLang="en-US" sz="2800"/>
              <a:t>重复值删除</a:t>
            </a:r>
            <a:endParaRPr lang="zh-CN" altLang="en-US" sz="2800"/>
          </a:p>
          <a:p>
            <a:pPr marL="800100" lvl="1" indent="-342900" eaLnBrk="1" latinLnBrk="0" hangingPunct="1">
              <a:lnSpc>
                <a:spcPct val="150000"/>
              </a:lnSpc>
              <a:buClr>
                <a:srgbClr val="000000"/>
              </a:buClr>
              <a:buFont typeface="Arial" panose="020B0704020202020204" pitchFamily="34" charset="0"/>
              <a:buChar char="•"/>
            </a:pPr>
            <a:r>
              <a:rPr lang="zh-CN" altLang="en-US" sz="2800"/>
              <a:t>缺失值处理</a:t>
            </a:r>
            <a:endParaRPr lang="zh-CN" altLang="en-US" sz="2800"/>
          </a:p>
          <a:p>
            <a:pPr marL="800100" lvl="1" indent="-342900" eaLnBrk="1" latinLnBrk="0" hangingPunct="1">
              <a:lnSpc>
                <a:spcPct val="150000"/>
              </a:lnSpc>
              <a:buClr>
                <a:srgbClr val="000000"/>
              </a:buClr>
              <a:buFont typeface="Arial" panose="020B0704020202020204" pitchFamily="34" charset="0"/>
              <a:buChar char="•"/>
            </a:pPr>
            <a:r>
              <a:rPr lang="zh-CN" altLang="en-US" sz="2800"/>
              <a:t>异常值处理</a:t>
            </a:r>
            <a:endParaRPr lang="zh-CN" altLang="en-US" sz="28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重复值删除</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2059940" y="1161415"/>
            <a:ext cx="8379460" cy="1828165"/>
          </a:xfrm>
          <a:prstGeom prst="rect">
            <a:avLst/>
          </a:prstGeom>
          <a:noFill/>
        </p:spPr>
        <p:txBody>
          <a:bodyPr wrap="square" rtlCol="0" anchor="t">
            <a:noAutofit/>
          </a:bodyPr>
          <a:p>
            <a:pPr marL="342900" indent="-342900" eaLnBrk="1" latinLnBrk="0" hangingPunct="1">
              <a:lnSpc>
                <a:spcPct val="150000"/>
              </a:lnSpc>
              <a:buClr>
                <a:srgbClr val="000000"/>
              </a:buClr>
              <a:buFont typeface="Wingdings" panose="05000000000000000000" charset="0"/>
              <a:buChar char=""/>
            </a:pPr>
            <a:r>
              <a:rPr lang="zh-CN" altLang="en-US" sz="2800"/>
              <a:t>重复值删除</a:t>
            </a:r>
            <a:r>
              <a:rPr lang="zh-CN" altLang="en-US"/>
              <a:t>：</a:t>
            </a:r>
            <a:endParaRPr lang="zh-CN" altLang="en-US"/>
          </a:p>
          <a:p>
            <a:pPr marL="800100" lvl="1" indent="-342900" eaLnBrk="1" latinLnBrk="0" hangingPunct="1">
              <a:lnSpc>
                <a:spcPct val="150000"/>
              </a:lnSpc>
              <a:buClr>
                <a:srgbClr val="000000"/>
              </a:buClr>
              <a:buFont typeface="Arial" panose="020B0704020202020204" pitchFamily="34" charset="0"/>
              <a:buChar char="•"/>
            </a:pPr>
            <a:r>
              <a:rPr lang="zh-CN" altLang="en-US"/>
              <a:t>重复值不能为机器学习算法带来新的知识，且可能会导致统计分析结果出偏差，增加计算</a:t>
            </a:r>
            <a:r>
              <a:rPr lang="zh-CN" altLang="en-US"/>
              <a:t>开销</a:t>
            </a:r>
            <a:endParaRPr lang="zh-CN" altLang="en-US"/>
          </a:p>
        </p:txBody>
      </p:sp>
      <p:graphicFrame>
        <p:nvGraphicFramePr>
          <p:cNvPr id="8" name="表格 7"/>
          <p:cNvGraphicFramePr/>
          <p:nvPr>
            <p:custDataLst>
              <p:tags r:id="rId1"/>
            </p:custDataLst>
          </p:nvPr>
        </p:nvGraphicFramePr>
        <p:xfrm>
          <a:off x="431800" y="3800475"/>
          <a:ext cx="3280410" cy="2286000"/>
        </p:xfrm>
        <a:graphic>
          <a:graphicData uri="http://schemas.openxmlformats.org/drawingml/2006/table">
            <a:tbl>
              <a:tblPr firstRow="1" bandRow="1">
                <a:tableStyleId>{5C22544A-7EE6-4342-B048-85BDC9FD1C3A}</a:tableStyleId>
              </a:tblPr>
              <a:tblGrid>
                <a:gridCol w="820103"/>
                <a:gridCol w="820102"/>
                <a:gridCol w="820103"/>
                <a:gridCol w="820102"/>
              </a:tblGrid>
              <a:tr h="367030">
                <a:tc>
                  <a:txBody>
                    <a:bodyPr/>
                    <a:p>
                      <a:pPr>
                        <a:buNone/>
                      </a:pPr>
                      <a:r>
                        <a:rPr lang="en-US" altLang="zh-CN" sz="2400">
                          <a:latin typeface="黑体" charset="0"/>
                          <a:ea typeface="黑体" charset="0"/>
                        </a:rPr>
                        <a:t>ID</a:t>
                      </a:r>
                      <a:endParaRPr lang="en-US" altLang="zh-CN" sz="2400">
                        <a:latin typeface="黑体" charset="0"/>
                        <a:ea typeface="黑体" charset="0"/>
                      </a:endParaRPr>
                    </a:p>
                  </a:txBody>
                  <a:tcPr/>
                </a:tc>
                <a:tc>
                  <a:txBody>
                    <a:bodyPr/>
                    <a:p>
                      <a:pPr>
                        <a:buNone/>
                      </a:pPr>
                      <a:r>
                        <a:rPr lang="zh-CN" altLang="en-US" sz="2400">
                          <a:latin typeface="黑体" charset="0"/>
                          <a:ea typeface="黑体" charset="0"/>
                        </a:rPr>
                        <a:t>姓名</a:t>
                      </a:r>
                      <a:endParaRPr lang="zh-CN" altLang="en-US" sz="2400">
                        <a:latin typeface="黑体" charset="0"/>
                        <a:ea typeface="黑体" charset="0"/>
                      </a:endParaRPr>
                    </a:p>
                  </a:txBody>
                  <a:tcPr/>
                </a:tc>
                <a:tc>
                  <a:txBody>
                    <a:bodyPr/>
                    <a:p>
                      <a:pPr>
                        <a:buNone/>
                      </a:pPr>
                      <a:r>
                        <a:rPr lang="zh-CN" altLang="en-US" sz="2400">
                          <a:latin typeface="黑体" charset="0"/>
                          <a:ea typeface="黑体" charset="0"/>
                        </a:rPr>
                        <a:t>年级</a:t>
                      </a:r>
                      <a:endParaRPr lang="zh-CN" altLang="en-US" sz="2400">
                        <a:latin typeface="黑体" charset="0"/>
                        <a:ea typeface="黑体" charset="0"/>
                      </a:endParaRPr>
                    </a:p>
                  </a:txBody>
                  <a:tcPr/>
                </a:tc>
                <a:tc>
                  <a:txBody>
                    <a:bodyPr/>
                    <a:p>
                      <a:pPr>
                        <a:buNone/>
                      </a:pPr>
                      <a:r>
                        <a:rPr lang="zh-CN" altLang="en-US" sz="2400">
                          <a:latin typeface="黑体" charset="0"/>
                          <a:ea typeface="黑体" charset="0"/>
                        </a:rPr>
                        <a:t>班级</a:t>
                      </a:r>
                      <a:endParaRPr lang="zh-CN" altLang="en-US" sz="2400">
                        <a:latin typeface="黑体" charset="0"/>
                        <a:ea typeface="黑体" charset="0"/>
                      </a:endParaRPr>
                    </a:p>
                  </a:txBody>
                  <a:tcPr/>
                </a:tc>
              </a:tr>
              <a:tr h="367030">
                <a:tc>
                  <a:txBody>
                    <a:bodyPr/>
                    <a:p>
                      <a:pPr>
                        <a:buNone/>
                      </a:pPr>
                      <a:r>
                        <a:rPr lang="en-US" altLang="zh-CN" sz="2400">
                          <a:solidFill>
                            <a:schemeClr val="tx1"/>
                          </a:solidFill>
                          <a:latin typeface="黑体" charset="0"/>
                          <a:ea typeface="黑体" charset="0"/>
                        </a:rPr>
                        <a:t>001</a:t>
                      </a:r>
                      <a:endParaRPr lang="en-US" altLang="zh-CN" sz="2400">
                        <a:solidFill>
                          <a:schemeClr val="tx1"/>
                        </a:solidFill>
                        <a:latin typeface="黑体" charset="0"/>
                        <a:ea typeface="黑体" charset="0"/>
                      </a:endParaRPr>
                    </a:p>
                  </a:txBody>
                  <a:tcPr/>
                </a:tc>
                <a:tc>
                  <a:txBody>
                    <a:bodyPr/>
                    <a:p>
                      <a:pPr>
                        <a:buNone/>
                      </a:pPr>
                      <a:r>
                        <a:rPr lang="zh-CN" altLang="en-US" sz="2400">
                          <a:solidFill>
                            <a:schemeClr val="tx1"/>
                          </a:solidFill>
                          <a:latin typeface="黑体" charset="0"/>
                          <a:ea typeface="黑体" charset="0"/>
                        </a:rPr>
                        <a:t>张三</a:t>
                      </a:r>
                      <a:endParaRPr lang="zh-CN" altLang="en-US"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8</a:t>
                      </a:r>
                      <a:endParaRPr lang="en-US" altLang="zh-CN"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1</a:t>
                      </a:r>
                      <a:endParaRPr lang="en-US" altLang="zh-CN" sz="2400">
                        <a:solidFill>
                          <a:schemeClr val="tx1"/>
                        </a:solidFill>
                        <a:latin typeface="黑体" charset="0"/>
                        <a:ea typeface="黑体" charset="0"/>
                      </a:endParaRPr>
                    </a:p>
                  </a:txBody>
                  <a:tcPr/>
                </a:tc>
              </a:tr>
              <a:tr h="367030">
                <a:tc>
                  <a:txBody>
                    <a:bodyPr/>
                    <a:p>
                      <a:pPr>
                        <a:buNone/>
                      </a:pPr>
                      <a:r>
                        <a:rPr lang="en-US" altLang="zh-CN" sz="2400">
                          <a:solidFill>
                            <a:schemeClr val="tx1"/>
                          </a:solidFill>
                          <a:latin typeface="黑体" charset="0"/>
                          <a:ea typeface="黑体" charset="0"/>
                        </a:rPr>
                        <a:t>002</a:t>
                      </a:r>
                      <a:endParaRPr lang="en-US" altLang="zh-CN" sz="2400">
                        <a:solidFill>
                          <a:schemeClr val="tx1"/>
                        </a:solidFill>
                        <a:latin typeface="黑体" charset="0"/>
                        <a:ea typeface="黑体" charset="0"/>
                      </a:endParaRPr>
                    </a:p>
                  </a:txBody>
                  <a:tcPr/>
                </a:tc>
                <a:tc>
                  <a:txBody>
                    <a:bodyPr/>
                    <a:p>
                      <a:pPr>
                        <a:buNone/>
                      </a:pPr>
                      <a:r>
                        <a:rPr lang="zh-CN" altLang="en-US" sz="2400">
                          <a:solidFill>
                            <a:schemeClr val="tx1"/>
                          </a:solidFill>
                          <a:latin typeface="黑体" charset="0"/>
                          <a:ea typeface="黑体" charset="0"/>
                        </a:rPr>
                        <a:t>王五</a:t>
                      </a:r>
                      <a:endParaRPr lang="zh-CN" altLang="en-US"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9</a:t>
                      </a:r>
                      <a:endParaRPr lang="en-US" altLang="zh-CN"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2</a:t>
                      </a:r>
                      <a:endParaRPr lang="en-US" altLang="zh-CN" sz="2400">
                        <a:solidFill>
                          <a:schemeClr val="tx1"/>
                        </a:solidFill>
                        <a:latin typeface="黑体" charset="0"/>
                        <a:ea typeface="黑体" charset="0"/>
                      </a:endParaRPr>
                    </a:p>
                  </a:txBody>
                  <a:tcPr/>
                </a:tc>
              </a:tr>
              <a:tr h="367030">
                <a:tc>
                  <a:txBody>
                    <a:bodyPr/>
                    <a:p>
                      <a:pPr>
                        <a:buNone/>
                      </a:pPr>
                      <a:r>
                        <a:rPr lang="en-US" altLang="zh-CN" sz="2400">
                          <a:solidFill>
                            <a:schemeClr val="tx1"/>
                          </a:solidFill>
                          <a:latin typeface="黑体" charset="0"/>
                          <a:ea typeface="黑体" charset="0"/>
                        </a:rPr>
                        <a:t>003</a:t>
                      </a:r>
                      <a:endParaRPr lang="en-US" altLang="zh-CN" sz="2400">
                        <a:solidFill>
                          <a:schemeClr val="tx1"/>
                        </a:solidFill>
                        <a:latin typeface="黑体" charset="0"/>
                        <a:ea typeface="黑体" charset="0"/>
                      </a:endParaRPr>
                    </a:p>
                  </a:txBody>
                  <a:tcPr/>
                </a:tc>
                <a:tc>
                  <a:txBody>
                    <a:bodyPr/>
                    <a:p>
                      <a:pPr>
                        <a:buNone/>
                      </a:pPr>
                      <a:r>
                        <a:rPr lang="zh-CN" altLang="en-US" sz="2400">
                          <a:solidFill>
                            <a:schemeClr val="tx1"/>
                          </a:solidFill>
                          <a:latin typeface="黑体" charset="0"/>
                          <a:ea typeface="黑体" charset="0"/>
                        </a:rPr>
                        <a:t>李四</a:t>
                      </a:r>
                      <a:endParaRPr lang="zh-CN" altLang="en-US"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8</a:t>
                      </a:r>
                      <a:endParaRPr lang="en-US" altLang="zh-CN"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3</a:t>
                      </a:r>
                      <a:endParaRPr lang="en-US" altLang="zh-CN" sz="2400">
                        <a:solidFill>
                          <a:schemeClr val="tx1"/>
                        </a:solidFill>
                        <a:latin typeface="黑体" charset="0"/>
                        <a:ea typeface="黑体" charset="0"/>
                      </a:endParaRPr>
                    </a:p>
                  </a:txBody>
                  <a:tcPr/>
                </a:tc>
              </a:tr>
              <a:tr h="367030">
                <a:tc>
                  <a:txBody>
                    <a:bodyPr/>
                    <a:p>
                      <a:pPr>
                        <a:buNone/>
                      </a:pPr>
                      <a:r>
                        <a:rPr lang="en-US" altLang="zh-CN" sz="2400">
                          <a:solidFill>
                            <a:schemeClr val="tx1"/>
                          </a:solidFill>
                          <a:latin typeface="黑体" charset="0"/>
                          <a:ea typeface="黑体" charset="0"/>
                        </a:rPr>
                        <a:t>004</a:t>
                      </a:r>
                      <a:endParaRPr lang="en-US" altLang="zh-CN" sz="2400">
                        <a:solidFill>
                          <a:schemeClr val="tx1"/>
                        </a:solidFill>
                        <a:latin typeface="黑体" charset="0"/>
                        <a:ea typeface="黑体" charset="0"/>
                      </a:endParaRPr>
                    </a:p>
                  </a:txBody>
                  <a:tcPr/>
                </a:tc>
                <a:tc>
                  <a:txBody>
                    <a:bodyPr/>
                    <a:p>
                      <a:pPr>
                        <a:buNone/>
                      </a:pPr>
                      <a:r>
                        <a:rPr lang="zh-CN" altLang="en-US" sz="2400">
                          <a:solidFill>
                            <a:schemeClr val="tx1"/>
                          </a:solidFill>
                          <a:latin typeface="黑体" charset="0"/>
                          <a:ea typeface="黑体" charset="0"/>
                        </a:rPr>
                        <a:t>王五</a:t>
                      </a:r>
                      <a:endParaRPr lang="zh-CN" altLang="en-US"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9</a:t>
                      </a:r>
                      <a:endParaRPr lang="en-US" altLang="zh-CN"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2</a:t>
                      </a:r>
                      <a:endParaRPr lang="en-US" altLang="zh-CN" sz="2400">
                        <a:solidFill>
                          <a:schemeClr val="tx1"/>
                        </a:solidFill>
                        <a:latin typeface="黑体" charset="0"/>
                        <a:ea typeface="黑体" charset="0"/>
                      </a:endParaRPr>
                    </a:p>
                  </a:txBody>
                  <a:tcPr/>
                </a:tc>
              </a:tr>
            </a:tbl>
          </a:graphicData>
        </a:graphic>
      </p:graphicFrame>
      <p:graphicFrame>
        <p:nvGraphicFramePr>
          <p:cNvPr id="3" name="表格 2"/>
          <p:cNvGraphicFramePr/>
          <p:nvPr>
            <p:custDataLst>
              <p:tags r:id="rId2"/>
            </p:custDataLst>
          </p:nvPr>
        </p:nvGraphicFramePr>
        <p:xfrm>
          <a:off x="8753475" y="3927475"/>
          <a:ext cx="3280410" cy="2286000"/>
        </p:xfrm>
        <a:graphic>
          <a:graphicData uri="http://schemas.openxmlformats.org/drawingml/2006/table">
            <a:tbl>
              <a:tblPr firstRow="1" bandRow="1">
                <a:tableStyleId>{5C22544A-7EE6-4342-B048-85BDC9FD1C3A}</a:tableStyleId>
              </a:tblPr>
              <a:tblGrid>
                <a:gridCol w="820103"/>
                <a:gridCol w="820102"/>
                <a:gridCol w="820103"/>
                <a:gridCol w="820102"/>
              </a:tblGrid>
              <a:tr h="367030">
                <a:tc>
                  <a:txBody>
                    <a:bodyPr/>
                    <a:p>
                      <a:pPr>
                        <a:buNone/>
                      </a:pPr>
                      <a:r>
                        <a:rPr lang="en-US" altLang="zh-CN" sz="2400">
                          <a:latin typeface="黑体" charset="0"/>
                          <a:ea typeface="黑体" charset="0"/>
                        </a:rPr>
                        <a:t>ID</a:t>
                      </a:r>
                      <a:endParaRPr lang="en-US" altLang="zh-CN" sz="2400">
                        <a:latin typeface="黑体" charset="0"/>
                        <a:ea typeface="黑体" charset="0"/>
                      </a:endParaRPr>
                    </a:p>
                  </a:txBody>
                  <a:tcPr/>
                </a:tc>
                <a:tc>
                  <a:txBody>
                    <a:bodyPr/>
                    <a:p>
                      <a:pPr>
                        <a:buNone/>
                      </a:pPr>
                      <a:r>
                        <a:rPr lang="zh-CN" altLang="en-US" sz="2400">
                          <a:latin typeface="黑体" charset="0"/>
                          <a:ea typeface="黑体" charset="0"/>
                        </a:rPr>
                        <a:t>姓名</a:t>
                      </a:r>
                      <a:endParaRPr lang="zh-CN" altLang="en-US" sz="2400">
                        <a:latin typeface="黑体" charset="0"/>
                        <a:ea typeface="黑体" charset="0"/>
                      </a:endParaRPr>
                    </a:p>
                  </a:txBody>
                  <a:tcPr/>
                </a:tc>
                <a:tc>
                  <a:txBody>
                    <a:bodyPr/>
                    <a:p>
                      <a:pPr>
                        <a:buNone/>
                      </a:pPr>
                      <a:r>
                        <a:rPr lang="zh-CN" altLang="en-US" sz="2400">
                          <a:latin typeface="黑体" charset="0"/>
                          <a:ea typeface="黑体" charset="0"/>
                        </a:rPr>
                        <a:t>年级</a:t>
                      </a:r>
                      <a:endParaRPr lang="zh-CN" altLang="en-US" sz="2400">
                        <a:latin typeface="黑体" charset="0"/>
                        <a:ea typeface="黑体" charset="0"/>
                      </a:endParaRPr>
                    </a:p>
                  </a:txBody>
                  <a:tcPr/>
                </a:tc>
                <a:tc>
                  <a:txBody>
                    <a:bodyPr/>
                    <a:p>
                      <a:pPr>
                        <a:buNone/>
                      </a:pPr>
                      <a:r>
                        <a:rPr lang="zh-CN" altLang="en-US" sz="2400">
                          <a:latin typeface="黑体" charset="0"/>
                          <a:ea typeface="黑体" charset="0"/>
                        </a:rPr>
                        <a:t>班级</a:t>
                      </a:r>
                      <a:endParaRPr lang="zh-CN" altLang="en-US" sz="2400">
                        <a:latin typeface="黑体" charset="0"/>
                        <a:ea typeface="黑体" charset="0"/>
                      </a:endParaRPr>
                    </a:p>
                  </a:txBody>
                  <a:tcPr/>
                </a:tc>
              </a:tr>
              <a:tr h="367030">
                <a:tc>
                  <a:txBody>
                    <a:bodyPr/>
                    <a:p>
                      <a:pPr>
                        <a:buNone/>
                      </a:pPr>
                      <a:r>
                        <a:rPr lang="en-US" altLang="zh-CN" sz="2400">
                          <a:solidFill>
                            <a:schemeClr val="tx1"/>
                          </a:solidFill>
                          <a:latin typeface="黑体" charset="0"/>
                          <a:ea typeface="黑体" charset="0"/>
                        </a:rPr>
                        <a:t>001</a:t>
                      </a:r>
                      <a:endParaRPr lang="en-US" altLang="zh-CN" sz="2400">
                        <a:solidFill>
                          <a:schemeClr val="tx1"/>
                        </a:solidFill>
                        <a:latin typeface="黑体" charset="0"/>
                        <a:ea typeface="黑体" charset="0"/>
                      </a:endParaRPr>
                    </a:p>
                  </a:txBody>
                  <a:tcPr/>
                </a:tc>
                <a:tc>
                  <a:txBody>
                    <a:bodyPr/>
                    <a:p>
                      <a:pPr>
                        <a:buNone/>
                      </a:pPr>
                      <a:r>
                        <a:rPr lang="zh-CN" altLang="en-US" sz="2400">
                          <a:solidFill>
                            <a:schemeClr val="tx1"/>
                          </a:solidFill>
                          <a:latin typeface="黑体" charset="0"/>
                          <a:ea typeface="黑体" charset="0"/>
                        </a:rPr>
                        <a:t>张三</a:t>
                      </a:r>
                      <a:endParaRPr lang="zh-CN" altLang="en-US"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8</a:t>
                      </a:r>
                      <a:endParaRPr lang="en-US" altLang="zh-CN"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1</a:t>
                      </a:r>
                      <a:endParaRPr lang="en-US" altLang="zh-CN" sz="2400">
                        <a:solidFill>
                          <a:schemeClr val="tx1"/>
                        </a:solidFill>
                        <a:latin typeface="黑体" charset="0"/>
                        <a:ea typeface="黑体" charset="0"/>
                      </a:endParaRPr>
                    </a:p>
                  </a:txBody>
                  <a:tcPr/>
                </a:tc>
              </a:tr>
              <a:tr h="367030">
                <a:tc>
                  <a:txBody>
                    <a:bodyPr/>
                    <a:p>
                      <a:pPr>
                        <a:buNone/>
                      </a:pPr>
                      <a:r>
                        <a:rPr lang="en-US" altLang="zh-CN" sz="2400">
                          <a:solidFill>
                            <a:schemeClr val="tx1"/>
                          </a:solidFill>
                          <a:latin typeface="黑体" charset="0"/>
                          <a:ea typeface="黑体" charset="0"/>
                        </a:rPr>
                        <a:t>002</a:t>
                      </a:r>
                      <a:endParaRPr lang="en-US" altLang="zh-CN" sz="2400">
                        <a:solidFill>
                          <a:schemeClr val="tx1"/>
                        </a:solidFill>
                        <a:latin typeface="黑体" charset="0"/>
                        <a:ea typeface="黑体" charset="0"/>
                      </a:endParaRPr>
                    </a:p>
                  </a:txBody>
                  <a:tcPr/>
                </a:tc>
                <a:tc>
                  <a:txBody>
                    <a:bodyPr/>
                    <a:p>
                      <a:pPr>
                        <a:buNone/>
                      </a:pPr>
                      <a:r>
                        <a:rPr lang="zh-CN" altLang="en-US" sz="2400">
                          <a:solidFill>
                            <a:schemeClr val="tx1"/>
                          </a:solidFill>
                          <a:latin typeface="黑体" charset="0"/>
                          <a:ea typeface="黑体" charset="0"/>
                        </a:rPr>
                        <a:t>王五</a:t>
                      </a:r>
                      <a:endParaRPr lang="zh-CN" altLang="en-US"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9</a:t>
                      </a:r>
                      <a:endParaRPr lang="en-US" altLang="zh-CN"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2</a:t>
                      </a:r>
                      <a:endParaRPr lang="en-US" altLang="zh-CN" sz="2400">
                        <a:solidFill>
                          <a:schemeClr val="tx1"/>
                        </a:solidFill>
                        <a:latin typeface="黑体" charset="0"/>
                        <a:ea typeface="黑体" charset="0"/>
                      </a:endParaRPr>
                    </a:p>
                  </a:txBody>
                  <a:tcPr/>
                </a:tc>
              </a:tr>
              <a:tr h="367030">
                <a:tc>
                  <a:txBody>
                    <a:bodyPr/>
                    <a:p>
                      <a:pPr>
                        <a:buNone/>
                      </a:pPr>
                      <a:r>
                        <a:rPr lang="en-US" altLang="zh-CN" sz="2400">
                          <a:solidFill>
                            <a:schemeClr val="tx1"/>
                          </a:solidFill>
                          <a:latin typeface="黑体" charset="0"/>
                          <a:ea typeface="黑体" charset="0"/>
                        </a:rPr>
                        <a:t>003</a:t>
                      </a:r>
                      <a:endParaRPr lang="en-US" altLang="zh-CN" sz="2400">
                        <a:solidFill>
                          <a:schemeClr val="tx1"/>
                        </a:solidFill>
                        <a:latin typeface="黑体" charset="0"/>
                        <a:ea typeface="黑体" charset="0"/>
                      </a:endParaRPr>
                    </a:p>
                  </a:txBody>
                  <a:tcPr/>
                </a:tc>
                <a:tc>
                  <a:txBody>
                    <a:bodyPr/>
                    <a:p>
                      <a:pPr>
                        <a:buNone/>
                      </a:pPr>
                      <a:r>
                        <a:rPr lang="zh-CN" altLang="en-US" sz="2400">
                          <a:solidFill>
                            <a:schemeClr val="tx1"/>
                          </a:solidFill>
                          <a:latin typeface="黑体" charset="0"/>
                          <a:ea typeface="黑体" charset="0"/>
                        </a:rPr>
                        <a:t>李四</a:t>
                      </a:r>
                      <a:endParaRPr lang="zh-CN" altLang="en-US"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8</a:t>
                      </a:r>
                      <a:endParaRPr lang="en-US" altLang="zh-CN" sz="2400">
                        <a:solidFill>
                          <a:schemeClr val="tx1"/>
                        </a:solidFill>
                        <a:latin typeface="黑体" charset="0"/>
                        <a:ea typeface="黑体" charset="0"/>
                      </a:endParaRPr>
                    </a:p>
                  </a:txBody>
                  <a:tcPr/>
                </a:tc>
                <a:tc>
                  <a:txBody>
                    <a:bodyPr/>
                    <a:p>
                      <a:pPr>
                        <a:buNone/>
                      </a:pPr>
                      <a:r>
                        <a:rPr lang="en-US" altLang="zh-CN" sz="2400">
                          <a:solidFill>
                            <a:schemeClr val="tx1"/>
                          </a:solidFill>
                          <a:latin typeface="黑体" charset="0"/>
                          <a:ea typeface="黑体" charset="0"/>
                        </a:rPr>
                        <a:t>3</a:t>
                      </a:r>
                      <a:endParaRPr lang="en-US" altLang="zh-CN" sz="2400">
                        <a:solidFill>
                          <a:schemeClr val="tx1"/>
                        </a:solidFill>
                        <a:latin typeface="黑体" charset="0"/>
                        <a:ea typeface="黑体" charset="0"/>
                      </a:endParaRPr>
                    </a:p>
                  </a:txBody>
                  <a:tcPr/>
                </a:tc>
              </a:tr>
            </a:tbl>
          </a:graphicData>
        </a:graphic>
      </p:graphicFrame>
      <p:sp>
        <p:nvSpPr>
          <p:cNvPr id="6" name="右箭头 5"/>
          <p:cNvSpPr/>
          <p:nvPr/>
        </p:nvSpPr>
        <p:spPr>
          <a:xfrm>
            <a:off x="3868420" y="4807585"/>
            <a:ext cx="544195" cy="27241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右箭头 6"/>
          <p:cNvSpPr/>
          <p:nvPr>
            <p:custDataLst>
              <p:tags r:id="rId3"/>
            </p:custDataLst>
          </p:nvPr>
        </p:nvSpPr>
        <p:spPr>
          <a:xfrm>
            <a:off x="7963535" y="4807585"/>
            <a:ext cx="544195" cy="27241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701540" y="4712970"/>
            <a:ext cx="3063240" cy="460375"/>
          </a:xfrm>
          <a:prstGeom prst="rect">
            <a:avLst/>
          </a:prstGeom>
          <a:noFill/>
        </p:spPr>
        <p:txBody>
          <a:bodyPr wrap="square" rtlCol="0" anchor="t">
            <a:spAutoFit/>
          </a:bodyPr>
          <a:p>
            <a:r>
              <a:rPr lang="en-US" altLang="zh-CN">
                <a:latin typeface="Times New Roman Regular" panose="02020603050405020304" charset="0"/>
                <a:cs typeface="Times New Roman Regular" panose="02020603050405020304" charset="0"/>
              </a:rPr>
              <a:t>df.drop_duplicates()</a:t>
            </a:r>
            <a:endParaRPr lang="en-US" altLang="zh-CN">
              <a:latin typeface="Times New Roman Regular" panose="02020603050405020304" charset="0"/>
              <a:cs typeface="Times New Roman Regular" panose="02020603050405020304" charset="0"/>
            </a:endParaRPr>
          </a:p>
        </p:txBody>
      </p:sp>
      <p:sp>
        <p:nvSpPr>
          <p:cNvPr id="10" name="文本框 9"/>
          <p:cNvSpPr txBox="1"/>
          <p:nvPr>
            <p:custDataLst>
              <p:tags r:id="rId4"/>
            </p:custDataLst>
          </p:nvPr>
        </p:nvSpPr>
        <p:spPr>
          <a:xfrm>
            <a:off x="2494915" y="2989580"/>
            <a:ext cx="7188200" cy="829945"/>
          </a:xfrm>
          <a:prstGeom prst="rect">
            <a:avLst/>
          </a:prstGeom>
          <a:noFill/>
        </p:spPr>
        <p:txBody>
          <a:bodyPr wrap="square" rtlCol="0" anchor="t">
            <a:spAutoFit/>
          </a:bodyPr>
          <a:p>
            <a:pPr marL="342900" indent="-342900">
              <a:buFont typeface="Arial" panose="020B0704020202020204" pitchFamily="34" charset="0"/>
              <a:buChar char="•"/>
            </a:pPr>
            <a:r>
              <a:rPr lang="en-US" altLang="zh-CN">
                <a:latin typeface="Times New Roman Regular" panose="02020603050405020304" charset="0"/>
                <a:cs typeface="Times New Roman Regular" panose="02020603050405020304" charset="0"/>
              </a:rPr>
              <a:t>df.duplicate</a:t>
            </a:r>
            <a:r>
              <a:rPr lang="en-US" altLang="zh-CN">
                <a:latin typeface="Times New Roman Regular" panose="02020603050405020304" charset="0"/>
                <a:cs typeface="Times New Roman Regular" panose="02020603050405020304" charset="0"/>
              </a:rPr>
              <a:t>d():会检测DataFrame中所有列的组合来查找重复行</a:t>
            </a:r>
            <a:endParaRPr lang="en-US" altLang="zh-CN">
              <a:latin typeface="Times New Roman Regular" panose="02020603050405020304" charset="0"/>
              <a:cs typeface="Times New Roman Regular"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0450" y="1550988"/>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4"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01    </a:t>
            </a:r>
            <a:r>
              <a:rPr lang="zh-CN" altLang="en-US" sz="2800" dirty="0">
                <a:solidFill>
                  <a:schemeClr val="bg1"/>
                </a:solidFill>
                <a:latin typeface="Impact" panose="020B0806030902050204" pitchFamily="34" charset="0"/>
                <a:ea typeface="微软雅黑" panose="020B0503020204020204" pitchFamily="34" charset="-122"/>
              </a:rPr>
              <a:t>数据类型</a:t>
            </a:r>
            <a:endParaRPr lang="zh-CN" altLang="en-US" sz="2800" dirty="0">
              <a:solidFill>
                <a:schemeClr val="bg1"/>
              </a:solidFill>
              <a:latin typeface="Impact" panose="020B0806030902050204" pitchFamily="34" charset="0"/>
              <a:ea typeface="微软雅黑" panose="020B0503020204020204" pitchFamily="34" charset="-122"/>
            </a:endParaRPr>
          </a:p>
        </p:txBody>
      </p:sp>
      <p:sp>
        <p:nvSpPr>
          <p:cNvPr id="5"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   </a:t>
            </a:r>
            <a:r>
              <a:rPr lang="zh-CN" altLang="en-US" sz="2800" dirty="0">
                <a:solidFill>
                  <a:srgbClr val="595959"/>
                </a:solidFill>
                <a:latin typeface="Impact" panose="020B0806030902050204" pitchFamily="34" charset="0"/>
                <a:ea typeface="微软雅黑" panose="020B0503020204020204" pitchFamily="34" charset="-122"/>
              </a:rPr>
              <a:t>数据质量</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a:t>
            </a:r>
            <a:r>
              <a:rPr lang="zh-CN" altLang="en-US" sz="2800" dirty="0">
                <a:solidFill>
                  <a:srgbClr val="595959"/>
                </a:solidFill>
                <a:latin typeface="Impact" panose="020B0806030902050204" pitchFamily="34" charset="0"/>
                <a:ea typeface="微软雅黑" panose="020B0503020204020204" pitchFamily="34" charset="-122"/>
              </a:rPr>
              <a:t>数据预处理</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zh-CN" altLang="en-US" sz="2800" dirty="0">
                <a:solidFill>
                  <a:srgbClr val="595959"/>
                </a:solidFill>
                <a:latin typeface="Impact" panose="020B0806030902050204" pitchFamily="34" charset="0"/>
                <a:ea typeface="微软雅黑" panose="020B0503020204020204" pitchFamily="34" charset="-122"/>
              </a:rPr>
              <a:t>相似性和相异性的度量</a:t>
            </a:r>
            <a:endParaRPr lang="zh-CN" altLang="en-US" sz="2800" dirty="0" smtClean="0">
              <a:solidFill>
                <a:srgbClr val="595959"/>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重复值删除</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601470" y="1515110"/>
            <a:ext cx="9253220" cy="4406265"/>
          </a:xfrm>
          <a:prstGeom prst="rect">
            <a:avLst/>
          </a:prstGeom>
          <a:noFill/>
        </p:spPr>
        <p:txBody>
          <a:bodyPr wrap="square" rtlCol="0" anchor="t">
            <a:noAutofit/>
          </a:bodyPr>
          <a:p>
            <a:pPr marL="342900" indent="-342900" eaLnBrk="1" latinLnBrk="0" hangingPunct="1">
              <a:lnSpc>
                <a:spcPct val="150000"/>
              </a:lnSpc>
              <a:buClr>
                <a:srgbClr val="000000"/>
              </a:buClr>
              <a:buFont typeface="Wingdings" panose="05000000000000000000" charset="0"/>
              <a:buChar char=""/>
            </a:pPr>
            <a:r>
              <a:rPr lang="en-US" altLang="zh-CN" sz="2800">
                <a:latin typeface="Times New Roman Regular" panose="02020603050405020304" charset="0"/>
                <a:cs typeface="Times New Roman Regular" panose="02020603050405020304" charset="0"/>
                <a:sym typeface="+mn-ea"/>
              </a:rPr>
              <a:t>df.drop_duplicates(subset=None,keep='first',inplace=</a:t>
            </a:r>
            <a:r>
              <a:rPr lang="en-US" altLang="zh-CN" sz="2800">
                <a:latin typeface="Times New Roman Regular" panose="02020603050405020304" charset="0"/>
                <a:cs typeface="Times New Roman Regular" panose="02020603050405020304" charset="0"/>
                <a:sym typeface="+mn-ea"/>
              </a:rPr>
              <a:t>False)</a:t>
            </a:r>
            <a:r>
              <a:rPr lang="zh-CN" altLang="en-US"/>
              <a:t>：</a:t>
            </a:r>
            <a:endParaRPr lang="zh-CN" altLang="en-US"/>
          </a:p>
          <a:p>
            <a:pPr marL="800100" lvl="1" indent="-342900" eaLnBrk="1" latinLnBrk="0" hangingPunct="1">
              <a:lnSpc>
                <a:spcPct val="150000"/>
              </a:lnSpc>
              <a:buClr>
                <a:srgbClr val="000000"/>
              </a:buClr>
              <a:buFont typeface="Wingdings" panose="05000000000000000000" charset="0"/>
              <a:buChar char=""/>
            </a:pPr>
            <a:r>
              <a:rPr lang="zh-CN" altLang="en-US"/>
              <a:t>subset：表示要去重的列名，默认为 None。</a:t>
            </a:r>
            <a:endParaRPr lang="zh-CN" altLang="en-US"/>
          </a:p>
          <a:p>
            <a:pPr marL="800100" lvl="1" indent="-342900" eaLnBrk="1" latinLnBrk="0" hangingPunct="1">
              <a:lnSpc>
                <a:spcPct val="150000"/>
              </a:lnSpc>
              <a:buClr>
                <a:srgbClr val="000000"/>
              </a:buClr>
              <a:buFont typeface="Wingdings" panose="05000000000000000000" charset="0"/>
              <a:buChar char=""/>
            </a:pPr>
            <a:r>
              <a:rPr lang="zh-CN" altLang="en-US"/>
              <a:t>keep：有三个可选参数，分别是 first、last、False，默认为 </a:t>
            </a:r>
            <a:r>
              <a:rPr lang="zh-CN" altLang="en-US">
                <a:solidFill>
                  <a:schemeClr val="accent1">
                    <a:lumMod val="75000"/>
                  </a:schemeClr>
                </a:solidFill>
              </a:rPr>
              <a:t>first</a:t>
            </a:r>
            <a:r>
              <a:rPr lang="zh-CN" altLang="en-US"/>
              <a:t>，表示</a:t>
            </a:r>
            <a:r>
              <a:rPr lang="zh-CN" altLang="en-US">
                <a:solidFill>
                  <a:schemeClr val="accent1">
                    <a:lumMod val="75000"/>
                  </a:schemeClr>
                </a:solidFill>
              </a:rPr>
              <a:t>只保留第一次出现的重复项</a:t>
            </a:r>
            <a:r>
              <a:rPr lang="zh-CN" altLang="en-US"/>
              <a:t>，删除其余重复项，last 表示只保留最后一次出现的重复项，False 则表示删除所有重复项。</a:t>
            </a:r>
            <a:endParaRPr lang="zh-CN" altLang="en-US"/>
          </a:p>
          <a:p>
            <a:pPr marL="800100" lvl="1" indent="-342900" eaLnBrk="1" latinLnBrk="0" hangingPunct="1">
              <a:lnSpc>
                <a:spcPct val="150000"/>
              </a:lnSpc>
              <a:buClr>
                <a:srgbClr val="000000"/>
              </a:buClr>
              <a:buFont typeface="Wingdings" panose="05000000000000000000" charset="0"/>
              <a:buChar char=""/>
            </a:pPr>
            <a:r>
              <a:rPr lang="zh-CN" altLang="en-US"/>
              <a:t>inplace：布尔值参数，默认为 False 表示删除重复项后返回一个副本，若为 Tr</a:t>
            </a:r>
            <a:r>
              <a:rPr lang="en-US" altLang="zh-CN"/>
              <a:t>u</a:t>
            </a:r>
            <a:r>
              <a:rPr lang="zh-CN" altLang="en-US"/>
              <a:t>e 则表示直接在原数据上删除重复项。</a:t>
            </a:r>
            <a:endParaRPr lang="zh-CN" altLang="en-US"/>
          </a:p>
          <a:p>
            <a:pPr marL="800100" lvl="1" indent="-342900" eaLnBrk="1" latinLnBrk="0" hangingPunct="1">
              <a:lnSpc>
                <a:spcPct val="150000"/>
              </a:lnSpc>
              <a:buClr>
                <a:srgbClr val="000000"/>
              </a:buClr>
              <a:buFont typeface="Wingdings" panose="05000000000000000000" charset="0"/>
              <a:buChar char=""/>
            </a:pPr>
            <a:endParaRPr lang="zh-CN" altLang="en-US"/>
          </a:p>
          <a:p>
            <a:pPr marL="800100" lvl="1" indent="-342900" eaLnBrk="1" latinLnBrk="0" hangingPunct="1">
              <a:lnSpc>
                <a:spcPct val="150000"/>
              </a:lnSpc>
              <a:buClr>
                <a:srgbClr val="000000"/>
              </a:buClr>
              <a:buFont typeface="Arial" panose="020B0704020202020204" pitchFamily="34" charset="0"/>
              <a:buChar char="•"/>
            </a:pP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513205" y="1166495"/>
            <a:ext cx="9609455" cy="5382895"/>
          </a:xfrm>
          <a:prstGeom prst="rect">
            <a:avLst/>
          </a:prstGeom>
          <a:noFill/>
        </p:spPr>
        <p:txBody>
          <a:bodyPr wrap="square" rtlCol="0" anchor="t">
            <a:noAutofit/>
          </a:bodyPr>
          <a:p>
            <a:pPr marL="342900" indent="-342900" eaLnBrk="1" latinLnBrk="0" hangingPunct="1">
              <a:lnSpc>
                <a:spcPct val="150000"/>
              </a:lnSpc>
              <a:buClr>
                <a:srgbClr val="000000"/>
              </a:buClr>
              <a:buFont typeface="Wingdings" panose="05000000000000000000" charset="0"/>
              <a:buChar char=""/>
            </a:pPr>
            <a:r>
              <a:rPr lang="en-US" altLang="zh-CN" sz="2800"/>
              <a:t> </a:t>
            </a:r>
            <a:r>
              <a:rPr lang="zh-CN" altLang="en-US" sz="2800"/>
              <a:t>缺失值</a:t>
            </a:r>
            <a:r>
              <a:rPr lang="zh-CN" altLang="en-US" sz="2800"/>
              <a:t>处理：</a:t>
            </a:r>
            <a:endParaRPr lang="zh-CN" altLang="en-US" sz="2800"/>
          </a:p>
          <a:p>
            <a:pPr marL="800100" lvl="1" indent="-342900" eaLnBrk="1" latinLnBrk="0" hangingPunct="1">
              <a:lnSpc>
                <a:spcPts val="3280"/>
              </a:lnSpc>
              <a:buClr>
                <a:srgbClr val="000000"/>
              </a:buClr>
              <a:buFont typeface="Arial" panose="020B0704020202020204" pitchFamily="34" charset="0"/>
              <a:buChar char="•"/>
            </a:pPr>
            <a:r>
              <a:rPr lang="zh-CN" altLang="en-US"/>
              <a:t>数据集中通常会存在由于各种原因导致的缺失值，如果数据收集过程中的遗漏、系统故障、人为输入错误等。如果不对它们做恰当处理，会影响后续的数据分析和建模准确性、可靠性。</a:t>
            </a:r>
            <a:endParaRPr lang="zh-CN" altLang="en-US"/>
          </a:p>
          <a:p>
            <a:pPr marL="800100" lvl="1" indent="-342900" eaLnBrk="1" latinLnBrk="0" hangingPunct="1">
              <a:lnSpc>
                <a:spcPts val="3280"/>
              </a:lnSpc>
              <a:buClr>
                <a:srgbClr val="000000"/>
              </a:buClr>
              <a:buFont typeface="Arial" panose="020B0704020202020204" pitchFamily="34" charset="0"/>
              <a:buChar char="•"/>
            </a:pPr>
            <a:r>
              <a:rPr lang="zh-CN" altLang="en-US"/>
              <a:t>常见的缺失值处理</a:t>
            </a:r>
            <a:r>
              <a:rPr lang="zh-CN" altLang="en-US"/>
              <a:t>手段：</a:t>
            </a:r>
            <a:endParaRPr lang="zh-CN" altLang="en-US"/>
          </a:p>
          <a:p>
            <a:pPr marL="1257300" lvl="2" indent="-342900" eaLnBrk="1" latinLnBrk="0" hangingPunct="1">
              <a:lnSpc>
                <a:spcPts val="3280"/>
              </a:lnSpc>
              <a:buClr>
                <a:srgbClr val="000000"/>
              </a:buClr>
              <a:buFont typeface="Arial" panose="020B0704020202020204" pitchFamily="34" charset="0"/>
              <a:buChar char="•"/>
            </a:pPr>
            <a:r>
              <a:rPr lang="zh-CN" altLang="en-US">
                <a:solidFill>
                  <a:srgbClr val="FF0000"/>
                </a:solidFill>
              </a:rPr>
              <a:t>直接删除</a:t>
            </a:r>
            <a:r>
              <a:rPr lang="zh-CN" altLang="en-US"/>
              <a:t>含有缺失值的行或列：可能会导致数据量</a:t>
            </a:r>
            <a:r>
              <a:rPr lang="zh-CN" altLang="en-US"/>
              <a:t>大幅减少</a:t>
            </a:r>
            <a:endParaRPr lang="zh-CN" altLang="en-US"/>
          </a:p>
          <a:p>
            <a:pPr marL="1257300" lvl="2" indent="-342900" eaLnBrk="1" latinLnBrk="0" hangingPunct="1">
              <a:lnSpc>
                <a:spcPts val="3280"/>
              </a:lnSpc>
              <a:buClr>
                <a:srgbClr val="000000"/>
              </a:buClr>
              <a:buFont typeface="Arial" panose="020B0704020202020204" pitchFamily="34" charset="0"/>
              <a:buChar char="•"/>
            </a:pPr>
            <a:r>
              <a:rPr lang="zh-CN" altLang="en-US"/>
              <a:t>使用</a:t>
            </a:r>
            <a:r>
              <a:rPr lang="zh-CN" altLang="en-US">
                <a:solidFill>
                  <a:srgbClr val="FF0000"/>
                </a:solidFill>
              </a:rPr>
              <a:t>特殊值</a:t>
            </a:r>
            <a:r>
              <a:rPr lang="zh-CN" altLang="en-US"/>
              <a:t>表示：用特殊符号（如</a:t>
            </a:r>
            <a:r>
              <a:rPr lang="en-US" altLang="zh-CN"/>
              <a:t>”-1”,”N/A”</a:t>
            </a:r>
            <a:r>
              <a:rPr lang="zh-CN" altLang="en-US"/>
              <a:t>代替）</a:t>
            </a:r>
            <a:endParaRPr lang="zh-CN" altLang="en-US"/>
          </a:p>
          <a:p>
            <a:pPr marL="1257300" lvl="2" indent="-342900" eaLnBrk="1" latinLnBrk="0" hangingPunct="1">
              <a:lnSpc>
                <a:spcPts val="3280"/>
              </a:lnSpc>
              <a:buClr>
                <a:srgbClr val="000000"/>
              </a:buClr>
              <a:buFont typeface="Arial" panose="020B0704020202020204" pitchFamily="34" charset="0"/>
              <a:buChar char="•"/>
            </a:pPr>
            <a:r>
              <a:rPr lang="zh-CN" altLang="en-US"/>
              <a:t>用平均值、中位数、众数等</a:t>
            </a:r>
            <a:r>
              <a:rPr lang="zh-CN" altLang="en-US">
                <a:solidFill>
                  <a:srgbClr val="FF0000"/>
                </a:solidFill>
              </a:rPr>
              <a:t>统计指标</a:t>
            </a:r>
            <a:r>
              <a:rPr lang="zh-CN" altLang="en-US"/>
              <a:t>来填充缺失值：有研究表明对于偏离的数据集，用中间值填补缺失值对模型的预测影响</a:t>
            </a:r>
            <a:r>
              <a:rPr lang="zh-CN" altLang="en-US"/>
              <a:t>更小</a:t>
            </a:r>
            <a:endParaRPr lang="zh-CN" altLang="en-US"/>
          </a:p>
          <a:p>
            <a:pPr marL="1257300" lvl="2" indent="-342900" eaLnBrk="1" latinLnBrk="0" hangingPunct="1">
              <a:lnSpc>
                <a:spcPts val="3280"/>
              </a:lnSpc>
              <a:buClr>
                <a:srgbClr val="000000"/>
              </a:buClr>
              <a:buFont typeface="Arial" panose="020B0704020202020204" pitchFamily="34" charset="0"/>
              <a:buChar char="•"/>
            </a:pPr>
            <a:r>
              <a:rPr lang="zh-CN" altLang="en-US"/>
              <a:t>利用已知属性的值预测：假设属性间存在相关性，则可以利用其他样本作为训练数据，用已有属性预测缺失属性可能</a:t>
            </a:r>
            <a:r>
              <a:rPr lang="zh-CN" altLang="en-US"/>
              <a:t>值</a:t>
            </a:r>
            <a:endParaRPr lang="zh-CN" altLang="en-US"/>
          </a:p>
          <a:p>
            <a:pPr marL="1257300" lvl="2" indent="-342900" eaLnBrk="1" latinLnBrk="0" hangingPunct="1">
              <a:lnSpc>
                <a:spcPts val="3280"/>
              </a:lnSpc>
              <a:buClr>
                <a:srgbClr val="000000"/>
              </a:buClr>
              <a:buFont typeface="Arial" panose="020B0704020202020204" pitchFamily="34" charset="0"/>
              <a:buChar cha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linds(horizontal)">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blinds(horizontal)">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linds(horizontal)">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descr="eef2294d4351e7b16da57922cf0f05da"/>
          <p:cNvPicPr>
            <a:picLocks noChangeAspect="1"/>
          </p:cNvPicPr>
          <p:nvPr/>
        </p:nvPicPr>
        <p:blipFill>
          <a:blip r:embed="rId1"/>
          <a:stretch>
            <a:fillRect/>
          </a:stretch>
        </p:blipFill>
        <p:spPr>
          <a:xfrm>
            <a:off x="1884045" y="1147445"/>
            <a:ext cx="8725535" cy="538162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descr="6baa548e8b221c0fcff7225ac4510283"/>
          <p:cNvPicPr>
            <a:picLocks noChangeAspect="1"/>
          </p:cNvPicPr>
          <p:nvPr/>
        </p:nvPicPr>
        <p:blipFill>
          <a:blip r:embed="rId1"/>
          <a:stretch>
            <a:fillRect/>
          </a:stretch>
        </p:blipFill>
        <p:spPr>
          <a:xfrm>
            <a:off x="971550" y="1289685"/>
            <a:ext cx="6492240" cy="2358390"/>
          </a:xfrm>
          <a:prstGeom prst="rect">
            <a:avLst/>
          </a:prstGeom>
        </p:spPr>
      </p:pic>
      <p:pic>
        <p:nvPicPr>
          <p:cNvPr id="3" name="图片 2" descr="ba4cc7d35c7164196ad2b4f5d15a4d90"/>
          <p:cNvPicPr>
            <a:picLocks noChangeAspect="1"/>
          </p:cNvPicPr>
          <p:nvPr/>
        </p:nvPicPr>
        <p:blipFill>
          <a:blip r:embed="rId2"/>
          <a:stretch>
            <a:fillRect/>
          </a:stretch>
        </p:blipFill>
        <p:spPr>
          <a:xfrm>
            <a:off x="7874000" y="1123950"/>
            <a:ext cx="2254250" cy="2981325"/>
          </a:xfrm>
          <a:prstGeom prst="rect">
            <a:avLst/>
          </a:prstGeom>
        </p:spPr>
      </p:pic>
      <p:pic>
        <p:nvPicPr>
          <p:cNvPr id="6" name="图片 5" descr="bf1e82a46ba6efd7d28f4b68a6185d28"/>
          <p:cNvPicPr>
            <a:picLocks noChangeAspect="1"/>
          </p:cNvPicPr>
          <p:nvPr/>
        </p:nvPicPr>
        <p:blipFill>
          <a:blip r:embed="rId3"/>
          <a:stretch>
            <a:fillRect/>
          </a:stretch>
        </p:blipFill>
        <p:spPr>
          <a:xfrm>
            <a:off x="398780" y="3810000"/>
            <a:ext cx="4488180" cy="2977515"/>
          </a:xfrm>
          <a:prstGeom prst="rect">
            <a:avLst/>
          </a:prstGeom>
        </p:spPr>
      </p:pic>
      <p:pic>
        <p:nvPicPr>
          <p:cNvPr id="7" name="图片 6" descr="dcdc021b61721f0b16396affdd436732"/>
          <p:cNvPicPr>
            <a:picLocks noChangeAspect="1"/>
          </p:cNvPicPr>
          <p:nvPr/>
        </p:nvPicPr>
        <p:blipFill>
          <a:blip r:embed="rId4"/>
          <a:stretch>
            <a:fillRect/>
          </a:stretch>
        </p:blipFill>
        <p:spPr>
          <a:xfrm>
            <a:off x="5817235" y="4259580"/>
            <a:ext cx="4311015" cy="2480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4" name="图片 3" descr="6fe0131c3750fd3c0324ba28a6610a86"/>
          <p:cNvPicPr>
            <a:picLocks noChangeAspect="1"/>
          </p:cNvPicPr>
          <p:nvPr/>
        </p:nvPicPr>
        <p:blipFill>
          <a:blip r:embed="rId1"/>
          <a:stretch>
            <a:fillRect/>
          </a:stretch>
        </p:blipFill>
        <p:spPr>
          <a:xfrm>
            <a:off x="615315" y="1289050"/>
            <a:ext cx="3469005" cy="4926330"/>
          </a:xfrm>
          <a:prstGeom prst="rect">
            <a:avLst/>
          </a:prstGeom>
        </p:spPr>
      </p:pic>
      <p:pic>
        <p:nvPicPr>
          <p:cNvPr id="8" name="图片 7" descr="56177b8515bd06621d353dc4a08e4441"/>
          <p:cNvPicPr>
            <a:picLocks noChangeAspect="1"/>
          </p:cNvPicPr>
          <p:nvPr/>
        </p:nvPicPr>
        <p:blipFill>
          <a:blip r:embed="rId2"/>
          <a:stretch>
            <a:fillRect/>
          </a:stretch>
        </p:blipFill>
        <p:spPr>
          <a:xfrm>
            <a:off x="4105910" y="1687830"/>
            <a:ext cx="3768090" cy="976630"/>
          </a:xfrm>
          <a:prstGeom prst="rect">
            <a:avLst/>
          </a:prstGeom>
        </p:spPr>
      </p:pic>
      <p:pic>
        <p:nvPicPr>
          <p:cNvPr id="9" name="图片 8" descr="6b07d62665bb58a35e0f07bb1690ba78"/>
          <p:cNvPicPr>
            <a:picLocks noChangeAspect="1"/>
          </p:cNvPicPr>
          <p:nvPr/>
        </p:nvPicPr>
        <p:blipFill>
          <a:blip r:embed="rId3"/>
          <a:stretch>
            <a:fillRect/>
          </a:stretch>
        </p:blipFill>
        <p:spPr>
          <a:xfrm>
            <a:off x="4105910" y="4394835"/>
            <a:ext cx="3606165" cy="1022985"/>
          </a:xfrm>
          <a:prstGeom prst="rect">
            <a:avLst/>
          </a:prstGeom>
        </p:spPr>
      </p:pic>
      <p:pic>
        <p:nvPicPr>
          <p:cNvPr id="10" name="图片 9" descr="a015cd7d68def236e1ab6509ce659ea1"/>
          <p:cNvPicPr>
            <a:picLocks noChangeAspect="1"/>
          </p:cNvPicPr>
          <p:nvPr/>
        </p:nvPicPr>
        <p:blipFill>
          <a:blip r:embed="rId4"/>
          <a:stretch>
            <a:fillRect/>
          </a:stretch>
        </p:blipFill>
        <p:spPr>
          <a:xfrm>
            <a:off x="8159750" y="969645"/>
            <a:ext cx="2782570" cy="2150745"/>
          </a:xfrm>
          <a:prstGeom prst="rect">
            <a:avLst/>
          </a:prstGeom>
        </p:spPr>
      </p:pic>
      <p:pic>
        <p:nvPicPr>
          <p:cNvPr id="11" name="图片 10" descr="fc67cfcfc9edb2b4a041c4182855829d"/>
          <p:cNvPicPr>
            <a:picLocks noChangeAspect="1"/>
          </p:cNvPicPr>
          <p:nvPr/>
        </p:nvPicPr>
        <p:blipFill>
          <a:blip r:embed="rId5"/>
          <a:stretch>
            <a:fillRect/>
          </a:stretch>
        </p:blipFill>
        <p:spPr>
          <a:xfrm>
            <a:off x="8411210" y="3308985"/>
            <a:ext cx="1224915" cy="3194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55955" y="1326515"/>
            <a:ext cx="4105275" cy="645160"/>
          </a:xfrm>
          <a:prstGeom prst="rect">
            <a:avLst/>
          </a:prstGeom>
          <a:noFill/>
        </p:spPr>
        <p:txBody>
          <a:bodyPr wrap="square" rtlCol="0" anchor="t">
            <a:spAutoFit/>
          </a:bodyPr>
          <a:p>
            <a:pPr marL="342900" indent="-342900" eaLnBrk="1" latinLnBrk="0" hangingPunct="1">
              <a:lnSpc>
                <a:spcPct val="150000"/>
              </a:lnSpc>
              <a:buClr>
                <a:srgbClr val="000000"/>
              </a:buClr>
              <a:buFont typeface="Wingdings" panose="05000000000000000000" charset="0"/>
              <a:buChar char=""/>
            </a:pPr>
            <a:r>
              <a:rPr lang="en-US" altLang="zh-CN">
                <a:solidFill>
                  <a:schemeClr val="accent5">
                    <a:lumMod val="50000"/>
                  </a:schemeClr>
                </a:solidFill>
                <a:latin typeface="黑体" charset="0"/>
                <a:ea typeface="黑体" charset="0"/>
                <a:cs typeface="黑体" charset="0"/>
                <a:sym typeface="+mn-ea"/>
              </a:rPr>
              <a:t> </a:t>
            </a:r>
            <a:r>
              <a:rPr lang="zh-CN" altLang="en-US">
                <a:solidFill>
                  <a:schemeClr val="accent5">
                    <a:lumMod val="50000"/>
                  </a:schemeClr>
                </a:solidFill>
                <a:latin typeface="黑体" charset="0"/>
                <a:ea typeface="黑体" charset="0"/>
                <a:cs typeface="黑体" charset="0"/>
                <a:sym typeface="+mn-ea"/>
              </a:rPr>
              <a:t>用指定值填补缺失数据：</a:t>
            </a:r>
            <a:endParaRPr lang="zh-CN" altLang="en-US">
              <a:solidFill>
                <a:schemeClr val="accent5">
                  <a:lumMod val="50000"/>
                </a:schemeClr>
              </a:solidFill>
              <a:latin typeface="黑体" charset="0"/>
              <a:ea typeface="黑体" charset="0"/>
              <a:cs typeface="黑体" charset="0"/>
              <a:sym typeface="+mn-ea"/>
            </a:endParaRPr>
          </a:p>
        </p:txBody>
      </p:sp>
      <p:pic>
        <p:nvPicPr>
          <p:cNvPr id="3" name="图片 2" descr="bcb151b1b6137fc3bee168eaa0be666a"/>
          <p:cNvPicPr>
            <a:picLocks noChangeAspect="1"/>
          </p:cNvPicPr>
          <p:nvPr/>
        </p:nvPicPr>
        <p:blipFill>
          <a:blip r:embed="rId1"/>
          <a:stretch>
            <a:fillRect/>
          </a:stretch>
        </p:blipFill>
        <p:spPr>
          <a:xfrm>
            <a:off x="772160" y="1971675"/>
            <a:ext cx="2345055" cy="4180840"/>
          </a:xfrm>
          <a:prstGeom prst="rect">
            <a:avLst/>
          </a:prstGeom>
        </p:spPr>
      </p:pic>
      <p:pic>
        <p:nvPicPr>
          <p:cNvPr id="6" name="图片 5" descr="62cbb376dfab85c2e4be1effd14e09b7"/>
          <p:cNvPicPr>
            <a:picLocks noChangeAspect="1"/>
          </p:cNvPicPr>
          <p:nvPr/>
        </p:nvPicPr>
        <p:blipFill>
          <a:blip r:embed="rId2"/>
          <a:stretch>
            <a:fillRect/>
          </a:stretch>
        </p:blipFill>
        <p:spPr>
          <a:xfrm>
            <a:off x="3383280" y="1971675"/>
            <a:ext cx="5671185" cy="864870"/>
          </a:xfrm>
          <a:prstGeom prst="rect">
            <a:avLst/>
          </a:prstGeom>
        </p:spPr>
      </p:pic>
      <p:pic>
        <p:nvPicPr>
          <p:cNvPr id="7" name="图片 6"/>
          <p:cNvPicPr>
            <a:picLocks noChangeAspect="1"/>
          </p:cNvPicPr>
          <p:nvPr/>
        </p:nvPicPr>
        <p:blipFill>
          <a:blip r:embed="rId3"/>
          <a:stretch>
            <a:fillRect/>
          </a:stretch>
        </p:blipFill>
        <p:spPr>
          <a:xfrm>
            <a:off x="3383280" y="3132455"/>
            <a:ext cx="5671185" cy="817880"/>
          </a:xfrm>
          <a:prstGeom prst="rect">
            <a:avLst/>
          </a:prstGeom>
        </p:spPr>
      </p:pic>
      <p:pic>
        <p:nvPicPr>
          <p:cNvPr id="12" name="图片 11" descr="97f15d2077b1b9af892c41df3c771e34"/>
          <p:cNvPicPr>
            <a:picLocks noChangeAspect="1"/>
          </p:cNvPicPr>
          <p:nvPr/>
        </p:nvPicPr>
        <p:blipFill>
          <a:blip r:embed="rId4"/>
          <a:stretch>
            <a:fillRect/>
          </a:stretch>
        </p:blipFill>
        <p:spPr>
          <a:xfrm>
            <a:off x="9565005" y="1468120"/>
            <a:ext cx="2070100" cy="3018155"/>
          </a:xfrm>
          <a:prstGeom prst="rect">
            <a:avLst/>
          </a:prstGeom>
        </p:spPr>
      </p:pic>
      <p:pic>
        <p:nvPicPr>
          <p:cNvPr id="13" name="图片 12" descr="ab1003613db56939e4dc6632d2c4fee7"/>
          <p:cNvPicPr>
            <a:picLocks noChangeAspect="1"/>
          </p:cNvPicPr>
          <p:nvPr/>
        </p:nvPicPr>
        <p:blipFill>
          <a:blip r:embed="rId5"/>
          <a:stretch>
            <a:fillRect/>
          </a:stretch>
        </p:blipFill>
        <p:spPr>
          <a:xfrm>
            <a:off x="4194175" y="4107815"/>
            <a:ext cx="1651000" cy="2560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55955" y="1326515"/>
            <a:ext cx="4105275" cy="645160"/>
          </a:xfrm>
          <a:prstGeom prst="rect">
            <a:avLst/>
          </a:prstGeom>
          <a:noFill/>
        </p:spPr>
        <p:txBody>
          <a:bodyPr wrap="square" rtlCol="0" anchor="t">
            <a:spAutoFit/>
          </a:bodyPr>
          <a:p>
            <a:pPr marL="342900" indent="-342900" eaLnBrk="1" latinLnBrk="0" hangingPunct="1">
              <a:lnSpc>
                <a:spcPct val="150000"/>
              </a:lnSpc>
              <a:buClr>
                <a:srgbClr val="000000"/>
              </a:buClr>
              <a:buFont typeface="Wingdings" panose="05000000000000000000" charset="0"/>
              <a:buChar char=""/>
            </a:pPr>
            <a:r>
              <a:rPr lang="en-US" altLang="zh-CN">
                <a:solidFill>
                  <a:schemeClr val="accent5">
                    <a:lumMod val="50000"/>
                  </a:schemeClr>
                </a:solidFill>
                <a:latin typeface="黑体" charset="0"/>
                <a:ea typeface="黑体" charset="0"/>
                <a:cs typeface="黑体" charset="0"/>
                <a:sym typeface="+mn-ea"/>
              </a:rPr>
              <a:t> </a:t>
            </a:r>
            <a:r>
              <a:rPr lang="zh-CN" altLang="en-US">
                <a:solidFill>
                  <a:schemeClr val="accent5">
                    <a:lumMod val="50000"/>
                  </a:schemeClr>
                </a:solidFill>
                <a:latin typeface="黑体" charset="0"/>
                <a:ea typeface="黑体" charset="0"/>
                <a:cs typeface="黑体" charset="0"/>
                <a:sym typeface="+mn-ea"/>
              </a:rPr>
              <a:t>用指定值填补缺失数据：</a:t>
            </a:r>
            <a:endParaRPr lang="zh-CN" altLang="en-US">
              <a:solidFill>
                <a:schemeClr val="accent5">
                  <a:lumMod val="50000"/>
                </a:schemeClr>
              </a:solidFill>
              <a:latin typeface="黑体" charset="0"/>
              <a:ea typeface="黑体" charset="0"/>
              <a:cs typeface="黑体" charset="0"/>
              <a:sym typeface="+mn-ea"/>
            </a:endParaRPr>
          </a:p>
        </p:txBody>
      </p:sp>
      <p:pic>
        <p:nvPicPr>
          <p:cNvPr id="4" name="图片 3" descr="584c20917aa78ffccfe5a1245d32dfab"/>
          <p:cNvPicPr>
            <a:picLocks noChangeAspect="1"/>
          </p:cNvPicPr>
          <p:nvPr/>
        </p:nvPicPr>
        <p:blipFill>
          <a:blip r:embed="rId1"/>
          <a:stretch>
            <a:fillRect/>
          </a:stretch>
        </p:blipFill>
        <p:spPr>
          <a:xfrm>
            <a:off x="886460" y="2103755"/>
            <a:ext cx="2454275" cy="3896360"/>
          </a:xfrm>
          <a:prstGeom prst="rect">
            <a:avLst/>
          </a:prstGeom>
        </p:spPr>
      </p:pic>
      <p:pic>
        <p:nvPicPr>
          <p:cNvPr id="8" name="图片 7" descr="df78c6f8905cca164b3d1b35824c04dd"/>
          <p:cNvPicPr>
            <a:picLocks noChangeAspect="1"/>
          </p:cNvPicPr>
          <p:nvPr/>
        </p:nvPicPr>
        <p:blipFill>
          <a:blip r:embed="rId2"/>
          <a:stretch>
            <a:fillRect/>
          </a:stretch>
        </p:blipFill>
        <p:spPr>
          <a:xfrm>
            <a:off x="4761230" y="1544955"/>
            <a:ext cx="6950710" cy="842010"/>
          </a:xfrm>
          <a:prstGeom prst="rect">
            <a:avLst/>
          </a:prstGeom>
        </p:spPr>
      </p:pic>
      <p:pic>
        <p:nvPicPr>
          <p:cNvPr id="9" name="图片 8" descr="ca1c186b97b75c4df4aab1d45c1dab78"/>
          <p:cNvPicPr>
            <a:picLocks noChangeAspect="1"/>
          </p:cNvPicPr>
          <p:nvPr/>
        </p:nvPicPr>
        <p:blipFill>
          <a:blip r:embed="rId3"/>
          <a:stretch>
            <a:fillRect/>
          </a:stretch>
        </p:blipFill>
        <p:spPr>
          <a:xfrm>
            <a:off x="4761230" y="2562225"/>
            <a:ext cx="2025015" cy="3882390"/>
          </a:xfrm>
          <a:prstGeom prst="rect">
            <a:avLst/>
          </a:prstGeom>
        </p:spPr>
      </p:pic>
      <p:pic>
        <p:nvPicPr>
          <p:cNvPr id="10" name="图片 9" descr="0cbd66e4132cdbe75533abb60386b794"/>
          <p:cNvPicPr>
            <a:picLocks noChangeAspect="1"/>
          </p:cNvPicPr>
          <p:nvPr/>
        </p:nvPicPr>
        <p:blipFill>
          <a:blip r:embed="rId4"/>
          <a:stretch>
            <a:fillRect/>
          </a:stretch>
        </p:blipFill>
        <p:spPr>
          <a:xfrm>
            <a:off x="7462520" y="3726815"/>
            <a:ext cx="4594860" cy="936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513205" y="1166495"/>
            <a:ext cx="9609455" cy="1524635"/>
          </a:xfrm>
          <a:prstGeom prst="rect">
            <a:avLst/>
          </a:prstGeom>
          <a:noFill/>
        </p:spPr>
        <p:txBody>
          <a:bodyPr wrap="square" rtlCol="0" anchor="t">
            <a:noAutofit/>
          </a:bodyPr>
          <a:p>
            <a:pPr marL="342900" indent="-342900" eaLnBrk="1" latinLnBrk="0" hangingPunct="1">
              <a:lnSpc>
                <a:spcPct val="150000"/>
              </a:lnSpc>
              <a:buClr>
                <a:srgbClr val="000000"/>
              </a:buClr>
              <a:buFont typeface="Wingdings" panose="05000000000000000000" charset="0"/>
              <a:buChar char=""/>
            </a:pPr>
            <a:r>
              <a:rPr lang="en-US" altLang="zh-CN" sz="2800"/>
              <a:t> </a:t>
            </a:r>
            <a:r>
              <a:rPr lang="zh-CN" altLang="en-US" sz="2800"/>
              <a:t>案例分析：</a:t>
            </a:r>
            <a:endParaRPr lang="zh-CN" altLang="en-US" sz="2800"/>
          </a:p>
          <a:p>
            <a:pPr marL="1257300" lvl="2" indent="-342900" eaLnBrk="1" latinLnBrk="0" hangingPunct="1">
              <a:lnSpc>
                <a:spcPts val="3280"/>
              </a:lnSpc>
              <a:buClr>
                <a:srgbClr val="000000"/>
              </a:buClr>
              <a:buFont typeface="Arial" panose="020B0704020202020204" pitchFamily="34" charset="0"/>
              <a:buChar char="•"/>
            </a:pPr>
            <a:r>
              <a:rPr lang="zh-CN" altLang="en-US"/>
              <a:t>将数据集（bank-additional-full.csv）读入到DataFrame变量中，使用head()方法观察数据读入是否正确</a:t>
            </a:r>
            <a:endParaRPr lang="zh-CN" altLang="en-US"/>
          </a:p>
          <a:p>
            <a:pPr marL="1257300" lvl="2" indent="-342900" eaLnBrk="1" latinLnBrk="0" hangingPunct="1">
              <a:lnSpc>
                <a:spcPts val="3280"/>
              </a:lnSpc>
              <a:buClr>
                <a:srgbClr val="000000"/>
              </a:buClr>
              <a:buFont typeface="Arial" panose="020B0704020202020204" pitchFamily="34" charset="0"/>
              <a:buChar char="•"/>
            </a:pPr>
            <a:endParaRPr lang="zh-CN" altLang="en-US"/>
          </a:p>
          <a:p>
            <a:pPr lvl="2" indent="0" eaLnBrk="1" latinLnBrk="0" hangingPunct="1">
              <a:lnSpc>
                <a:spcPts val="3280"/>
              </a:lnSpc>
              <a:buClr>
                <a:srgbClr val="000000"/>
              </a:buClr>
              <a:buFont typeface="Arial" panose="020B0704020202020204" pitchFamily="34" charset="0"/>
              <a:buNone/>
            </a:pPr>
            <a:endParaRPr lang="zh-CN" altLang="en-US"/>
          </a:p>
        </p:txBody>
      </p:sp>
      <p:pic>
        <p:nvPicPr>
          <p:cNvPr id="2" name="图片 1" descr="3af31762acd0c233a5a7fdf5230c0cb1"/>
          <p:cNvPicPr>
            <a:picLocks noChangeAspect="1"/>
          </p:cNvPicPr>
          <p:nvPr/>
        </p:nvPicPr>
        <p:blipFill>
          <a:blip r:embed="rId1"/>
          <a:stretch>
            <a:fillRect/>
          </a:stretch>
        </p:blipFill>
        <p:spPr>
          <a:xfrm>
            <a:off x="546100" y="2897505"/>
            <a:ext cx="11300460" cy="299529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0c17260c33bfdf40f28cd267b4865b03"/>
          <p:cNvPicPr>
            <a:picLocks noChangeAspect="1"/>
          </p:cNvPicPr>
          <p:nvPr/>
        </p:nvPicPr>
        <p:blipFill>
          <a:blip r:embed="rId1"/>
          <a:stretch>
            <a:fillRect/>
          </a:stretch>
        </p:blipFill>
        <p:spPr>
          <a:xfrm>
            <a:off x="1995805" y="2911475"/>
            <a:ext cx="2819400" cy="3594100"/>
          </a:xfrm>
          <a:prstGeom prst="rect">
            <a:avLst/>
          </a:prstGeom>
        </p:spPr>
      </p:pic>
      <p:sp>
        <p:nvSpPr>
          <p:cNvPr id="5" name="TextBox 1"/>
          <p:cNvSpPr txBox="1"/>
          <p:nvPr/>
        </p:nvSpPr>
        <p:spPr>
          <a:xfrm>
            <a:off x="2494915" y="262890"/>
            <a:ext cx="6581775"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异常值处理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188720"/>
            <a:ext cx="9825355" cy="1631950"/>
          </a:xfrm>
          <a:prstGeom prst="rect">
            <a:avLst/>
          </a:prstGeom>
          <a:noFill/>
        </p:spPr>
        <p:txBody>
          <a:bodyPr wrap="square" rtlCol="0" anchor="t">
            <a:noAutofit/>
          </a:bodyPr>
          <a:p>
            <a:pPr marL="342900" indent="-342900" eaLnBrk="1" latinLnBrk="0" hangingPunct="1">
              <a:lnSpc>
                <a:spcPct val="150000"/>
              </a:lnSpc>
              <a:buClr>
                <a:srgbClr val="000000"/>
              </a:buClr>
              <a:buFont typeface="Arial" panose="020B0704020202020204" pitchFamily="34" charset="0"/>
              <a:buChar char="•"/>
            </a:pPr>
            <a:r>
              <a:rPr lang="zh-CN"/>
              <a:t>异常值：</a:t>
            </a:r>
            <a:endParaRPr lang="zh-CN"/>
          </a:p>
          <a:p>
            <a:pPr marL="800100" lvl="1" indent="-342900" eaLnBrk="1" latinLnBrk="0" hangingPunct="1">
              <a:lnSpc>
                <a:spcPct val="150000"/>
              </a:lnSpc>
              <a:buClr>
                <a:srgbClr val="000000"/>
              </a:buClr>
              <a:buFont typeface="Arial" panose="020B0704020202020204" pitchFamily="34" charset="0"/>
              <a:buChar char="•"/>
            </a:pPr>
            <a:r>
              <a:rPr lang="zh-CN"/>
              <a:t>某些特征中的数值远高于或者低于一定范围内的其他数据</a:t>
            </a:r>
            <a:endParaRPr lang="zh-CN"/>
          </a:p>
          <a:p>
            <a:pPr marL="800100" lvl="1" indent="-342900" eaLnBrk="1" latinLnBrk="0" hangingPunct="1">
              <a:lnSpc>
                <a:spcPct val="150000"/>
              </a:lnSpc>
              <a:buClr>
                <a:srgbClr val="000000"/>
              </a:buClr>
              <a:buFont typeface="Arial" panose="020B0704020202020204" pitchFamily="34" charset="0"/>
              <a:buChar char="•"/>
            </a:pPr>
            <a:r>
              <a:rPr lang="zh-CN"/>
              <a:t>一些不符合常态的数值的存在</a:t>
            </a:r>
            <a:endParaRPr lang="zh-CN"/>
          </a:p>
          <a:p>
            <a:pPr marL="800100" lvl="1" indent="-342900" eaLnBrk="1" latinLnBrk="0" hangingPunct="1">
              <a:lnSpc>
                <a:spcPct val="150000"/>
              </a:lnSpc>
              <a:buClr>
                <a:srgbClr val="000000"/>
              </a:buClr>
              <a:buFont typeface="Arial" panose="020B0704020202020204" pitchFamily="34" charset="0"/>
              <a:buChar char="•"/>
            </a:pPr>
            <a:endParaRPr lang="zh-CN"/>
          </a:p>
        </p:txBody>
      </p:sp>
      <p:pic>
        <p:nvPicPr>
          <p:cNvPr id="3" name="图片 2" descr="c7c0cc5cf6474f1221006f3ec695a1f0"/>
          <p:cNvPicPr>
            <a:picLocks noChangeAspect="1"/>
          </p:cNvPicPr>
          <p:nvPr/>
        </p:nvPicPr>
        <p:blipFill>
          <a:blip r:embed="rId2"/>
          <a:stretch>
            <a:fillRect/>
          </a:stretch>
        </p:blipFill>
        <p:spPr>
          <a:xfrm>
            <a:off x="6812915" y="2911475"/>
            <a:ext cx="3931285" cy="333121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6581775"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异常值处理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188720"/>
            <a:ext cx="9825355" cy="4253865"/>
          </a:xfrm>
          <a:prstGeom prst="rect">
            <a:avLst/>
          </a:prstGeom>
          <a:noFill/>
        </p:spPr>
        <p:txBody>
          <a:bodyPr wrap="square" rtlCol="0" anchor="t">
            <a:noAutofit/>
          </a:bodyPr>
          <a:p>
            <a:pPr marL="342900" indent="-342900" eaLnBrk="1" latinLnBrk="0" hangingPunct="1">
              <a:lnSpc>
                <a:spcPct val="150000"/>
              </a:lnSpc>
              <a:buClr>
                <a:srgbClr val="000000"/>
              </a:buClr>
              <a:buFont typeface="Arial" panose="020B0704020202020204" pitchFamily="34" charset="0"/>
              <a:buChar char="•"/>
            </a:pPr>
            <a:r>
              <a:rPr lang="zh-CN"/>
              <a:t>异常值</a:t>
            </a:r>
            <a:r>
              <a:rPr lang="zh-CN"/>
              <a:t>处理：</a:t>
            </a:r>
            <a:endParaRPr lang="zh-CN"/>
          </a:p>
          <a:p>
            <a:pPr marL="800100" lvl="1" indent="-342900" eaLnBrk="1" latinLnBrk="0" hangingPunct="1">
              <a:lnSpc>
                <a:spcPct val="150000"/>
              </a:lnSpc>
              <a:buClr>
                <a:srgbClr val="000000"/>
              </a:buClr>
              <a:buFont typeface="Arial" panose="020B0704020202020204" pitchFamily="34" charset="0"/>
              <a:buChar char="•"/>
            </a:pPr>
            <a:r>
              <a:rPr lang="zh-CN">
                <a:solidFill>
                  <a:srgbClr val="FF0000"/>
                </a:solidFill>
              </a:rPr>
              <a:t>删除含有异常值的记录</a:t>
            </a:r>
            <a:r>
              <a:rPr lang="zh-CN"/>
              <a:t>：减少样本量</a:t>
            </a:r>
            <a:endParaRPr lang="zh-CN"/>
          </a:p>
          <a:p>
            <a:pPr marL="800100" lvl="1" indent="-342900" eaLnBrk="1" latinLnBrk="0" hangingPunct="1">
              <a:lnSpc>
                <a:spcPct val="150000"/>
              </a:lnSpc>
              <a:buClr>
                <a:srgbClr val="000000"/>
              </a:buClr>
              <a:buFont typeface="Arial" panose="020B0704020202020204" pitchFamily="34" charset="0"/>
              <a:buChar char="•"/>
            </a:pPr>
            <a:r>
              <a:rPr lang="zh-CN">
                <a:solidFill>
                  <a:srgbClr val="FF0000"/>
                </a:solidFill>
              </a:rPr>
              <a:t>视为缺失值</a:t>
            </a:r>
            <a:r>
              <a:rPr lang="zh-CN"/>
              <a:t>：将缺失值和异常值混为一谈，影响数据准确性</a:t>
            </a:r>
            <a:endParaRPr lang="zh-CN"/>
          </a:p>
          <a:p>
            <a:pPr marL="800100" lvl="1" indent="-342900" eaLnBrk="1" latinLnBrk="0" hangingPunct="1">
              <a:lnSpc>
                <a:spcPct val="150000"/>
              </a:lnSpc>
              <a:buClr>
                <a:srgbClr val="000000"/>
              </a:buClr>
              <a:buFont typeface="Arial" panose="020B0704020202020204" pitchFamily="34" charset="0"/>
              <a:buChar char="•"/>
            </a:pPr>
            <a:r>
              <a:rPr lang="zh-CN">
                <a:solidFill>
                  <a:srgbClr val="FF0000"/>
                </a:solidFill>
              </a:rPr>
              <a:t>均值（中位数）修正</a:t>
            </a:r>
            <a:r>
              <a:rPr lang="zh-CN"/>
              <a:t>：同上</a:t>
            </a:r>
            <a:endParaRPr lang="zh-CN"/>
          </a:p>
          <a:p>
            <a:pPr marL="800100" lvl="1" indent="-342900" eaLnBrk="1" latinLnBrk="0" hangingPunct="1">
              <a:lnSpc>
                <a:spcPct val="150000"/>
              </a:lnSpc>
              <a:buClr>
                <a:srgbClr val="000000"/>
              </a:buClr>
              <a:buFont typeface="Arial" panose="020B0704020202020204" pitchFamily="34" charset="0"/>
              <a:buChar char="•"/>
            </a:pPr>
            <a:r>
              <a:rPr lang="zh-CN">
                <a:solidFill>
                  <a:srgbClr val="FF0000"/>
                </a:solidFill>
              </a:rPr>
              <a:t>不处理</a:t>
            </a:r>
            <a:r>
              <a:rPr lang="zh-CN"/>
              <a:t>：方法的好坏取决于异常值的来源，如果异常值是人为输入错误，则产生负面影响，如果是真实情况记录，则应该保留</a:t>
            </a:r>
            <a:endParaRPr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内容占位符 1"/>
          <p:cNvSpPr>
            <a:spLocks noGrp="1"/>
          </p:cNvSpPr>
          <p:nvPr>
            <p:ph idx="1"/>
          </p:nvPr>
        </p:nvSpPr>
        <p:spPr>
          <a:xfrm>
            <a:off x="1144905" y="1146810"/>
            <a:ext cx="9874250" cy="4351655"/>
          </a:xfrm>
        </p:spPr>
        <p:txBody>
          <a:bodyPr anchor="t"/>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Ø"/>
            </a:pPr>
            <a:endParaRPr kumimoji="0" lang="zh-CN" altLang="en-US" sz="3200" b="0" i="0" u="none" strike="noStrike" kern="0" cap="none" spc="0" normalizeH="0" baseline="0" noProof="1">
              <a:solidFill>
                <a:schemeClr val="tx1"/>
              </a:solidFill>
              <a:latin typeface="+mn-lt"/>
              <a:ea typeface="+mn-ea"/>
              <a:cs typeface="+mn-cs"/>
            </a:endParaRPr>
          </a:p>
          <a:p>
            <a:pPr marL="0" marR="0" indent="0" algn="l" defTabSz="914400" rtl="0" eaLnBrk="0" fontAlgn="base" latinLnBrk="0" hangingPunct="0">
              <a:lnSpc>
                <a:spcPct val="100000"/>
              </a:lnSpc>
              <a:spcBef>
                <a:spcPct val="20000"/>
              </a:spcBef>
              <a:spcAft>
                <a:spcPct val="0"/>
              </a:spcAft>
              <a:buClrTx/>
              <a:buSzTx/>
              <a:buFont typeface="Wingdings" panose="05000000000000000000" pitchFamily="2" charset="2"/>
              <a:buNone/>
            </a:pPr>
            <a:endParaRPr kumimoji="0" lang="zh-CN" altLang="en-US" sz="3200" b="0" i="0" u="none" strike="noStrike" kern="0" cap="none" spc="0" normalizeH="0" baseline="0" noProof="1">
              <a:solidFill>
                <a:schemeClr val="tx1"/>
              </a:solidFill>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Ø"/>
            </a:pPr>
            <a:r>
              <a:rPr kumimoji="0" lang="zh-CN" altLang="en-US" sz="3200" b="0" i="0" u="none" strike="noStrike" kern="0" cap="none" spc="0" normalizeH="0" baseline="0" noProof="1">
                <a:solidFill>
                  <a:schemeClr val="tx1"/>
                </a:solidFill>
                <a:latin typeface="+mn-lt"/>
                <a:ea typeface="+mn-ea"/>
                <a:cs typeface="+mn-cs"/>
              </a:rPr>
              <a:t>数据准备</a:t>
            </a:r>
            <a:endParaRPr kumimoji="0" lang="zh-CN" altLang="en-US" sz="3200" b="0" i="0" u="none" strike="noStrike" kern="0" cap="none" spc="0" normalizeH="0" baseline="0" noProof="1">
              <a:solidFill>
                <a:schemeClr val="tx1"/>
              </a:solidFill>
              <a:latin typeface="+mn-lt"/>
              <a:ea typeface="+mn-ea"/>
              <a:cs typeface="+mn-cs"/>
            </a:endParaRPr>
          </a:p>
          <a:p>
            <a:pPr marL="0" marR="0" indent="0" algn="l"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3200" b="0" i="0" u="none" strike="noStrike" kern="0" cap="none" spc="0" normalizeH="0" baseline="0" noProof="1">
                <a:solidFill>
                  <a:schemeClr val="tx1"/>
                </a:solidFill>
                <a:latin typeface="+mn-lt"/>
                <a:ea typeface="+mn-ea"/>
                <a:cs typeface="+mn-cs"/>
              </a:rPr>
              <a:t>  </a:t>
            </a:r>
            <a:r>
              <a:rPr kumimoji="0" lang="en-US" altLang="zh-CN" sz="3200" b="0" i="0" u="none" strike="noStrike" kern="0" cap="none" spc="0" normalizeH="0" baseline="0" noProof="1">
                <a:solidFill>
                  <a:schemeClr val="tx1"/>
                </a:solidFill>
                <a:latin typeface="+mn-lt"/>
                <a:ea typeface="+mn-ea"/>
                <a:cs typeface="+mn-cs"/>
              </a:rPr>
              <a:t>7</a:t>
            </a:r>
            <a:r>
              <a:rPr kumimoji="0" lang="en-US" altLang="zh-CN" sz="3200" b="0" i="0" u="none" strike="noStrike" kern="0" cap="none" spc="0" normalizeH="0" baseline="0" noProof="1">
                <a:solidFill>
                  <a:schemeClr val="tx1"/>
                </a:solidFill>
                <a:latin typeface="+mn-lt"/>
                <a:ea typeface="+mn-ea"/>
                <a:cs typeface="+mn-cs"/>
              </a:rPr>
              <a:t>0%</a:t>
            </a:r>
            <a:r>
              <a:rPr kumimoji="0" lang="zh-CN" altLang="en-US" sz="3200" b="0" i="0" u="none" strike="noStrike" kern="0" cap="none" spc="0" normalizeH="0" baseline="0" noProof="1">
                <a:solidFill>
                  <a:schemeClr val="tx1"/>
                </a:solidFill>
                <a:latin typeface="+mn-lt"/>
                <a:ea typeface="+mn-ea"/>
                <a:cs typeface="+mn-cs"/>
              </a:rPr>
              <a:t>工作量</a:t>
            </a:r>
            <a:endParaRPr kumimoji="0" lang="zh-CN" altLang="en-US" sz="3200" b="0" i="0" u="none" strike="noStrike" kern="0" cap="none" spc="0" normalizeH="0" baseline="0" noProof="1">
              <a:solidFill>
                <a:schemeClr val="tx1"/>
              </a:solidFill>
              <a:latin typeface="+mn-lt"/>
              <a:ea typeface="+mn-ea"/>
              <a:cs typeface="+mn-cs"/>
            </a:endParaRPr>
          </a:p>
          <a:p>
            <a:pPr marL="0" marR="0" indent="0" algn="l" defTabSz="914400" rtl="0" eaLnBrk="0" fontAlgn="base" latinLnBrk="0" hangingPunct="0">
              <a:lnSpc>
                <a:spcPct val="100000"/>
              </a:lnSpc>
              <a:spcBef>
                <a:spcPct val="20000"/>
              </a:spcBef>
              <a:spcAft>
                <a:spcPct val="0"/>
              </a:spcAft>
              <a:buClrTx/>
              <a:buSzTx/>
              <a:buFont typeface="Wingdings" panose="05000000000000000000" pitchFamily="2" charset="2"/>
              <a:buNone/>
            </a:pPr>
            <a:endParaRPr kumimoji="0" lang="zh-CN" altLang="en-US" sz="3200" b="0" i="0" u="none" strike="noStrike" kern="0" cap="none" spc="0" normalizeH="0" baseline="0" noProof="1">
              <a:solidFill>
                <a:schemeClr val="tx1"/>
              </a:solidFill>
              <a:latin typeface="+mn-lt"/>
              <a:ea typeface="+mn-ea"/>
              <a:cs typeface="+mn-cs"/>
            </a:endParaRPr>
          </a:p>
          <a:p>
            <a:pPr marL="0" marR="0" indent="0" algn="l" defTabSz="914400" rtl="0" eaLnBrk="0" fontAlgn="base" latinLnBrk="0" hangingPunct="0">
              <a:lnSpc>
                <a:spcPct val="100000"/>
              </a:lnSpc>
              <a:spcBef>
                <a:spcPct val="20000"/>
              </a:spcBef>
              <a:spcAft>
                <a:spcPct val="0"/>
              </a:spcAft>
              <a:buClrTx/>
              <a:buSzTx/>
              <a:buFont typeface="Wingdings" panose="05000000000000000000" pitchFamily="2" charset="2"/>
              <a:buNone/>
            </a:pPr>
            <a:endParaRPr kumimoji="0" lang="zh-CN" altLang="en-US" sz="3200" b="0" i="0" u="none" strike="noStrike" kern="0" cap="none" spc="0" normalizeH="0" baseline="0" noProof="1">
              <a:solidFill>
                <a:schemeClr val="tx1"/>
              </a:solidFill>
              <a:latin typeface="+mn-lt"/>
              <a:ea typeface="+mn-ea"/>
              <a:cs typeface="+mn-cs"/>
            </a:endParaRPr>
          </a:p>
          <a:p>
            <a:pPr marR="0" algn="l" defTabSz="914400" rtl="0" eaLnBrk="0" fontAlgn="base" latinLnBrk="0" hangingPunct="0">
              <a:lnSpc>
                <a:spcPct val="100000"/>
              </a:lnSpc>
              <a:spcBef>
                <a:spcPct val="20000"/>
              </a:spcBef>
              <a:spcAft>
                <a:spcPct val="0"/>
              </a:spcAft>
              <a:buClrTx/>
              <a:buSzTx/>
              <a:buFont typeface="Wingdings" panose="05000000000000000000" charset="0"/>
              <a:buChar char="p"/>
            </a:pPr>
            <a:r>
              <a:rPr kumimoji="0" lang="zh-CN" altLang="en-US" sz="3200" b="0" i="0" u="none" strike="noStrike" kern="0" cap="none" spc="0" normalizeH="0" baseline="0" noProof="1">
                <a:solidFill>
                  <a:schemeClr val="tx1"/>
                </a:solidFill>
                <a:latin typeface="+mn-lt"/>
                <a:ea typeface="+mn-ea"/>
                <a:cs typeface="+mn-cs"/>
              </a:rPr>
              <a:t>输入</a:t>
            </a:r>
            <a:r>
              <a:rPr kumimoji="0" lang="zh-CN" altLang="en-US" sz="3200" b="1" i="0" u="none" strike="noStrike" kern="0" cap="none" spc="0" normalizeH="0" baseline="0" noProof="1">
                <a:solidFill>
                  <a:srgbClr val="FF0000"/>
                </a:solidFill>
                <a:latin typeface="+mn-lt"/>
                <a:ea typeface="+mn-ea"/>
                <a:cs typeface="+mn-cs"/>
              </a:rPr>
              <a:t>数据的质量决定了数据挖掘模型输出结果的质量</a:t>
            </a:r>
            <a:r>
              <a:rPr kumimoji="0" lang="zh-CN" altLang="en-US" sz="3200" b="0" i="0" u="none" strike="noStrike" kern="0" cap="none" spc="0" normalizeH="0" baseline="0" noProof="1">
                <a:solidFill>
                  <a:schemeClr val="tx1"/>
                </a:solidFill>
                <a:latin typeface="+mn-lt"/>
                <a:ea typeface="+mn-ea"/>
                <a:cs typeface="+mn-cs"/>
              </a:rPr>
              <a:t>，即数据决定了模型的上限。没有高质量的数据，就没有高质量的挖掘结果。</a:t>
            </a:r>
            <a:endParaRPr kumimoji="0" lang="zh-CN" altLang="en-US" sz="3200" b="0" i="0" u="none" strike="noStrike" kern="0" cap="none" spc="0" normalizeH="0" baseline="0" noProof="1">
              <a:solidFill>
                <a:schemeClr val="tx1"/>
              </a:solidFill>
              <a:latin typeface="+mn-lt"/>
              <a:ea typeface="+mn-ea"/>
              <a:cs typeface="+mn-cs"/>
            </a:endParaRPr>
          </a:p>
        </p:txBody>
      </p:sp>
      <p:pic>
        <p:nvPicPr>
          <p:cNvPr id="29698" name="图片 1" descr="timg[5]"/>
          <p:cNvPicPr>
            <a:picLocks noChangeAspect="1"/>
          </p:cNvPicPr>
          <p:nvPr/>
        </p:nvPicPr>
        <p:blipFill>
          <a:blip r:embed="rId1"/>
          <a:stretch>
            <a:fillRect/>
          </a:stretch>
        </p:blipFill>
        <p:spPr>
          <a:xfrm>
            <a:off x="4556760" y="1402715"/>
            <a:ext cx="5300345" cy="3073400"/>
          </a:xfrm>
          <a:prstGeom prst="rect">
            <a:avLst/>
          </a:prstGeom>
          <a:noFill/>
          <a:ln w="9525">
            <a:noFill/>
          </a:ln>
        </p:spPr>
      </p:pic>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855091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52780" y="1468755"/>
            <a:ext cx="10512425" cy="1887855"/>
          </a:xfrm>
          <a:prstGeom prst="rect">
            <a:avLst/>
          </a:prstGeom>
          <a:noFill/>
        </p:spPr>
        <p:txBody>
          <a:bodyPr wrap="square" rtlCol="0" anchor="t">
            <a:noAutofit/>
          </a:bodyPr>
          <a:p>
            <a:pPr marL="457200" indent="-457200">
              <a:buFont typeface="Wingdings" panose="05000000000000000000" charset="0"/>
              <a:buChar char="p"/>
            </a:pPr>
            <a:r>
              <a:rPr lang="zh-CN" altLang="en-US" sz="3200" dirty="0">
                <a:latin typeface="微软雅黑" panose="020B0503020204020204" pitchFamily="34" charset="-122"/>
                <a:ea typeface="微软雅黑" panose="020B0503020204020204" pitchFamily="34" charset="-122"/>
                <a:sym typeface="+mn-ea"/>
              </a:rPr>
              <a:t>数据集中某些属性不满足解决实际问题特征意义，因此需要针对这些属性采取一些变换计算，比如函数映射。</a:t>
            </a:r>
            <a:endParaRPr lang="zh-CN" altLang="en-US" sz="3200" dirty="0" smtClean="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35890" y="2486025"/>
            <a:ext cx="5097780" cy="4066540"/>
          </a:xfrm>
          <a:prstGeom prst="rect">
            <a:avLst/>
          </a:prstGeom>
        </p:spPr>
      </p:pic>
      <p:pic>
        <p:nvPicPr>
          <p:cNvPr id="4" name="图片 3"/>
          <p:cNvPicPr>
            <a:picLocks noChangeAspect="1"/>
          </p:cNvPicPr>
          <p:nvPr/>
        </p:nvPicPr>
        <p:blipFill>
          <a:blip r:embed="rId2"/>
          <a:stretch>
            <a:fillRect/>
          </a:stretch>
        </p:blipFill>
        <p:spPr>
          <a:xfrm>
            <a:off x="7107555" y="2486660"/>
            <a:ext cx="4942840" cy="4098290"/>
          </a:xfrm>
          <a:prstGeom prst="rect">
            <a:avLst/>
          </a:prstGeom>
        </p:spPr>
      </p:pic>
      <p:sp>
        <p:nvSpPr>
          <p:cNvPr id="6" name="右箭头 5"/>
          <p:cNvSpPr/>
          <p:nvPr/>
        </p:nvSpPr>
        <p:spPr>
          <a:xfrm>
            <a:off x="5215255" y="4515485"/>
            <a:ext cx="1934210" cy="43434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3"/>
          <a:stretch>
            <a:fillRect/>
          </a:stretch>
        </p:blipFill>
        <p:spPr>
          <a:xfrm>
            <a:off x="5269865" y="3531870"/>
            <a:ext cx="1800860" cy="983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855091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52780" y="1468755"/>
            <a:ext cx="10512425" cy="1887855"/>
          </a:xfrm>
          <a:prstGeom prst="rect">
            <a:avLst/>
          </a:prstGeom>
          <a:noFill/>
        </p:spPr>
        <p:txBody>
          <a:bodyPr wrap="square" rtlCol="0" anchor="t">
            <a:noAutofit/>
          </a:bodyPr>
          <a:p>
            <a:pPr marL="0" indent="0">
              <a:buFont typeface="Wingdings" panose="05000000000000000000" charset="0"/>
              <a:buNone/>
            </a:pPr>
            <a:r>
              <a:rPr lang="en-US" altLang="zh-CN" sz="3200" dirty="0">
                <a:latin typeface="微软雅黑" panose="020B0503020204020204" pitchFamily="34" charset="-122"/>
                <a:ea typeface="微软雅黑" panose="020B0503020204020204" pitchFamily="34" charset="-122"/>
                <a:sym typeface="+mn-ea"/>
              </a:rPr>
              <a:t>Pandas</a:t>
            </a:r>
            <a:r>
              <a:rPr lang="zh-CN" altLang="zh-CN" sz="3200" dirty="0">
                <a:latin typeface="微软雅黑" panose="020B0503020204020204" pitchFamily="34" charset="-122"/>
                <a:ea typeface="微软雅黑" panose="020B0503020204020204" pitchFamily="34" charset="-122"/>
                <a:sym typeface="+mn-ea"/>
              </a:rPr>
              <a:t>中有两个主要的数据结构：</a:t>
            </a:r>
            <a:r>
              <a:rPr lang="en-US" altLang="zh-CN" sz="3200" dirty="0">
                <a:latin typeface="微软雅黑" panose="020B0503020204020204" pitchFamily="34" charset="-122"/>
                <a:ea typeface="微软雅黑" panose="020B0503020204020204" pitchFamily="34" charset="-122"/>
                <a:sym typeface="+mn-ea"/>
              </a:rPr>
              <a:t>Series</a:t>
            </a:r>
            <a:r>
              <a:rPr lang="zh-CN" altLang="zh-CN" sz="3200" dirty="0">
                <a:latin typeface="微软雅黑" panose="020B0503020204020204" pitchFamily="34" charset="-122"/>
                <a:ea typeface="微软雅黑" panose="020B0503020204020204" pitchFamily="34" charset="-122"/>
                <a:sym typeface="+mn-ea"/>
              </a:rPr>
              <a:t>和</a:t>
            </a:r>
            <a:r>
              <a:rPr lang="en-US" altLang="zh-CN" sz="3200" dirty="0" smtClean="0">
                <a:latin typeface="微软雅黑" panose="020B0503020204020204" pitchFamily="34" charset="-122"/>
                <a:ea typeface="微软雅黑" panose="020B0503020204020204" pitchFamily="34" charset="-122"/>
                <a:sym typeface="+mn-ea"/>
              </a:rPr>
              <a:t>DataFrame</a:t>
            </a:r>
            <a:r>
              <a:rPr lang="zh-CN" altLang="en-US" sz="3200" dirty="0" smtClean="0">
                <a:latin typeface="微软雅黑" panose="020B0503020204020204" pitchFamily="34" charset="-122"/>
                <a:ea typeface="微软雅黑" panose="020B0503020204020204" pitchFamily="34" charset="-122"/>
                <a:sym typeface="+mn-ea"/>
              </a:rPr>
              <a:t>提供了</a:t>
            </a:r>
            <a:r>
              <a:rPr lang="en-US" altLang="zh-CN" sz="3200" dirty="0" smtClean="0">
                <a:latin typeface="微软雅黑" panose="020B0503020204020204" pitchFamily="34" charset="-122"/>
                <a:ea typeface="微软雅黑" panose="020B0503020204020204" pitchFamily="34" charset="-122"/>
                <a:sym typeface="+mn-ea"/>
              </a:rPr>
              <a:t>Map</a:t>
            </a:r>
            <a:r>
              <a:rPr lang="zh-CN" altLang="en-US" sz="3200" dirty="0" smtClean="0">
                <a:latin typeface="微软雅黑" panose="020B0503020204020204" pitchFamily="34" charset="-122"/>
                <a:ea typeface="微软雅黑" panose="020B0503020204020204" pitchFamily="34" charset="-122"/>
                <a:sym typeface="+mn-ea"/>
              </a:rPr>
              <a:t>、</a:t>
            </a:r>
            <a:r>
              <a:rPr lang="en-US" altLang="zh-CN" sz="3200" dirty="0" smtClean="0">
                <a:latin typeface="微软雅黑" panose="020B0503020204020204" pitchFamily="34" charset="-122"/>
                <a:ea typeface="微软雅黑" panose="020B0503020204020204" pitchFamily="34" charset="-122"/>
                <a:sym typeface="+mn-ea"/>
              </a:rPr>
              <a:t>Apply</a:t>
            </a:r>
            <a:r>
              <a:rPr lang="zh-CN" altLang="en-US" sz="3200" dirty="0" smtClean="0">
                <a:latin typeface="微软雅黑" panose="020B0503020204020204" pitchFamily="34" charset="-122"/>
                <a:ea typeface="微软雅黑" panose="020B0503020204020204" pitchFamily="34" charset="-122"/>
                <a:sym typeface="+mn-ea"/>
              </a:rPr>
              <a:t>等方法可实现数据变换。</a:t>
            </a:r>
            <a:endParaRPr lang="zh-CN" altLang="en-US" sz="3200" dirty="0" smtClean="0">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543560" y="2489200"/>
            <a:ext cx="11186795" cy="3909060"/>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760095" y="2575560"/>
            <a:ext cx="9644380" cy="2884805"/>
          </a:xfrm>
          <a:prstGeom prst="rect">
            <a:avLst/>
          </a:prstGeom>
        </p:spPr>
      </p:pic>
      <p:sp>
        <p:nvSpPr>
          <p:cNvPr id="8" name="文本框 7"/>
          <p:cNvSpPr txBox="1"/>
          <p:nvPr/>
        </p:nvSpPr>
        <p:spPr>
          <a:xfrm>
            <a:off x="652780" y="5546090"/>
            <a:ext cx="11007725" cy="829945"/>
          </a:xfrm>
          <a:prstGeom prst="rect">
            <a:avLst/>
          </a:prstGeom>
          <a:noFill/>
        </p:spPr>
        <p:txBody>
          <a:bodyPr wrap="square" rtlCol="0" anchor="t">
            <a:spAutoFit/>
          </a:bodyPr>
          <a:p>
            <a:r>
              <a:rPr lang="zh-CN" altLang="en-US"/>
              <a:t>train_data['regDate'] = (np.datetime64(datetime.datetime.now())-pd.to_datetime(train_data.regDate.astype('str').</a:t>
            </a:r>
            <a:r>
              <a:rPr lang="zh-CN" altLang="en-US">
                <a:solidFill>
                  <a:srgbClr val="FF0000"/>
                </a:solidFill>
              </a:rPr>
              <a:t>apply</a:t>
            </a:r>
            <a:r>
              <a:rPr lang="zh-CN" altLang="en-US"/>
              <a:t>(to_dt))).</a:t>
            </a:r>
            <a:r>
              <a:rPr lang="zh-CN" altLang="en-US">
                <a:solidFill>
                  <a:srgbClr val="FF0000"/>
                </a:solidFill>
              </a:rPr>
              <a:t>map</a:t>
            </a:r>
            <a:r>
              <a:rPr lang="zh-CN" altLang="en-US"/>
              <a:t>(lambda x:x.days)</a:t>
            </a: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389380"/>
            <a:ext cx="9825355" cy="4065270"/>
          </a:xfrm>
          <a:prstGeom prst="rect">
            <a:avLst/>
          </a:prstGeom>
          <a:noFill/>
        </p:spPr>
        <p:txBody>
          <a:bodyPr wrap="square" rtlCol="0" anchor="t">
            <a:noAutofit/>
          </a:bodyPr>
          <a:p>
            <a:pPr marL="342900" indent="-342900" eaLnBrk="1" latinLnBrk="0" hangingPunct="1">
              <a:lnSpc>
                <a:spcPct val="150000"/>
              </a:lnSpc>
              <a:buClr>
                <a:srgbClr val="000000"/>
              </a:buClr>
              <a:buFont typeface="Arial" panose="020B0704020202020204" pitchFamily="34" charset="0"/>
              <a:buChar char="•"/>
            </a:pPr>
            <a:r>
              <a:rPr sz="2600" b="1"/>
              <a:t>类别特征转换</a:t>
            </a:r>
            <a:r>
              <a:rPr lang="zh-CN" sz="2600"/>
              <a:t>：</a:t>
            </a:r>
            <a:endParaRPr lang="zh-CN" sz="2600"/>
          </a:p>
          <a:p>
            <a:pPr marL="800100" lvl="1" indent="-342900" eaLnBrk="1" latinLnBrk="0" hangingPunct="1">
              <a:lnSpc>
                <a:spcPct val="150000"/>
              </a:lnSpc>
              <a:buClr>
                <a:srgbClr val="000000"/>
              </a:buClr>
              <a:buFont typeface="Arial" panose="020B0704020202020204" pitchFamily="34" charset="0"/>
              <a:buChar char="•"/>
            </a:pPr>
            <a:r>
              <a:rPr lang="zh-CN" sz="2600" u="sng"/>
              <a:t>大部分</a:t>
            </a:r>
            <a:r>
              <a:rPr lang="zh-CN" sz="2600"/>
              <a:t>的机器学习算法只能</a:t>
            </a:r>
            <a:r>
              <a:rPr lang="zh-CN" sz="2600" u="sng"/>
              <a:t>接受数值变量</a:t>
            </a:r>
            <a:r>
              <a:rPr lang="zh-CN" sz="2600"/>
              <a:t>，因此需要将非数值型变量转为数值变量。</a:t>
            </a:r>
            <a:endParaRPr lang="zh-CN" sz="2600"/>
          </a:p>
          <a:p>
            <a:pPr marL="800100" lvl="1" indent="-342900" eaLnBrk="1" latinLnBrk="0" hangingPunct="1">
              <a:lnSpc>
                <a:spcPct val="150000"/>
              </a:lnSpc>
              <a:buClr>
                <a:srgbClr val="000000"/>
              </a:buClr>
              <a:buFont typeface="Arial" panose="020B0704020202020204" pitchFamily="34" charset="0"/>
              <a:buChar char="•"/>
            </a:pPr>
            <a:endParaRPr lang="zh-CN" sz="2600"/>
          </a:p>
          <a:p>
            <a:pPr marL="800100" lvl="1" indent="-342900" eaLnBrk="1" latinLnBrk="0" hangingPunct="1">
              <a:lnSpc>
                <a:spcPct val="150000"/>
              </a:lnSpc>
              <a:buClr>
                <a:srgbClr val="000000"/>
              </a:buClr>
              <a:buFont typeface="Arial" panose="020B0704020202020204" pitchFamily="34" charset="0"/>
              <a:buChar char="•"/>
            </a:pPr>
            <a:r>
              <a:rPr lang="zh-CN" sz="2600">
                <a:solidFill>
                  <a:srgbClr val="FF0000"/>
                </a:solidFill>
              </a:rPr>
              <a:t>分类变量</a:t>
            </a:r>
            <a:r>
              <a:rPr lang="zh-CN" sz="2600"/>
              <a:t>又可以分为二项分类变量、有序分类变量和无序分类变量。不同种类的分类变量编码方式也有区别</a:t>
            </a:r>
            <a:endParaRPr lang="zh-CN" sz="26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389380"/>
            <a:ext cx="9825355" cy="4752975"/>
          </a:xfrm>
          <a:prstGeom prst="rect">
            <a:avLst/>
          </a:prstGeom>
          <a:noFill/>
        </p:spPr>
        <p:txBody>
          <a:bodyPr wrap="square" rtlCol="0" anchor="t">
            <a:noAutofit/>
          </a:bodyPr>
          <a:p>
            <a:pPr marL="342900" indent="-342900" eaLnBrk="1" latinLnBrk="0" hangingPunct="1">
              <a:lnSpc>
                <a:spcPct val="150000"/>
              </a:lnSpc>
              <a:buClr>
                <a:srgbClr val="000000"/>
              </a:buClr>
              <a:buFont typeface="Arial" panose="020B0704020202020204" pitchFamily="34" charset="0"/>
              <a:buChar char="•"/>
            </a:pPr>
            <a:r>
              <a:rPr sz="2600" b="1"/>
              <a:t>类别特征转换（离散变量编码）</a:t>
            </a:r>
            <a:r>
              <a:rPr lang="zh-CN" sz="2600"/>
              <a:t>：</a:t>
            </a:r>
            <a:endParaRPr lang="zh-CN" sz="2600"/>
          </a:p>
          <a:p>
            <a:pPr marL="800100" lvl="1" indent="-342900" eaLnBrk="1" latinLnBrk="0" hangingPunct="1">
              <a:lnSpc>
                <a:spcPct val="150000"/>
              </a:lnSpc>
              <a:buClr>
                <a:srgbClr val="000000"/>
              </a:buClr>
              <a:buFont typeface="Arial" panose="020B0704020202020204" pitchFamily="34" charset="0"/>
              <a:buChar char="•"/>
            </a:pPr>
            <a:r>
              <a:rPr lang="zh-CN" sz="2600">
                <a:solidFill>
                  <a:srgbClr val="FF0000"/>
                </a:solidFill>
              </a:rPr>
              <a:t>二项分类变量</a:t>
            </a:r>
            <a:r>
              <a:rPr lang="zh-CN" sz="2600"/>
              <a:t>：二分类变量，可对其进行0，1编码</a:t>
            </a:r>
            <a:endParaRPr lang="zh-CN" sz="2600"/>
          </a:p>
          <a:p>
            <a:pPr marL="800100" lvl="1" indent="-342900" eaLnBrk="1" latinLnBrk="0" hangingPunct="1">
              <a:lnSpc>
                <a:spcPct val="150000"/>
              </a:lnSpc>
              <a:buClr>
                <a:srgbClr val="000000"/>
              </a:buClr>
              <a:buFont typeface="Arial" panose="020B0704020202020204" pitchFamily="34" charset="0"/>
              <a:buChar char="•"/>
            </a:pPr>
            <a:r>
              <a:rPr lang="zh-CN" sz="2600">
                <a:solidFill>
                  <a:srgbClr val="FF0000"/>
                </a:solidFill>
              </a:rPr>
              <a:t>有序分类变量</a:t>
            </a:r>
            <a:r>
              <a:rPr lang="zh-CN" sz="2600"/>
              <a:t>： 每个唯一的类别分配一个整数标签，通常是从0开始的连续整数。用于有序类别用于保留其顺序关系，如年龄段、学历等</a:t>
            </a:r>
            <a:endParaRPr lang="zh-CN" sz="2600"/>
          </a:p>
          <a:p>
            <a:pPr marL="800100" lvl="1" indent="-342900" eaLnBrk="1" latinLnBrk="0" hangingPunct="1">
              <a:lnSpc>
                <a:spcPct val="150000"/>
              </a:lnSpc>
              <a:buClr>
                <a:srgbClr val="000000"/>
              </a:buClr>
              <a:buFont typeface="Arial" panose="020B0704020202020204" pitchFamily="34" charset="0"/>
              <a:buChar char="•"/>
            </a:pPr>
            <a:r>
              <a:rPr lang="zh-CN" sz="2600">
                <a:solidFill>
                  <a:srgbClr val="FF0000"/>
                </a:solidFill>
              </a:rPr>
              <a:t>无序分类变量</a:t>
            </a:r>
            <a:r>
              <a:rPr lang="zh-CN" sz="2600"/>
              <a:t>：是为每个类别创建一个新的二进制列，其中1表示属于该类别，0表示不属于。这种方法适用于无序类别，因为它不会引入任何数值关系。</a:t>
            </a:r>
            <a:endParaRPr lang="zh-CN" sz="26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b="6230"/>
          <a:stretch>
            <a:fillRect/>
          </a:stretch>
        </p:blipFill>
        <p:spPr>
          <a:xfrm>
            <a:off x="2613025" y="3162300"/>
            <a:ext cx="7266940" cy="3316605"/>
          </a:xfrm>
          <a:prstGeom prst="rect">
            <a:avLst/>
          </a:prstGeom>
        </p:spPr>
      </p:pic>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102995"/>
            <a:ext cx="9825355" cy="2352040"/>
          </a:xfrm>
          <a:prstGeom prst="rect">
            <a:avLst/>
          </a:prstGeom>
          <a:noFill/>
        </p:spPr>
        <p:txBody>
          <a:bodyPr wrap="square" rtlCol="0" anchor="t">
            <a:noAutofit/>
          </a:bodyPr>
          <a:p>
            <a:pPr marL="342900" indent="-342900" eaLnBrk="1" latinLnBrk="0" hangingPunct="1">
              <a:lnSpc>
                <a:spcPct val="150000"/>
              </a:lnSpc>
              <a:buClr>
                <a:srgbClr val="000000"/>
              </a:buClr>
              <a:buFont typeface="Arial" panose="020B0704020202020204" pitchFamily="34" charset="0"/>
              <a:buChar char="•"/>
            </a:pPr>
            <a:r>
              <a:rPr lang="zh-CN"/>
              <a:t>二项</a:t>
            </a:r>
            <a:r>
              <a:rPr lang="zh-CN"/>
              <a:t>分类：</a:t>
            </a:r>
            <a:endParaRPr lang="zh-CN"/>
          </a:p>
          <a:p>
            <a:pPr marL="800100" lvl="1" indent="-342900" eaLnBrk="1" latinLnBrk="0" hangingPunct="1">
              <a:lnSpc>
                <a:spcPct val="150000"/>
              </a:lnSpc>
              <a:buClr>
                <a:srgbClr val="000000"/>
              </a:buClr>
              <a:buFont typeface="Arial" panose="020B0704020202020204" pitchFamily="34" charset="0"/>
              <a:buChar char="•"/>
            </a:pPr>
            <a:r>
              <a:rPr lang="zh-CN"/>
              <a:t>二项分类变量用「0-1编码」，比如比赛结果= {赢, 输} 表示成 y= [1 0 0 1]</a:t>
            </a:r>
            <a:endParaRPr lang="zh-CN"/>
          </a:p>
          <a:p>
            <a:pPr marL="800100" lvl="1" indent="-342900" eaLnBrk="1" latinLnBrk="0" hangingPunct="1">
              <a:lnSpc>
                <a:spcPct val="150000"/>
              </a:lnSpc>
              <a:buClr>
                <a:srgbClr val="000000"/>
              </a:buClr>
              <a:buFont typeface="Arial" panose="020B0704020202020204" pitchFamily="34" charset="0"/>
              <a:buChar char="•"/>
            </a:pPr>
            <a:r>
              <a:rPr lang="zh-CN"/>
              <a:t>1 代表赢，0 代表输</a:t>
            </a:r>
            <a:endParaRPr lang="zh-CN"/>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64fb11c31335d5e5955d6b3ca96178"/>
          <p:cNvPicPr>
            <a:picLocks noChangeAspect="1"/>
          </p:cNvPicPr>
          <p:nvPr>
            <p:custDataLst>
              <p:tags r:id="rId1"/>
            </p:custDataLst>
          </p:nvPr>
        </p:nvPicPr>
        <p:blipFill>
          <a:blip r:embed="rId2"/>
          <a:srcRect l="972" t="38126" b="4093"/>
          <a:stretch>
            <a:fillRect/>
          </a:stretch>
        </p:blipFill>
        <p:spPr>
          <a:xfrm>
            <a:off x="1796415" y="4101465"/>
            <a:ext cx="8311515" cy="2352675"/>
          </a:xfrm>
          <a:prstGeom prst="rect">
            <a:avLst/>
          </a:prstGeom>
        </p:spPr>
      </p:pic>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102995"/>
            <a:ext cx="9825355" cy="2352040"/>
          </a:xfrm>
          <a:prstGeom prst="rect">
            <a:avLst/>
          </a:prstGeom>
          <a:noFill/>
        </p:spPr>
        <p:txBody>
          <a:bodyPr wrap="square" rtlCol="0" anchor="t">
            <a:noAutofit/>
          </a:bodyPr>
          <a:p>
            <a:pPr marL="342900" indent="-342900" eaLnBrk="1" latinLnBrk="0" hangingPunct="1">
              <a:lnSpc>
                <a:spcPct val="150000"/>
              </a:lnSpc>
              <a:buClr>
                <a:srgbClr val="000000"/>
              </a:buClr>
              <a:buFont typeface="Arial" panose="020B0704020202020204" pitchFamily="34" charset="0"/>
              <a:buChar char="•"/>
            </a:pPr>
            <a:r>
              <a:rPr lang="zh-CN"/>
              <a:t>球比赛结果是有赢、平、输三种，分别用 0, 1, 2 来表示， y = [0 1 0 2]</a:t>
            </a:r>
            <a:endParaRPr lang="zh-CN"/>
          </a:p>
          <a:p>
            <a:pPr marL="342900" indent="-342900" eaLnBrk="1" latinLnBrk="0" hangingPunct="1">
              <a:lnSpc>
                <a:spcPct val="150000"/>
              </a:lnSpc>
              <a:buClr>
                <a:srgbClr val="000000"/>
              </a:buClr>
              <a:buFont typeface="Arial" panose="020B0704020202020204" pitchFamily="34" charset="0"/>
              <a:buChar char="•"/>
            </a:pPr>
            <a:r>
              <a:rPr lang="zh-CN"/>
              <a:t>如果为了表示输赢平之间并没有特定的大小和顺序关系，则使用独热编码</a:t>
            </a:r>
            <a:endParaRPr lang="zh-CN"/>
          </a:p>
        </p:txBody>
      </p:sp>
      <p:pic>
        <p:nvPicPr>
          <p:cNvPr id="3" name="图片 2" descr="8264fb11c31335d5e5955d6b3ca96178"/>
          <p:cNvPicPr>
            <a:picLocks noChangeAspect="1"/>
          </p:cNvPicPr>
          <p:nvPr/>
        </p:nvPicPr>
        <p:blipFill>
          <a:blip r:embed="rId2"/>
          <a:srcRect b="66055"/>
          <a:stretch>
            <a:fillRect/>
          </a:stretch>
        </p:blipFill>
        <p:spPr>
          <a:xfrm>
            <a:off x="2571750" y="2891155"/>
            <a:ext cx="7350125" cy="1210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descr="b507a1e2bb0f76fa2657f94193e33429"/>
          <p:cNvPicPr>
            <a:picLocks noChangeAspect="1"/>
          </p:cNvPicPr>
          <p:nvPr/>
        </p:nvPicPr>
        <p:blipFill>
          <a:blip r:embed="rId1"/>
          <a:stretch>
            <a:fillRect/>
          </a:stretch>
        </p:blipFill>
        <p:spPr>
          <a:xfrm>
            <a:off x="903605" y="1209675"/>
            <a:ext cx="10696575" cy="512572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303655"/>
            <a:ext cx="9825355" cy="5267960"/>
          </a:xfrm>
          <a:prstGeom prst="rect">
            <a:avLst/>
          </a:prstGeom>
          <a:noFill/>
        </p:spPr>
        <p:txBody>
          <a:bodyPr wrap="square" rtlCol="0" anchor="t">
            <a:noAutofit/>
          </a:bodyPr>
          <a:p>
            <a:pPr marL="342900" indent="-342900" eaLnBrk="1" latinLnBrk="0" hangingPunct="1">
              <a:lnSpc>
                <a:spcPts val="3380"/>
              </a:lnSpc>
              <a:buClr>
                <a:srgbClr val="000000"/>
              </a:buClr>
              <a:buFont typeface="Arial" panose="020B0704020202020204" pitchFamily="34" charset="0"/>
              <a:buChar char="•"/>
            </a:pPr>
            <a:r>
              <a:rPr lang="zh-CN" sz="2800" b="1">
                <a:solidFill>
                  <a:srgbClr val="FF0000"/>
                </a:solidFill>
              </a:rPr>
              <a:t>特征缩放</a:t>
            </a:r>
            <a:r>
              <a:rPr lang="zh-CN"/>
              <a:t>：在原始的资料中，由于各变数的范围大不相同，对于某些机器学习的算法目标函数会无法适当的运作。需要将不同特征的值量化到同一区间，这就是特征缩放的作用</a:t>
            </a:r>
            <a:endParaRPr lang="zh-CN"/>
          </a:p>
          <a:p>
            <a:pPr marL="800100" lvl="1" indent="-342900" eaLnBrk="1" latinLnBrk="0" hangingPunct="1">
              <a:lnSpc>
                <a:spcPts val="3380"/>
              </a:lnSpc>
              <a:buClr>
                <a:srgbClr val="000000"/>
              </a:buClr>
              <a:buFont typeface="Arial" panose="020B0704020202020204" pitchFamily="34" charset="0"/>
              <a:buChar char="•"/>
            </a:pPr>
            <a:r>
              <a:rPr lang="zh-CN">
                <a:solidFill>
                  <a:srgbClr val="FF0000"/>
                </a:solidFill>
              </a:rPr>
              <a:t>统一量纲</a:t>
            </a:r>
            <a:r>
              <a:rPr lang="zh-CN"/>
              <a:t>：不同的特征可能具有不同的量纲和单位，例如，一个特征可能是以米为单位的身高，另一个特征可能是以千克为单位的体重。将所有特征转换到同一量纲下，使每个特征对目标变量的贡献相对均衡。</a:t>
            </a:r>
            <a:endParaRPr lang="zh-CN"/>
          </a:p>
          <a:p>
            <a:pPr marL="800100" lvl="1" indent="-342900" eaLnBrk="1" latinLnBrk="0" hangingPunct="1">
              <a:lnSpc>
                <a:spcPts val="3380"/>
              </a:lnSpc>
              <a:buClr>
                <a:srgbClr val="000000"/>
              </a:buClr>
              <a:buFont typeface="Arial" panose="020B0704020202020204" pitchFamily="34" charset="0"/>
              <a:buChar char="•"/>
            </a:pPr>
            <a:r>
              <a:rPr lang="zh-CN">
                <a:solidFill>
                  <a:srgbClr val="FF0000"/>
                </a:solidFill>
              </a:rPr>
              <a:t>提高算法性能</a:t>
            </a:r>
            <a:r>
              <a:rPr lang="zh-CN"/>
              <a:t>：许多机器学习算法在输入特征的范围差异较大时可能表现不佳。</a:t>
            </a:r>
            <a:endParaRPr lang="zh-CN"/>
          </a:p>
          <a:p>
            <a:pPr marL="800100" lvl="1" indent="-342900" eaLnBrk="1" latinLnBrk="0" hangingPunct="1">
              <a:lnSpc>
                <a:spcPts val="3380"/>
              </a:lnSpc>
              <a:buClr>
                <a:srgbClr val="000000"/>
              </a:buClr>
              <a:buFont typeface="Arial" panose="020B0704020202020204" pitchFamily="34" charset="0"/>
              <a:buChar char="•"/>
            </a:pPr>
            <a:r>
              <a:rPr lang="zh-CN">
                <a:solidFill>
                  <a:srgbClr val="FF0000"/>
                </a:solidFill>
              </a:rPr>
              <a:t>提升模型稳定性</a:t>
            </a:r>
            <a:r>
              <a:rPr lang="zh-CN"/>
              <a:t>：某些模型，如支持向量机（SVM）和K-最近邻（KNN），特征缩放对于模型的稳定性和泛化能力至关重要。</a:t>
            </a:r>
            <a:endParaRPr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数据变换：归一化</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303655"/>
            <a:ext cx="9825355" cy="1716405"/>
          </a:xfrm>
          <a:prstGeom prst="rect">
            <a:avLst/>
          </a:prstGeom>
          <a:noFill/>
        </p:spPr>
        <p:txBody>
          <a:bodyPr wrap="square" rtlCol="0" anchor="t">
            <a:noAutofit/>
          </a:bodyPr>
          <a:p>
            <a:pPr marL="342900" indent="-342900" eaLnBrk="1" latinLnBrk="0" hangingPunct="1">
              <a:lnSpc>
                <a:spcPts val="3380"/>
              </a:lnSpc>
              <a:buClr>
                <a:srgbClr val="000000"/>
              </a:buClr>
              <a:buFont typeface="Arial" panose="020B0704020202020204" pitchFamily="34" charset="0"/>
              <a:buChar char="•"/>
            </a:pPr>
            <a:r>
              <a:rPr lang="zh-CN" sz="2800" b="1">
                <a:solidFill>
                  <a:srgbClr val="FF0000"/>
                </a:solidFill>
              </a:rPr>
              <a:t>特征归一化</a:t>
            </a:r>
            <a:r>
              <a:rPr lang="zh-CN"/>
              <a:t>：将特征值缩放到一个特定范围，通常是[0,1]或[-1,1]。常见的归一化方法有Rescaling（缩放到[0,1]）和Mean normalization（缩放到[-0.5,0.5]）。归一化对于某些算法（如支持向量机、K近邻等）在处理特征值范围差异较大的数据时非常有用</a:t>
            </a:r>
            <a:endParaRPr lang="zh-CN"/>
          </a:p>
          <a:p>
            <a:pPr lvl="1" indent="0" eaLnBrk="1" latinLnBrk="0" hangingPunct="1">
              <a:lnSpc>
                <a:spcPts val="3380"/>
              </a:lnSpc>
              <a:buClr>
                <a:srgbClr val="000000"/>
              </a:buClr>
              <a:buFont typeface="Arial" panose="020B0704020202020204" pitchFamily="34" charset="0"/>
              <a:buNone/>
            </a:pPr>
            <a:endParaRPr lang="zh-CN"/>
          </a:p>
        </p:txBody>
      </p:sp>
      <p:pic>
        <p:nvPicPr>
          <p:cNvPr id="2" name="图片 1" descr="75aed4a614a539b66a3e71593c12a600"/>
          <p:cNvPicPr>
            <a:picLocks noChangeAspect="1"/>
          </p:cNvPicPr>
          <p:nvPr/>
        </p:nvPicPr>
        <p:blipFill>
          <a:blip r:embed="rId1"/>
          <a:stretch>
            <a:fillRect/>
          </a:stretch>
        </p:blipFill>
        <p:spPr>
          <a:xfrm>
            <a:off x="3032760" y="3124835"/>
            <a:ext cx="7153275" cy="330708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数据变换：归一化</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pSp>
        <p:nvGrpSpPr>
          <p:cNvPr id="4" name="组合 3"/>
          <p:cNvGrpSpPr/>
          <p:nvPr/>
        </p:nvGrpSpPr>
        <p:grpSpPr>
          <a:xfrm>
            <a:off x="2030095" y="1367155"/>
            <a:ext cx="8031480" cy="4892675"/>
            <a:chOff x="3241" y="2221"/>
            <a:chExt cx="12492" cy="7660"/>
          </a:xfrm>
        </p:grpSpPr>
        <p:pic>
          <p:nvPicPr>
            <p:cNvPr id="2" name="图片 1"/>
            <p:cNvPicPr>
              <a:picLocks noChangeAspect="1"/>
            </p:cNvPicPr>
            <p:nvPr/>
          </p:nvPicPr>
          <p:blipFill>
            <a:blip r:embed="rId1"/>
            <a:stretch>
              <a:fillRect/>
            </a:stretch>
          </p:blipFill>
          <p:spPr>
            <a:xfrm>
              <a:off x="3241" y="2221"/>
              <a:ext cx="12493" cy="7661"/>
            </a:xfrm>
            <a:prstGeom prst="rect">
              <a:avLst/>
            </a:prstGeom>
          </p:spPr>
        </p:pic>
        <p:pic>
          <p:nvPicPr>
            <p:cNvPr id="3" name="图片 2"/>
            <p:cNvPicPr>
              <a:picLocks noChangeAspect="1"/>
            </p:cNvPicPr>
            <p:nvPr/>
          </p:nvPicPr>
          <p:blipFill>
            <a:blip r:embed="rId2"/>
            <a:stretch>
              <a:fillRect/>
            </a:stretch>
          </p:blipFill>
          <p:spPr>
            <a:xfrm>
              <a:off x="12023" y="9237"/>
              <a:ext cx="1375" cy="645"/>
            </a:xfrm>
            <a:prstGeom prst="rect">
              <a:avLst/>
            </a:prstGeom>
          </p:spPr>
        </p:pic>
      </p:grpSp>
      <p:pic>
        <p:nvPicPr>
          <p:cNvPr id="6" name="图片 5" descr="9f4ad469ad7a99818d1f8c18a2b565a7"/>
          <p:cNvPicPr>
            <a:picLocks noChangeAspect="1"/>
          </p:cNvPicPr>
          <p:nvPr/>
        </p:nvPicPr>
        <p:blipFill>
          <a:blip r:embed="rId3"/>
          <a:stretch>
            <a:fillRect/>
          </a:stretch>
        </p:blipFill>
        <p:spPr>
          <a:xfrm>
            <a:off x="4302125" y="5253990"/>
            <a:ext cx="3987800" cy="876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数据类型</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049020" y="1271905"/>
            <a:ext cx="4428490" cy="5141595"/>
          </a:xfrm>
          <a:prstGeom prst="rect">
            <a:avLst/>
          </a:prstGeom>
        </p:spPr>
      </p:pic>
      <p:sp>
        <p:nvSpPr>
          <p:cNvPr id="4" name="文本框 3"/>
          <p:cNvSpPr txBox="1"/>
          <p:nvPr/>
        </p:nvSpPr>
        <p:spPr>
          <a:xfrm>
            <a:off x="3970655" y="1172845"/>
            <a:ext cx="799465" cy="460375"/>
          </a:xfrm>
          <a:prstGeom prst="rect">
            <a:avLst/>
          </a:prstGeom>
          <a:noFill/>
        </p:spPr>
        <p:txBody>
          <a:bodyPr wrap="square" rtlCol="0">
            <a:spAutoFit/>
          </a:bodyPr>
          <a:p>
            <a:r>
              <a:rPr lang="zh-CN" altLang="en-US">
                <a:solidFill>
                  <a:srgbClr val="FF0000"/>
                </a:solidFill>
              </a:rPr>
              <a:t>属性</a:t>
            </a:r>
            <a:endParaRPr lang="zh-CN" altLang="en-US">
              <a:solidFill>
                <a:srgbClr val="FF0000"/>
              </a:solidFill>
            </a:endParaRPr>
          </a:p>
        </p:txBody>
      </p:sp>
      <p:sp>
        <p:nvSpPr>
          <p:cNvPr id="6" name="文本框 5"/>
          <p:cNvSpPr txBox="1"/>
          <p:nvPr/>
        </p:nvSpPr>
        <p:spPr>
          <a:xfrm>
            <a:off x="497205" y="3398520"/>
            <a:ext cx="551815" cy="1569085"/>
          </a:xfrm>
          <a:prstGeom prst="rect">
            <a:avLst/>
          </a:prstGeom>
          <a:noFill/>
        </p:spPr>
        <p:txBody>
          <a:bodyPr vert="eaVert" wrap="square" rtlCol="0">
            <a:spAutoFit/>
          </a:bodyPr>
          <a:p>
            <a:r>
              <a:rPr lang="zh-CN" altLang="en-US">
                <a:solidFill>
                  <a:srgbClr val="FF0000"/>
                </a:solidFill>
              </a:rPr>
              <a:t>数据对象</a:t>
            </a:r>
            <a:endParaRPr lang="zh-CN" altLang="en-US">
              <a:solidFill>
                <a:srgbClr val="FF0000"/>
              </a:solidFill>
            </a:endParaRPr>
          </a:p>
        </p:txBody>
      </p:sp>
      <p:sp>
        <p:nvSpPr>
          <p:cNvPr id="7" name="文本框 6"/>
          <p:cNvSpPr txBox="1"/>
          <p:nvPr/>
        </p:nvSpPr>
        <p:spPr>
          <a:xfrm>
            <a:off x="5477510" y="1927860"/>
            <a:ext cx="6352540" cy="4154170"/>
          </a:xfrm>
          <a:prstGeom prst="rect">
            <a:avLst/>
          </a:prstGeom>
          <a:noFill/>
        </p:spPr>
        <p:txBody>
          <a:bodyPr wrap="square" rtlCol="0" anchor="t">
            <a:spAutoFit/>
          </a:bodyPr>
          <a:p>
            <a:pPr marL="342900" indent="-342900">
              <a:buFont typeface="Wingdings" panose="05000000000000000000" charset="0"/>
              <a:buChar char="p"/>
            </a:pPr>
            <a:r>
              <a:rPr lang="zh-CN" altLang="en-US" b="1">
                <a:solidFill>
                  <a:srgbClr val="FF0000"/>
                </a:solidFill>
              </a:rPr>
              <a:t>数据集</a:t>
            </a:r>
            <a:r>
              <a:rPr lang="zh-CN" altLang="en-US"/>
              <a:t>：</a:t>
            </a:r>
            <a:r>
              <a:rPr lang="zh-CN" altLang="en-US">
                <a:latin typeface="Arial" panose="020B0704020202020204" pitchFamily="34" charset="0"/>
                <a:sym typeface="+mn-ea"/>
              </a:rPr>
              <a:t>数据集是机器学习和数据分析中使用的一组数据样本，是</a:t>
            </a:r>
            <a:r>
              <a:rPr lang="zh-CN" altLang="en-US"/>
              <a:t>数据对象及其属性的集合</a:t>
            </a:r>
            <a:endParaRPr lang="zh-CN" altLang="en-US"/>
          </a:p>
          <a:p>
            <a:pPr marL="342900" indent="-342900">
              <a:buFont typeface="Wingdings" panose="05000000000000000000" charset="0"/>
              <a:buChar char="p"/>
            </a:pPr>
            <a:endParaRPr lang="zh-CN" altLang="en-US"/>
          </a:p>
          <a:p>
            <a:pPr marL="342900" indent="-342900">
              <a:buFont typeface="Wingdings" panose="05000000000000000000" charset="0"/>
              <a:buChar char="p"/>
            </a:pPr>
            <a:r>
              <a:rPr lang="zh-CN" altLang="en-US" b="1">
                <a:solidFill>
                  <a:srgbClr val="FF0000"/>
                </a:solidFill>
              </a:rPr>
              <a:t>数据对象</a:t>
            </a:r>
            <a:r>
              <a:rPr lang="zh-CN" altLang="en-US"/>
              <a:t>：亦称为记录、样本、观测</a:t>
            </a:r>
            <a:endParaRPr lang="zh-CN" altLang="en-US"/>
          </a:p>
          <a:p>
            <a:pPr marL="342900" indent="-342900">
              <a:buFont typeface="Wingdings" panose="05000000000000000000" charset="0"/>
              <a:buChar char="p"/>
            </a:pPr>
            <a:endParaRPr lang="zh-CN" altLang="en-US"/>
          </a:p>
          <a:p>
            <a:pPr marL="342900" indent="-342900">
              <a:buFont typeface="Wingdings" panose="05000000000000000000" charset="0"/>
              <a:buChar char="p"/>
            </a:pPr>
            <a:r>
              <a:rPr lang="zh-CN" altLang="en-US" b="1">
                <a:solidFill>
                  <a:srgbClr val="FF0000"/>
                </a:solidFill>
              </a:rPr>
              <a:t>属性</a:t>
            </a:r>
            <a:r>
              <a:rPr lang="zh-CN" altLang="en-US"/>
              <a:t>：</a:t>
            </a:r>
            <a:r>
              <a:rPr lang="zh-CN" altLang="en-US">
                <a:latin typeface="Arial" panose="020B0704020202020204" pitchFamily="34" charset="0"/>
                <a:sym typeface="+mn-ea"/>
              </a:rPr>
              <a:t>一个数据字段，表示数据对象的一个特征</a:t>
            </a:r>
            <a:r>
              <a:rPr lang="zh-CN" altLang="en-US"/>
              <a:t>，亦称为变量、特征</a:t>
            </a:r>
            <a:endParaRPr lang="zh-CN" altLang="en-US"/>
          </a:p>
          <a:p>
            <a:pPr marL="342900" indent="-342900">
              <a:buFont typeface="Wingdings" panose="05000000000000000000" charset="0"/>
              <a:buChar char="p"/>
            </a:pPr>
            <a:endParaRPr lang="zh-CN" altLang="en-US"/>
          </a:p>
          <a:p>
            <a:pPr marL="342900" indent="-342900">
              <a:buFont typeface="Wingdings" panose="05000000000000000000" charset="0"/>
              <a:buChar char="p"/>
            </a:pPr>
            <a:r>
              <a:rPr lang="zh-CN" altLang="en-US" b="1">
                <a:solidFill>
                  <a:srgbClr val="FF0000"/>
                </a:solidFill>
                <a:latin typeface="Arial" panose="020B0704020202020204" pitchFamily="34" charset="0"/>
                <a:sym typeface="+mn-ea"/>
              </a:rPr>
              <a:t>属性</a:t>
            </a:r>
            <a:r>
              <a:rPr lang="zh-CN" altLang="en-US">
                <a:latin typeface="Arial" panose="020B0704020202020204" pitchFamily="34" charset="0"/>
                <a:sym typeface="+mn-ea"/>
              </a:rPr>
              <a:t>向量（或</a:t>
            </a:r>
            <a:r>
              <a:rPr lang="zh-CN" altLang="en-US" b="1">
                <a:solidFill>
                  <a:srgbClr val="FF0000"/>
                </a:solidFill>
                <a:latin typeface="Arial" panose="020B0704020202020204" pitchFamily="34" charset="0"/>
                <a:sym typeface="+mn-ea"/>
              </a:rPr>
              <a:t>特征</a:t>
            </a:r>
            <a:r>
              <a:rPr lang="zh-CN" altLang="en-US">
                <a:latin typeface="Arial" panose="020B0704020202020204" pitchFamily="34" charset="0"/>
                <a:sym typeface="+mn-ea"/>
              </a:rPr>
              <a:t>向量）：用来描述一个给定对象的一组属性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blinds(horizontal)">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blinds(horizontal)">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855091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数据变换：归一化</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52780" y="1468755"/>
            <a:ext cx="10512425" cy="1887855"/>
          </a:xfrm>
          <a:prstGeom prst="rect">
            <a:avLst/>
          </a:prstGeom>
          <a:noFill/>
        </p:spPr>
        <p:txBody>
          <a:bodyPr wrap="square" rtlCol="0" anchor="t">
            <a:noAutofit/>
          </a:bodyPr>
          <a:p>
            <a:pPr marL="0" indent="0">
              <a:buFont typeface="Wingdings" panose="05000000000000000000" charset="0"/>
              <a:buNone/>
            </a:pPr>
            <a:r>
              <a:rPr lang="en-US" altLang="zh-CN" sz="3200" dirty="0">
                <a:latin typeface="微软雅黑" panose="020B0503020204020204" pitchFamily="34" charset="-122"/>
                <a:ea typeface="微软雅黑" panose="020B0503020204020204" pitchFamily="34" charset="-122"/>
                <a:sym typeface="+mn-ea"/>
              </a:rPr>
              <a:t>Pandas</a:t>
            </a:r>
            <a:r>
              <a:rPr lang="zh-CN" altLang="zh-CN" sz="3200" dirty="0">
                <a:latin typeface="微软雅黑" panose="020B0503020204020204" pitchFamily="34" charset="-122"/>
                <a:ea typeface="微软雅黑" panose="020B0503020204020204" pitchFamily="34" charset="-122"/>
                <a:sym typeface="+mn-ea"/>
              </a:rPr>
              <a:t>中</a:t>
            </a:r>
            <a:r>
              <a:rPr lang="en-US" altLang="zh-CN" sz="3200" dirty="0">
                <a:latin typeface="微软雅黑" panose="020B0503020204020204" pitchFamily="34" charset="-122"/>
                <a:ea typeface="微软雅黑" panose="020B0503020204020204" pitchFamily="34" charset="-122"/>
                <a:sym typeface="+mn-ea"/>
              </a:rPr>
              <a:t>Series</a:t>
            </a:r>
            <a:r>
              <a:rPr lang="zh-CN" altLang="zh-CN" sz="3200" dirty="0">
                <a:latin typeface="微软雅黑" panose="020B0503020204020204" pitchFamily="34" charset="-122"/>
                <a:ea typeface="微软雅黑" panose="020B0503020204020204" pitchFamily="34" charset="-122"/>
                <a:sym typeface="+mn-ea"/>
              </a:rPr>
              <a:t>和</a:t>
            </a:r>
            <a:r>
              <a:rPr lang="en-US" altLang="zh-CN" sz="3200" dirty="0" smtClean="0">
                <a:latin typeface="微软雅黑" panose="020B0503020204020204" pitchFamily="34" charset="-122"/>
                <a:ea typeface="微软雅黑" panose="020B0503020204020204" pitchFamily="34" charset="-122"/>
                <a:sym typeface="+mn-ea"/>
              </a:rPr>
              <a:t>DataFrame</a:t>
            </a:r>
            <a:r>
              <a:rPr lang="zh-CN" altLang="en-US" sz="3200" dirty="0" smtClean="0">
                <a:latin typeface="微软雅黑" panose="020B0503020204020204" pitchFamily="34" charset="-122"/>
                <a:ea typeface="微软雅黑" panose="020B0503020204020204" pitchFamily="34" charset="-122"/>
                <a:sym typeface="+mn-ea"/>
              </a:rPr>
              <a:t>提供了</a:t>
            </a:r>
            <a:r>
              <a:rPr lang="en-US" altLang="zh-CN" sz="3200" dirty="0" smtClean="0">
                <a:latin typeface="微软雅黑" panose="020B0503020204020204" pitchFamily="34" charset="-122"/>
                <a:ea typeface="微软雅黑" panose="020B0503020204020204" pitchFamily="34" charset="-122"/>
                <a:sym typeface="+mn-ea"/>
              </a:rPr>
              <a:t>Apply</a:t>
            </a:r>
            <a:r>
              <a:rPr lang="zh-CN" altLang="en-US" sz="3200" dirty="0" smtClean="0">
                <a:latin typeface="微软雅黑" panose="020B0503020204020204" pitchFamily="34" charset="-122"/>
                <a:ea typeface="微软雅黑" panose="020B0503020204020204" pitchFamily="34" charset="-122"/>
                <a:sym typeface="+mn-ea"/>
              </a:rPr>
              <a:t>等方法可实现数据变换的归一化。</a:t>
            </a:r>
            <a:endParaRPr lang="zh-CN" altLang="en-US" sz="3200" dirty="0" smtClean="0">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543560" y="2489200"/>
            <a:ext cx="11186795" cy="3909060"/>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2780" y="2699385"/>
            <a:ext cx="11007725" cy="3676650"/>
          </a:xfrm>
          <a:prstGeom prst="rect">
            <a:avLst/>
          </a:prstGeom>
          <a:noFill/>
        </p:spPr>
        <p:txBody>
          <a:bodyPr wrap="square" rtlCol="0" anchor="t">
            <a:noAutofit/>
          </a:bodyPr>
          <a:p>
            <a:r>
              <a:rPr lang="zh-CN" altLang="en-US" sz="2800"/>
              <a:t>max_min_scaler = </a:t>
            </a:r>
            <a:r>
              <a:rPr lang="zh-CN" altLang="en-US" sz="2800">
                <a:solidFill>
                  <a:srgbClr val="FF0000"/>
                </a:solidFill>
              </a:rPr>
              <a:t>lambda</a:t>
            </a:r>
            <a:r>
              <a:rPr lang="zh-CN" altLang="en-US" sz="2800"/>
              <a:t> x: (x - np.min(x)) / (np.max(x) - np.min(x))</a:t>
            </a:r>
            <a:endParaRPr lang="zh-CN" altLang="en-US" sz="2800"/>
          </a:p>
          <a:p>
            <a:endParaRPr lang="zh-CN" altLang="en-US" sz="2800"/>
          </a:p>
          <a:p>
            <a:r>
              <a:rPr lang="zh-CN" altLang="en-US" sz="2800"/>
              <a:t> train_data[['regDate', 'model', 'brand', 'bodyType', 'fuelType', 'gearbox', 'power', 'kilometer', 'notRepairedDamage', 'regionCode', 'seller', 'creatDate', 'v_0','v_1', 'v_2', 'v_3', 'v_4', 'v_5', 'v_6', 'v_7', 'v_8', 'v_9','v_10', 'v_11', 'v_12', 'v_13', 'v_14']]</a:t>
            </a:r>
            <a:r>
              <a:rPr lang="zh-CN" altLang="en-US" sz="2800">
                <a:solidFill>
                  <a:srgbClr val="FF0000"/>
                </a:solidFill>
              </a:rPr>
              <a:t>.apply(max_min_scaler)</a:t>
            </a:r>
            <a:endParaRPr lang="zh-CN" altLang="en-US" sz="2800">
              <a:solidFill>
                <a:srgbClr val="FF000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数据变换：标准化</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203325"/>
            <a:ext cx="9825355" cy="1716405"/>
          </a:xfrm>
          <a:prstGeom prst="rect">
            <a:avLst/>
          </a:prstGeom>
          <a:noFill/>
        </p:spPr>
        <p:txBody>
          <a:bodyPr wrap="square" rtlCol="0" anchor="t">
            <a:noAutofit/>
          </a:bodyPr>
          <a:p>
            <a:pPr marL="342900" indent="-342900" eaLnBrk="1" latinLnBrk="0" hangingPunct="1">
              <a:lnSpc>
                <a:spcPts val="3380"/>
              </a:lnSpc>
              <a:buClr>
                <a:srgbClr val="000000"/>
              </a:buClr>
              <a:buFont typeface="Arial" panose="020B0704020202020204" pitchFamily="34" charset="0"/>
              <a:buChar char="•"/>
            </a:pPr>
            <a:r>
              <a:rPr lang="zh-CN" sz="2800" b="1">
                <a:solidFill>
                  <a:srgbClr val="FF0000"/>
                </a:solidFill>
              </a:rPr>
              <a:t>标准化</a:t>
            </a:r>
            <a:r>
              <a:rPr lang="zh-CN" sz="2800">
                <a:solidFill>
                  <a:srgbClr val="FF0000"/>
                </a:solidFill>
              </a:rPr>
              <a:t>（Standardization</a:t>
            </a:r>
            <a:r>
              <a:rPr lang="zh-CN"/>
              <a:t>）：将特征值</a:t>
            </a:r>
            <a:r>
              <a:rPr lang="zh-CN" u="sng"/>
              <a:t>转换为标准正态分布</a:t>
            </a:r>
            <a:r>
              <a:rPr lang="zh-CN"/>
              <a:t>，即</a:t>
            </a:r>
            <a:r>
              <a:rPr lang="zh-CN" u="sng"/>
              <a:t>均值为0，标准差为1</a:t>
            </a:r>
            <a:r>
              <a:rPr lang="zh-CN"/>
              <a:t>。标准化是通过减去特征均值并除以特征标准差来实现的。标准化是许多机器学习算法中常用的特征缩放方法，因为它对异常值具有一定的鲁棒性。</a:t>
            </a:r>
            <a:endParaRPr lang="zh-CN"/>
          </a:p>
          <a:p>
            <a:pPr lvl="1" indent="0" eaLnBrk="1" latinLnBrk="0" hangingPunct="1">
              <a:lnSpc>
                <a:spcPts val="3380"/>
              </a:lnSpc>
              <a:buClr>
                <a:srgbClr val="000000"/>
              </a:buClr>
              <a:buFont typeface="Arial" panose="020B0704020202020204" pitchFamily="34" charset="0"/>
              <a:buNone/>
            </a:pPr>
            <a:endParaRPr lang="zh-CN"/>
          </a:p>
        </p:txBody>
      </p:sp>
      <p:pic>
        <p:nvPicPr>
          <p:cNvPr id="3" name="图片 2" descr="a437762bfeeefa5b75530ea3c00c2351"/>
          <p:cNvPicPr>
            <a:picLocks noChangeAspect="1"/>
          </p:cNvPicPr>
          <p:nvPr/>
        </p:nvPicPr>
        <p:blipFill>
          <a:blip r:embed="rId1"/>
          <a:stretch>
            <a:fillRect/>
          </a:stretch>
        </p:blipFill>
        <p:spPr>
          <a:xfrm>
            <a:off x="2494915" y="3020060"/>
            <a:ext cx="7952740" cy="348107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数据变换</a:t>
            </a:r>
            <a:r>
              <a:rPr lang="zh-CN" altLang="en-US" sz="4000" dirty="0">
                <a:solidFill>
                  <a:srgbClr val="1353A2"/>
                </a:solidFill>
                <a:latin typeface="微软雅黑" panose="020B0503020204020204" pitchFamily="34" charset="-122"/>
                <a:ea typeface="微软雅黑" panose="020B0503020204020204" pitchFamily="34" charset="-122"/>
                <a:sym typeface="+mn-ea"/>
              </a:rPr>
              <a:t>：标准化</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939290" y="1390015"/>
            <a:ext cx="8313420" cy="4586605"/>
          </a:xfrm>
          <a:prstGeom prst="rect">
            <a:avLst/>
          </a:prstGeom>
        </p:spPr>
      </p:pic>
      <p:pic>
        <p:nvPicPr>
          <p:cNvPr id="6" name="图片 5" descr="9f4ad469ad7a99818d1f8c18a2b565a7"/>
          <p:cNvPicPr>
            <a:picLocks noChangeAspect="1"/>
          </p:cNvPicPr>
          <p:nvPr>
            <p:custDataLst>
              <p:tags r:id="rId2"/>
            </p:custDataLst>
          </p:nvPr>
        </p:nvPicPr>
        <p:blipFill>
          <a:blip r:embed="rId3"/>
          <a:stretch>
            <a:fillRect/>
          </a:stretch>
        </p:blipFill>
        <p:spPr>
          <a:xfrm>
            <a:off x="4001135" y="5100320"/>
            <a:ext cx="3987800" cy="876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6581775"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特征降维</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188720"/>
            <a:ext cx="9825355" cy="4253865"/>
          </a:xfrm>
          <a:prstGeom prst="rect">
            <a:avLst/>
          </a:prstGeom>
          <a:noFill/>
        </p:spPr>
        <p:txBody>
          <a:bodyPr wrap="square" rtlCol="0" anchor="t">
            <a:noAutofit/>
          </a:bodyPr>
          <a:p>
            <a:pPr marL="342900" indent="-342900" eaLnBrk="1" latinLnBrk="0" hangingPunct="1">
              <a:lnSpc>
                <a:spcPct val="150000"/>
              </a:lnSpc>
              <a:buClr>
                <a:srgbClr val="000000"/>
              </a:buClr>
              <a:buFont typeface="Arial" panose="020B0704020202020204" pitchFamily="34" charset="0"/>
              <a:buChar char="•"/>
            </a:pPr>
            <a:r>
              <a:rPr lang="zh-CN"/>
              <a:t>特征</a:t>
            </a:r>
            <a:r>
              <a:rPr lang="zh-CN"/>
              <a:t>降维：采用某种映射方法，将高维空间中的数据点映射到低维度的空间中。这个过程旨在减少数据集中的特征数量，同时尽可能保留原始数据中的关键信息和结构。</a:t>
            </a:r>
            <a:endParaRPr lang="zh-CN"/>
          </a:p>
          <a:p>
            <a:pPr marL="342900" indent="-342900" eaLnBrk="1" latinLnBrk="0" hangingPunct="1">
              <a:lnSpc>
                <a:spcPct val="150000"/>
              </a:lnSpc>
              <a:buClr>
                <a:srgbClr val="000000"/>
              </a:buClr>
              <a:buFont typeface="Arial" panose="020B0704020202020204" pitchFamily="34" charset="0"/>
              <a:buChar char="•"/>
            </a:pPr>
            <a:r>
              <a:rPr lang="zh-CN"/>
              <a:t>降维的作用：</a:t>
            </a:r>
            <a:endParaRPr lang="zh-CN"/>
          </a:p>
          <a:p>
            <a:pPr lvl="1" indent="0" eaLnBrk="1" latinLnBrk="0" hangingPunct="1">
              <a:lnSpc>
                <a:spcPct val="150000"/>
              </a:lnSpc>
              <a:buClr>
                <a:srgbClr val="000000"/>
              </a:buClr>
              <a:buFont typeface="Arial" panose="020B0704020202020204" pitchFamily="34" charset="0"/>
              <a:buNone/>
            </a:pPr>
            <a:r>
              <a:rPr lang="zh-CN">
                <a:solidFill>
                  <a:srgbClr val="FF0000"/>
                </a:solidFill>
              </a:rPr>
              <a:t>• 减少冗余和噪声</a:t>
            </a:r>
            <a:r>
              <a:rPr lang="zh-CN"/>
              <a:t>：高维数据中冗余信息和噪声不仅增加计算成本，还可能对模型性能造成负面影响。</a:t>
            </a:r>
            <a:endParaRPr lang="zh-CN"/>
          </a:p>
          <a:p>
            <a:pPr lvl="1" indent="0" eaLnBrk="1" latinLnBrk="0" hangingPunct="1">
              <a:lnSpc>
                <a:spcPct val="150000"/>
              </a:lnSpc>
              <a:buClr>
                <a:srgbClr val="000000"/>
              </a:buClr>
              <a:buFont typeface="Arial" panose="020B0704020202020204" pitchFamily="34" charset="0"/>
              <a:buNone/>
            </a:pPr>
            <a:r>
              <a:rPr lang="zh-CN">
                <a:solidFill>
                  <a:srgbClr val="FF0000"/>
                </a:solidFill>
              </a:rPr>
              <a:t>• 降低计算成本</a:t>
            </a:r>
            <a:endParaRPr lang="zh-CN">
              <a:solidFill>
                <a:srgbClr val="FF0000"/>
              </a:solidFill>
            </a:endParaRPr>
          </a:p>
          <a:p>
            <a:pPr lvl="1" indent="0" eaLnBrk="1" latinLnBrk="0" hangingPunct="1">
              <a:lnSpc>
                <a:spcPct val="150000"/>
              </a:lnSpc>
              <a:buClr>
                <a:srgbClr val="000000"/>
              </a:buClr>
              <a:buFont typeface="Arial" panose="020B0704020202020204" pitchFamily="34" charset="0"/>
              <a:buNone/>
            </a:pPr>
            <a:r>
              <a:rPr lang="zh-CN">
                <a:solidFill>
                  <a:srgbClr val="FF0000"/>
                </a:solidFill>
              </a:rPr>
              <a:t>• 避免维度灾难：</a:t>
            </a:r>
            <a:r>
              <a:rPr lang="zh-CN"/>
              <a:t>当数据维度过高时，许多机器学习算法的性能会急剧下降，这种现象被称为“维度灾难”</a:t>
            </a:r>
            <a:endParaRPr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6581775"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特征降维</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188720"/>
            <a:ext cx="9825355" cy="4253865"/>
          </a:xfrm>
          <a:prstGeom prst="rect">
            <a:avLst/>
          </a:prstGeom>
          <a:noFill/>
        </p:spPr>
        <p:txBody>
          <a:bodyPr wrap="square" rtlCol="0" anchor="t">
            <a:noAutofit/>
          </a:bodyPr>
          <a:p>
            <a:pPr marL="342900" indent="-342900" eaLnBrk="1" latinLnBrk="0" hangingPunct="1">
              <a:lnSpc>
                <a:spcPct val="150000"/>
              </a:lnSpc>
              <a:buClr>
                <a:srgbClr val="000000"/>
              </a:buClr>
              <a:buFont typeface="Arial" panose="020B0704020202020204" pitchFamily="34" charset="0"/>
              <a:buChar char="•"/>
            </a:pPr>
            <a:r>
              <a:rPr lang="zh-CN"/>
              <a:t>降维的作用：</a:t>
            </a:r>
            <a:endParaRPr lang="zh-CN"/>
          </a:p>
          <a:p>
            <a:pPr lvl="1" indent="0" eaLnBrk="1" latinLnBrk="0" hangingPunct="1">
              <a:lnSpc>
                <a:spcPct val="150000"/>
              </a:lnSpc>
              <a:buClr>
                <a:srgbClr val="000000"/>
              </a:buClr>
              <a:buFont typeface="Arial" panose="020B0704020202020204" pitchFamily="34" charset="0"/>
              <a:buNone/>
            </a:pPr>
            <a:r>
              <a:rPr lang="zh-CN">
                <a:solidFill>
                  <a:srgbClr val="FF0000"/>
                </a:solidFill>
              </a:rPr>
              <a:t>• 提高模型可解释性</a:t>
            </a:r>
            <a:r>
              <a:rPr lang="zh-CN"/>
              <a:t>：对于高维数据，往往难以直观地理解各个特征对模型的影响。通过特征降维，可以将数据投影到低维空间，使得数据的可视化和解释变得更加容易。</a:t>
            </a:r>
            <a:endParaRPr lang="zh-CN"/>
          </a:p>
          <a:p>
            <a:pPr lvl="1" indent="0" eaLnBrk="1" latinLnBrk="0" hangingPunct="1">
              <a:lnSpc>
                <a:spcPct val="150000"/>
              </a:lnSpc>
              <a:buClr>
                <a:srgbClr val="000000"/>
              </a:buClr>
              <a:buFont typeface="Arial" panose="020B0704020202020204" pitchFamily="34" charset="0"/>
              <a:buNone/>
            </a:pPr>
            <a:endParaRPr lang="zh-CN"/>
          </a:p>
          <a:p>
            <a:pPr lvl="1" indent="0" eaLnBrk="1" latinLnBrk="0" hangingPunct="1">
              <a:lnSpc>
                <a:spcPct val="150000"/>
              </a:lnSpc>
              <a:buClr>
                <a:srgbClr val="000000"/>
              </a:buClr>
              <a:buFont typeface="Arial" panose="020B0704020202020204" pitchFamily="34" charset="0"/>
              <a:buNone/>
            </a:pPr>
            <a:r>
              <a:rPr lang="zh-CN">
                <a:solidFill>
                  <a:srgbClr val="FF0000"/>
                </a:solidFill>
              </a:rPr>
              <a:t>• 减少过拟合风险</a:t>
            </a:r>
            <a:r>
              <a:rPr lang="zh-CN"/>
              <a:t>：特征降维可以作为正则化的一种手段，通过减少特征数量来降低模型的复杂度，从而减少过拟合的风险。</a:t>
            </a:r>
            <a:endParaRPr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数据规约</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pSp>
        <p:nvGrpSpPr>
          <p:cNvPr id="4" name="组合 3"/>
          <p:cNvGrpSpPr/>
          <p:nvPr/>
        </p:nvGrpSpPr>
        <p:grpSpPr>
          <a:xfrm>
            <a:off x="1458595" y="1284605"/>
            <a:ext cx="9279255" cy="4954270"/>
            <a:chOff x="3066" y="2349"/>
            <a:chExt cx="13844" cy="7476"/>
          </a:xfrm>
        </p:grpSpPr>
        <p:pic>
          <p:nvPicPr>
            <p:cNvPr id="2" name="图片 1"/>
            <p:cNvPicPr>
              <a:picLocks noChangeAspect="1"/>
            </p:cNvPicPr>
            <p:nvPr/>
          </p:nvPicPr>
          <p:blipFill>
            <a:blip r:embed="rId1"/>
            <a:stretch>
              <a:fillRect/>
            </a:stretch>
          </p:blipFill>
          <p:spPr>
            <a:xfrm>
              <a:off x="3066" y="2349"/>
              <a:ext cx="13845" cy="7476"/>
            </a:xfrm>
            <a:prstGeom prst="rect">
              <a:avLst/>
            </a:prstGeom>
          </p:spPr>
        </p:pic>
        <p:pic>
          <p:nvPicPr>
            <p:cNvPr id="3" name="图片 2"/>
            <p:cNvPicPr>
              <a:picLocks noChangeAspect="1"/>
            </p:cNvPicPr>
            <p:nvPr/>
          </p:nvPicPr>
          <p:blipFill>
            <a:blip r:embed="rId2"/>
            <a:stretch>
              <a:fillRect/>
            </a:stretch>
          </p:blipFill>
          <p:spPr>
            <a:xfrm>
              <a:off x="11620" y="9330"/>
              <a:ext cx="1580" cy="495"/>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en-US" altLang="zh-CN" sz="4000" dirty="0">
                <a:solidFill>
                  <a:srgbClr val="1353A2"/>
                </a:solidFill>
                <a:latin typeface="微软雅黑" panose="020B0503020204020204" pitchFamily="34" charset="-122"/>
                <a:ea typeface="微软雅黑" panose="020B0503020204020204" pitchFamily="34" charset="-122"/>
                <a:sym typeface="+mn-ea"/>
              </a:rPr>
              <a:t>2.3 </a:t>
            </a:r>
            <a:r>
              <a:rPr lang="zh-CN" altLang="en-US" sz="4000" dirty="0">
                <a:solidFill>
                  <a:srgbClr val="1353A2"/>
                </a:solidFill>
                <a:latin typeface="微软雅黑" panose="020B0503020204020204" pitchFamily="34" charset="-122"/>
                <a:ea typeface="微软雅黑" panose="020B0503020204020204" pitchFamily="34" charset="-122"/>
                <a:sym typeface="+mn-ea"/>
              </a:rPr>
              <a:t>数据规约</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52780" y="1468755"/>
            <a:ext cx="10512425" cy="1887855"/>
          </a:xfrm>
          <a:prstGeom prst="rect">
            <a:avLst/>
          </a:prstGeom>
          <a:noFill/>
        </p:spPr>
        <p:txBody>
          <a:bodyPr wrap="square" rtlCol="0" anchor="t">
            <a:noAutofit/>
          </a:bodyPr>
          <a:p>
            <a:pPr marL="0" indent="0">
              <a:buFont typeface="Wingdings" panose="05000000000000000000" charset="0"/>
              <a:buNone/>
            </a:pPr>
            <a:r>
              <a:rPr lang="en-US" altLang="zh-CN" sz="3200" dirty="0">
                <a:latin typeface="微软雅黑" panose="020B0503020204020204" pitchFamily="34" charset="-122"/>
                <a:ea typeface="微软雅黑" panose="020B0503020204020204" pitchFamily="34" charset="-122"/>
                <a:sym typeface="+mn-ea"/>
              </a:rPr>
              <a:t>Pandas</a:t>
            </a:r>
            <a:r>
              <a:rPr lang="zh-CN" altLang="zh-CN" sz="3200" dirty="0">
                <a:latin typeface="微软雅黑" panose="020B0503020204020204" pitchFamily="34" charset="-122"/>
                <a:ea typeface="微软雅黑" panose="020B0503020204020204" pitchFamily="34" charset="-122"/>
                <a:sym typeface="+mn-ea"/>
              </a:rPr>
              <a:t>中</a:t>
            </a:r>
            <a:r>
              <a:rPr lang="en-US" altLang="zh-CN" sz="3200" dirty="0" smtClean="0">
                <a:latin typeface="微软雅黑" panose="020B0503020204020204" pitchFamily="34" charset="-122"/>
                <a:ea typeface="微软雅黑" panose="020B0503020204020204" pitchFamily="34" charset="-122"/>
                <a:sym typeface="+mn-ea"/>
              </a:rPr>
              <a:t>DataFrame</a:t>
            </a:r>
            <a:r>
              <a:rPr lang="zh-CN" altLang="en-US" sz="3200" dirty="0" smtClean="0">
                <a:latin typeface="微软雅黑" panose="020B0503020204020204" pitchFamily="34" charset="-122"/>
                <a:ea typeface="微软雅黑" panose="020B0503020204020204" pitchFamily="34" charset="-122"/>
                <a:sym typeface="+mn-ea"/>
              </a:rPr>
              <a:t>提供了列筛选、</a:t>
            </a:r>
            <a:r>
              <a:rPr lang="en-US" altLang="zh-CN" sz="3200" dirty="0" smtClean="0">
                <a:latin typeface="微软雅黑" panose="020B0503020204020204" pitchFamily="34" charset="-122"/>
                <a:ea typeface="微软雅黑" panose="020B0503020204020204" pitchFamily="34" charset="-122"/>
                <a:sym typeface="+mn-ea"/>
              </a:rPr>
              <a:t>iloc</a:t>
            </a:r>
            <a:r>
              <a:rPr lang="zh-CN" altLang="en-US" sz="3200" dirty="0" smtClean="0">
                <a:latin typeface="微软雅黑" panose="020B0503020204020204" pitchFamily="34" charset="-122"/>
                <a:ea typeface="微软雅黑" panose="020B0503020204020204" pitchFamily="34" charset="-122"/>
                <a:sym typeface="+mn-ea"/>
              </a:rPr>
              <a:t>、</a:t>
            </a:r>
            <a:r>
              <a:rPr lang="en-US" altLang="zh-CN" sz="3200" dirty="0" smtClean="0">
                <a:latin typeface="微软雅黑" panose="020B0503020204020204" pitchFamily="34" charset="-122"/>
                <a:ea typeface="微软雅黑" panose="020B0503020204020204" pitchFamily="34" charset="-122"/>
                <a:sym typeface="+mn-ea"/>
              </a:rPr>
              <a:t>loc</a:t>
            </a:r>
            <a:r>
              <a:rPr lang="zh-CN" altLang="en-US" sz="3200" dirty="0" smtClean="0">
                <a:latin typeface="微软雅黑" panose="020B0503020204020204" pitchFamily="34" charset="-122"/>
                <a:ea typeface="微软雅黑" panose="020B0503020204020204" pitchFamily="34" charset="-122"/>
                <a:sym typeface="+mn-ea"/>
              </a:rPr>
              <a:t>等方法可实现数据规约。</a:t>
            </a:r>
            <a:endParaRPr lang="zh-CN" altLang="en-US" sz="3200" dirty="0" smtClean="0">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543560" y="2489200"/>
            <a:ext cx="11186795" cy="3909060"/>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652780" y="2699385"/>
            <a:ext cx="11007725" cy="3676650"/>
          </a:xfrm>
          <a:prstGeom prst="rect">
            <a:avLst/>
          </a:prstGeom>
          <a:noFill/>
        </p:spPr>
        <p:txBody>
          <a:bodyPr wrap="square" rtlCol="0" anchor="t">
            <a:noAutofit/>
          </a:bodyPr>
          <a:p>
            <a:endParaRPr lang="zh-CN" altLang="en-US" sz="2800"/>
          </a:p>
          <a:p>
            <a:r>
              <a:rPr lang="zh-CN" altLang="en-US" sz="2800">
                <a:solidFill>
                  <a:srgbClr val="FF0000"/>
                </a:solidFill>
              </a:rPr>
              <a:t> train_data[['regDate', 'model', 'brand', 'bodyType', 'fuelType', 'gearbox', 'power', 'kilometer', 'notRepairedDamage', 'regionCode', 'seller', 'creatDate', 'v_0','v_1', 'v_2', 'v_3', 'v_4', 'v_5', 'v_6', 'v_7', 'v_8', 'v_9','v_10', 'v_11', 'v_12', 'v_13', 'v_14']]</a:t>
            </a:r>
            <a:r>
              <a:rPr lang="zh-CN" altLang="en-US" sz="2800">
                <a:solidFill>
                  <a:schemeClr val="tx1"/>
                </a:solidFill>
              </a:rPr>
              <a:t>.apply(max_min_scaler)</a:t>
            </a:r>
            <a:endParaRPr lang="zh-CN" altLang="en-US" sz="280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en-US" altLang="zh-CN" sz="4000" dirty="0">
                <a:solidFill>
                  <a:srgbClr val="1353A2"/>
                </a:solidFill>
                <a:latin typeface="微软雅黑" panose="020B0503020204020204" pitchFamily="34" charset="-122"/>
                <a:ea typeface="微软雅黑" panose="020B0503020204020204" pitchFamily="34" charset="-122"/>
                <a:sym typeface="+mn-ea"/>
              </a:rPr>
              <a:t>2.4 </a:t>
            </a:r>
            <a:r>
              <a:rPr lang="zh-CN" altLang="en-US" sz="4000" dirty="0">
                <a:solidFill>
                  <a:srgbClr val="1353A2"/>
                </a:solidFill>
                <a:latin typeface="微软雅黑" panose="020B0503020204020204" pitchFamily="34" charset="-122"/>
                <a:ea typeface="微软雅黑" panose="020B0503020204020204" pitchFamily="34" charset="-122"/>
                <a:sym typeface="+mn-ea"/>
              </a:rPr>
              <a:t>数据集成</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653540" y="1360170"/>
            <a:ext cx="9756140" cy="477456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en-US" altLang="zh-CN" sz="4000" dirty="0">
                <a:solidFill>
                  <a:srgbClr val="1353A2"/>
                </a:solidFill>
                <a:latin typeface="微软雅黑" panose="020B0503020204020204" pitchFamily="34" charset="-122"/>
                <a:ea typeface="微软雅黑" panose="020B0503020204020204" pitchFamily="34" charset="-122"/>
                <a:sym typeface="+mn-ea"/>
              </a:rPr>
              <a:t>2.4 </a:t>
            </a:r>
            <a:r>
              <a:rPr lang="zh-CN" altLang="en-US" sz="4000" dirty="0">
                <a:solidFill>
                  <a:srgbClr val="1353A2"/>
                </a:solidFill>
                <a:latin typeface="微软雅黑" panose="020B0503020204020204" pitchFamily="34" charset="-122"/>
                <a:ea typeface="微软雅黑" panose="020B0503020204020204" pitchFamily="34" charset="-122"/>
                <a:sym typeface="+mn-ea"/>
              </a:rPr>
              <a:t>数据集成</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52780" y="1468755"/>
            <a:ext cx="10512425" cy="1887855"/>
          </a:xfrm>
          <a:prstGeom prst="rect">
            <a:avLst/>
          </a:prstGeom>
          <a:noFill/>
        </p:spPr>
        <p:txBody>
          <a:bodyPr wrap="square" rtlCol="0" anchor="t">
            <a:noAutofit/>
          </a:bodyPr>
          <a:p>
            <a:pPr marL="0" indent="0">
              <a:buFont typeface="Wingdings" panose="05000000000000000000" charset="0"/>
              <a:buNone/>
            </a:pPr>
            <a:r>
              <a:rPr lang="en-US" altLang="zh-CN" sz="3200" dirty="0">
                <a:latin typeface="微软雅黑" panose="020B0503020204020204" pitchFamily="34" charset="-122"/>
                <a:ea typeface="微软雅黑" panose="020B0503020204020204" pitchFamily="34" charset="-122"/>
                <a:sym typeface="+mn-ea"/>
              </a:rPr>
              <a:t>Pandas</a:t>
            </a:r>
            <a:r>
              <a:rPr lang="zh-CN" altLang="zh-CN" sz="3200" dirty="0">
                <a:latin typeface="微软雅黑" panose="020B0503020204020204" pitchFamily="34" charset="-122"/>
                <a:ea typeface="微软雅黑" panose="020B0503020204020204" pitchFamily="34" charset="-122"/>
                <a:sym typeface="+mn-ea"/>
              </a:rPr>
              <a:t>中</a:t>
            </a:r>
            <a:r>
              <a:rPr lang="en-US" altLang="zh-CN" sz="3200" dirty="0" smtClean="0">
                <a:latin typeface="微软雅黑" panose="020B0503020204020204" pitchFamily="34" charset="-122"/>
                <a:ea typeface="微软雅黑" panose="020B0503020204020204" pitchFamily="34" charset="-122"/>
                <a:sym typeface="+mn-ea"/>
              </a:rPr>
              <a:t>DataFrame</a:t>
            </a:r>
            <a:r>
              <a:rPr lang="zh-CN" altLang="en-US" sz="3200" dirty="0" smtClean="0">
                <a:latin typeface="微软雅黑" panose="020B0503020204020204" pitchFamily="34" charset="-122"/>
                <a:ea typeface="微软雅黑" panose="020B0503020204020204" pitchFamily="34" charset="-122"/>
                <a:sym typeface="+mn-ea"/>
              </a:rPr>
              <a:t>提供了</a:t>
            </a:r>
            <a:r>
              <a:rPr lang="en-US" altLang="zh-CN" sz="3200" dirty="0" smtClean="0">
                <a:latin typeface="微软雅黑" panose="020B0503020204020204" pitchFamily="34" charset="-122"/>
                <a:ea typeface="微软雅黑" panose="020B0503020204020204" pitchFamily="34" charset="-122"/>
                <a:sym typeface="+mn-ea"/>
              </a:rPr>
              <a:t>concat</a:t>
            </a:r>
            <a:r>
              <a:rPr lang="zh-CN" altLang="en-US" sz="3200" dirty="0" smtClean="0">
                <a:latin typeface="微软雅黑" panose="020B0503020204020204" pitchFamily="34" charset="-122"/>
                <a:ea typeface="微软雅黑" panose="020B0503020204020204" pitchFamily="34" charset="-122"/>
                <a:sym typeface="+mn-ea"/>
              </a:rPr>
              <a:t>等方法可实现数据集成。</a:t>
            </a:r>
            <a:endParaRPr lang="en-US" altLang="zh-CN" sz="3200" dirty="0" smtClean="0">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543560" y="2699385"/>
            <a:ext cx="9514205" cy="1050290"/>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652780" y="2699385"/>
            <a:ext cx="9714230" cy="1340485"/>
          </a:xfrm>
          <a:prstGeom prst="rect">
            <a:avLst/>
          </a:prstGeom>
          <a:noFill/>
        </p:spPr>
        <p:txBody>
          <a:bodyPr wrap="square" rtlCol="0" anchor="t">
            <a:noAutofit/>
          </a:bodyPr>
          <a:p>
            <a:endParaRPr lang="zh-CN" altLang="en-US" sz="2800"/>
          </a:p>
          <a:p>
            <a:r>
              <a:rPr lang="zh-CN" altLang="en-US" sz="2800">
                <a:solidFill>
                  <a:schemeClr val="tx1"/>
                </a:solidFill>
              </a:rPr>
              <a:t>data = pd.</a:t>
            </a:r>
            <a:r>
              <a:rPr lang="zh-CN" altLang="en-US" sz="2800">
                <a:solidFill>
                  <a:srgbClr val="FF0000"/>
                </a:solidFill>
              </a:rPr>
              <a:t>concat</a:t>
            </a:r>
            <a:r>
              <a:rPr lang="zh-CN" altLang="en-US" sz="2800">
                <a:solidFill>
                  <a:schemeClr val="tx1"/>
                </a:solidFill>
              </a:rPr>
              <a:t>([train_data, test_data],ignore_index=True)</a:t>
            </a:r>
            <a:endParaRPr lang="zh-CN" altLang="en-US" sz="2800">
              <a:solidFill>
                <a:schemeClr val="tx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1085" y="3808413"/>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6"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a:t>
            </a:r>
            <a:r>
              <a:rPr lang="zh-CN" altLang="en-US" sz="2800" dirty="0">
                <a:solidFill>
                  <a:srgbClr val="595959"/>
                </a:solidFill>
                <a:latin typeface="Impact" panose="020B0806030902050204" pitchFamily="34" charset="0"/>
                <a:ea typeface="微软雅黑" panose="020B0503020204020204" pitchFamily="34" charset="-122"/>
              </a:rPr>
              <a:t>数据类型</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7"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   </a:t>
            </a:r>
            <a:r>
              <a:rPr lang="zh-CN" altLang="en-US" sz="2800" dirty="0">
                <a:solidFill>
                  <a:srgbClr val="595959"/>
                </a:solidFill>
                <a:latin typeface="Impact" panose="020B0806030902050204" pitchFamily="34" charset="0"/>
                <a:ea typeface="微软雅黑" panose="020B0503020204020204" pitchFamily="34" charset="-122"/>
              </a:rPr>
              <a:t>数据质量</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a:t>
            </a:r>
            <a:r>
              <a:rPr lang="zh-CN" altLang="en-US" sz="2800" dirty="0">
                <a:solidFill>
                  <a:srgbClr val="595959"/>
                </a:solidFill>
                <a:latin typeface="Impact" panose="020B0806030902050204" pitchFamily="34" charset="0"/>
                <a:ea typeface="微软雅黑" panose="020B0503020204020204" pitchFamily="34" charset="-122"/>
              </a:rPr>
              <a:t>数据预处理</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04    </a:t>
            </a:r>
            <a:r>
              <a:rPr lang="zh-CN" altLang="en-US" sz="2800" dirty="0">
                <a:solidFill>
                  <a:schemeClr val="bg1"/>
                </a:solidFill>
                <a:latin typeface="Impact" panose="020B0806030902050204" pitchFamily="34" charset="0"/>
                <a:ea typeface="微软雅黑" panose="020B0503020204020204" pitchFamily="34" charset="-122"/>
              </a:rPr>
              <a:t>相似性和相异性的度量</a:t>
            </a:r>
            <a:endParaRPr lang="zh-CN" altLang="en-US" sz="2800" dirty="0" smtClean="0">
              <a:solidFill>
                <a:schemeClr val="bg1"/>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属性类型</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891540" y="1392555"/>
            <a:ext cx="10512425" cy="1311910"/>
          </a:xfrm>
          <a:prstGeom prst="rect">
            <a:avLst/>
          </a:prstGeom>
          <a:noFill/>
        </p:spPr>
        <p:txBody>
          <a:bodyPr wrap="square" rtlCol="0" anchor="t">
            <a:noAutofit/>
          </a:bodyPr>
          <a:p>
            <a:pPr marL="342900" indent="-342900">
              <a:buFont typeface="Wingdings" panose="05000000000000000000" charset="0"/>
              <a:buChar char="p"/>
            </a:pPr>
            <a:r>
              <a:rPr lang="zh-CN" altLang="en-US"/>
              <a:t>考虑一个场景：</a:t>
            </a:r>
            <a:r>
              <a:rPr lang="zh-CN" altLang="en-US">
                <a:solidFill>
                  <a:srgbClr val="FF0000"/>
                </a:solidFill>
              </a:rPr>
              <a:t>学号</a:t>
            </a:r>
            <a:r>
              <a:rPr lang="zh-CN" altLang="en-US"/>
              <a:t>和</a:t>
            </a:r>
            <a:r>
              <a:rPr lang="zh-CN" altLang="en-US">
                <a:solidFill>
                  <a:srgbClr val="FF0000"/>
                </a:solidFill>
              </a:rPr>
              <a:t>学生年龄</a:t>
            </a:r>
            <a:r>
              <a:rPr lang="zh-CN" altLang="en-US"/>
              <a:t>，这两个属性均可以使用</a:t>
            </a:r>
            <a:r>
              <a:rPr lang="zh-CN" altLang="en-US">
                <a:solidFill>
                  <a:srgbClr val="FF0000"/>
                </a:solidFill>
              </a:rPr>
              <a:t>整数</a:t>
            </a:r>
            <a:r>
              <a:rPr lang="zh-CN" altLang="en-US"/>
              <a:t>来表示，然而学生的平均年龄是有意义的，而学生的平均学号却是毫无意义的，为什么？</a:t>
            </a: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891540" y="2916555"/>
                <a:ext cx="8658860" cy="1938020"/>
              </a:xfrm>
              <a:prstGeom prst="rect">
                <a:avLst/>
              </a:prstGeom>
              <a:noFill/>
            </p:spPr>
            <p:txBody>
              <a:bodyPr wrap="square" rtlCol="0" anchor="t">
                <a:spAutoFit/>
              </a:bodyPr>
              <a:p>
                <a:pPr marL="342900" indent="-342900">
                  <a:buFont typeface="Wingdings" panose="05000000000000000000" charset="0"/>
                  <a:buChar char="p"/>
                </a:pPr>
                <a:r>
                  <a:rPr lang="zh-CN" altLang="en-US">
                    <a:latin typeface="Arial" panose="020B0704020202020204" pitchFamily="34" charset="0"/>
                    <a:sym typeface="+mn-ea"/>
                  </a:rPr>
                  <a:t>数值的操作性质：</a:t>
                </a:r>
                <a:endParaRPr lang="zh-CN" altLang="en-US">
                  <a:latin typeface="Arial" panose="020B0704020202020204" pitchFamily="34" charset="0"/>
                  <a:ea typeface="宋体" pitchFamily="2" charset="-122"/>
                </a:endParaRPr>
              </a:p>
              <a:p>
                <a:pPr marL="457200" indent="-457200">
                  <a:buFont typeface="+mj-lt"/>
                  <a:buAutoNum type="arabicPeriod"/>
                </a:pPr>
                <a:r>
                  <a:rPr lang="zh-CN" altLang="en-US">
                    <a:latin typeface="Arial" panose="020B0704020202020204" pitchFamily="34" charset="0"/>
                    <a:sym typeface="+mn-ea"/>
                  </a:rPr>
                  <a:t>相异性</a:t>
                </a:r>
                <a:r>
                  <a:rPr lang="en-US" altLang="zh-CN">
                    <a:latin typeface="Arial" panose="020B0704020202020204" pitchFamily="34" charset="0"/>
                    <a:sym typeface="+mn-ea"/>
                  </a:rPr>
                  <a:t> =</a:t>
                </a:r>
                <a:r>
                  <a:rPr lang="zh-CN" altLang="en-US">
                    <a:latin typeface="Arial" panose="020B0704020202020204" pitchFamily="34" charset="0"/>
                    <a:sym typeface="+mn-ea"/>
                  </a:rPr>
                  <a:t>和</a:t>
                </a:r>
                <a14:m>
                  <m:oMath xmlns:m="http://schemas.openxmlformats.org/officeDocument/2006/math">
                    <m:r>
                      <a:rPr lang="en-US" altLang="zh-CN" i="1">
                        <a:latin typeface="Cambria Math" panose="02040503050406030204" charset="0"/>
                        <a:cs typeface="Cambria Math" panose="02040503050406030204" charset="0"/>
                        <a:sym typeface="+mn-ea"/>
                      </a:rPr>
                      <m:t>≠</m:t>
                    </m:r>
                  </m:oMath>
                </a14:m>
                <a:endParaRPr lang="en-US" altLang="zh-CN" i="1">
                  <a:latin typeface="Cambria Math" panose="02040503050406030204" charset="0"/>
                  <a:cs typeface="Cambria Math" panose="02040503050406030204" charset="0"/>
                  <a:sym typeface="+mn-ea"/>
                </a:endParaRPr>
              </a:p>
              <a:p>
                <a:pPr marL="457200" indent="-457200">
                  <a:buFont typeface="+mj-lt"/>
                  <a:buAutoNum type="arabicPeriod"/>
                </a:pPr>
                <a:r>
                  <a:rPr lang="zh-CN" altLang="en-US">
                    <a:latin typeface="Arial" panose="020B0704020202020204" pitchFamily="34" charset="0"/>
                    <a:sym typeface="+mn-ea"/>
                  </a:rPr>
                  <a:t>序</a:t>
                </a:r>
                <a:r>
                  <a:rPr lang="en-US" altLang="zh-CN">
                    <a:latin typeface="Arial" panose="020B0704020202020204" pitchFamily="34" charset="0"/>
                    <a:sym typeface="+mn-ea"/>
                  </a:rPr>
                  <a:t> </a:t>
                </a:r>
                <a14:m>
                  <m:oMath xmlns:m="http://schemas.openxmlformats.org/officeDocument/2006/math">
                    <m:r>
                      <a:rPr lang="en-US" altLang="zh-CN" i="1">
                        <a:latin typeface="Cambria Math" panose="02040503050406030204" charset="0"/>
                        <a:cs typeface="Cambria Math" panose="02040503050406030204" charset="0"/>
                        <a:sym typeface="+mn-ea"/>
                      </a:rPr>
                      <m:t>&lt;、≤、&gt;、≥</m:t>
                    </m:r>
                  </m:oMath>
                </a14:m>
                <a:endParaRPr lang="en-US" altLang="zh-CN" i="1">
                  <a:latin typeface="Cambria Math" panose="02040503050406030204" charset="0"/>
                  <a:cs typeface="Cambria Math" panose="02040503050406030204" charset="0"/>
                  <a:sym typeface="+mn-ea"/>
                </a:endParaRPr>
              </a:p>
              <a:p>
                <a:pPr marL="457200" indent="-457200">
                  <a:buFont typeface="+mj-lt"/>
                  <a:buAutoNum type="arabicPeriod"/>
                </a:pPr>
                <a:r>
                  <a:rPr lang="zh-CN" altLang="en-US"/>
                  <a:t>加法</a:t>
                </a:r>
                <a:r>
                  <a:rPr lang="en-US" altLang="zh-CN"/>
                  <a:t> +</a:t>
                </a:r>
                <a:r>
                  <a:rPr lang="zh-CN" altLang="en-US"/>
                  <a:t>和</a:t>
                </a:r>
                <a:r>
                  <a:rPr lang="en-US" altLang="zh-CN"/>
                  <a:t>-</a:t>
                </a:r>
                <a:endParaRPr lang="en-US" altLang="zh-CN"/>
              </a:p>
              <a:p>
                <a:pPr marL="457200" indent="-457200">
                  <a:buFont typeface="+mj-lt"/>
                  <a:buAutoNum type="arabicPeriod"/>
                </a:pPr>
                <a:r>
                  <a:rPr lang="zh-CN" altLang="en-US"/>
                  <a:t>乘法</a:t>
                </a:r>
                <a:r>
                  <a:rPr lang="en-US" altLang="zh-CN"/>
                  <a:t> *</a:t>
                </a:r>
                <a:r>
                  <a:rPr lang="zh-CN" altLang="en-US"/>
                  <a:t>和</a:t>
                </a:r>
                <a:r>
                  <a:rPr lang="en-US" altLang="zh-CN"/>
                  <a:t>/</a:t>
                </a:r>
                <a:endParaRPr lang="en-US" altLang="zh-CN"/>
              </a:p>
            </p:txBody>
          </p:sp>
        </mc:Choice>
        <mc:Fallback>
          <p:sp>
            <p:nvSpPr>
              <p:cNvPr id="3" name="文本框 2"/>
              <p:cNvSpPr txBox="1">
                <a:spLocks noRot="1" noChangeAspect="1" noMove="1" noResize="1" noEditPoints="1" noAdjustHandles="1" noChangeArrowheads="1" noChangeShapeType="1" noTextEdit="1"/>
              </p:cNvSpPr>
              <p:nvPr/>
            </p:nvSpPr>
            <p:spPr>
              <a:xfrm>
                <a:off x="891540" y="2916555"/>
                <a:ext cx="8658860" cy="1938020"/>
              </a:xfrm>
              <a:prstGeom prst="rect">
                <a:avLst/>
              </a:prstGeom>
              <a:blipFill rotWithShape="1">
                <a:blip r:embed="rId1"/>
                <a:stretch>
                  <a:fillRect b="-32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相似性和相异性的度量</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65538" name="文本框 2"/>
          <p:cNvSpPr txBox="1"/>
          <p:nvPr/>
        </p:nvSpPr>
        <p:spPr>
          <a:xfrm>
            <a:off x="1245235" y="1368425"/>
            <a:ext cx="9998075" cy="4492625"/>
          </a:xfrm>
          <a:prstGeom prst="rect">
            <a:avLst/>
          </a:prstGeom>
          <a:noFill/>
          <a:ln w="9525">
            <a:noFill/>
          </a:ln>
        </p:spPr>
        <p:txBody>
          <a:bodyPr wrap="square" anchor="t">
            <a:spAutoFit/>
          </a:bodyPr>
          <a:p>
            <a:pPr indent="660400">
              <a:extLst>
                <a:ext uri="{35155182-B16C-46BC-9424-99874614C6A1}">
                  <wpsdc:indentchars xmlns:wpsdc="http://www.wps.cn/officeDocument/2017/drawingmlCustomData" val="200" checksum="326428930"/>
                </a:ext>
              </a:extLst>
            </a:pPr>
            <a:r>
              <a:rPr lang="zh-CN" altLang="en-US" sz="2600">
                <a:latin typeface="Arial" panose="020B0704020202020204" pitchFamily="34" charset="0"/>
                <a:ea typeface="宋体" pitchFamily="2" charset="-122"/>
              </a:rPr>
              <a:t>在数据挖掘的大多应用场景，往往需要度量数据之间的相似（相异）程度，</a:t>
            </a:r>
            <a:r>
              <a:rPr lang="zh-CN" altLang="en-US" sz="2600">
                <a:solidFill>
                  <a:srgbClr val="C00000"/>
                </a:solidFill>
                <a:latin typeface="Arial" panose="020B0704020202020204" pitchFamily="34" charset="0"/>
                <a:ea typeface="宋体" pitchFamily="2" charset="-122"/>
              </a:rPr>
              <a:t>相似性</a:t>
            </a:r>
            <a:r>
              <a:rPr lang="zh-CN" altLang="en-US" sz="2600">
                <a:latin typeface="Arial" panose="020B0704020202020204" pitchFamily="34" charset="0"/>
                <a:ea typeface="宋体" pitchFamily="2" charset="-122"/>
              </a:rPr>
              <a:t>（或相异性）度量是很多数据挖掘技术的基础，如聚类、最近邻分类和离群点检测等。</a:t>
            </a:r>
            <a:endParaRPr lang="zh-CN" altLang="en-US" sz="2600">
              <a:latin typeface="Arial" panose="020B0704020202020204" pitchFamily="34" charset="0"/>
              <a:ea typeface="宋体" pitchFamily="2" charset="-122"/>
            </a:endParaRPr>
          </a:p>
          <a:p>
            <a:endParaRPr lang="zh-CN" altLang="en-US" sz="2600">
              <a:latin typeface="Arial" panose="020B0704020202020204" pitchFamily="34" charset="0"/>
              <a:ea typeface="宋体" pitchFamily="2" charset="-122"/>
            </a:endParaRPr>
          </a:p>
          <a:p>
            <a:pPr indent="660400">
              <a:extLst>
                <a:ext uri="{35155182-B16C-46BC-9424-99874614C6A1}">
                  <wpsdc:indentchars xmlns:wpsdc="http://www.wps.cn/officeDocument/2017/drawingmlCustomData" val="200" checksum="326428930"/>
                </a:ext>
              </a:extLst>
            </a:pPr>
            <a:r>
              <a:rPr lang="zh-CN" altLang="en-US" sz="2600">
                <a:latin typeface="Arial" panose="020B0704020202020204" pitchFamily="34" charset="0"/>
                <a:ea typeface="宋体" pitchFamily="2" charset="-122"/>
              </a:rPr>
              <a:t>两个对象之间的相似度的非正式定义是这两个对象相似程度的数值度量。因而，两个对象越相似，它们的</a:t>
            </a:r>
            <a:r>
              <a:rPr lang="zh-CN" altLang="en-US" sz="2600">
                <a:solidFill>
                  <a:srgbClr val="C00000"/>
                </a:solidFill>
                <a:latin typeface="Arial" panose="020B0704020202020204" pitchFamily="34" charset="0"/>
                <a:ea typeface="宋体" pitchFamily="2" charset="-122"/>
              </a:rPr>
              <a:t>相似度</a:t>
            </a:r>
            <a:r>
              <a:rPr lang="zh-CN" altLang="en-US" sz="2600">
                <a:latin typeface="Arial" panose="020B0704020202020204" pitchFamily="34" charset="0"/>
                <a:ea typeface="宋体" pitchFamily="2" charset="-122"/>
              </a:rPr>
              <a:t>就越高。对象越类似，它们的</a:t>
            </a:r>
            <a:r>
              <a:rPr lang="zh-CN" altLang="en-US" sz="2600">
                <a:solidFill>
                  <a:srgbClr val="C00000"/>
                </a:solidFill>
                <a:latin typeface="Arial" panose="020B0704020202020204" pitchFamily="34" charset="0"/>
                <a:ea typeface="宋体" pitchFamily="2" charset="-122"/>
              </a:rPr>
              <a:t>相异度</a:t>
            </a:r>
            <a:r>
              <a:rPr lang="zh-CN" altLang="en-US" sz="2600">
                <a:latin typeface="Arial" panose="020B0704020202020204" pitchFamily="34" charset="0"/>
                <a:ea typeface="宋体" pitchFamily="2" charset="-122"/>
              </a:rPr>
              <a:t>就越低。</a:t>
            </a:r>
            <a:endParaRPr lang="zh-CN" altLang="en-US" sz="2600">
              <a:latin typeface="Arial" panose="020B0704020202020204" pitchFamily="34" charset="0"/>
              <a:ea typeface="宋体" pitchFamily="2" charset="-122"/>
            </a:endParaRPr>
          </a:p>
          <a:p>
            <a:pPr indent="660400">
              <a:extLst>
                <a:ext uri="{35155182-B16C-46BC-9424-99874614C6A1}">
                  <wpsdc:indentchars xmlns:wpsdc="http://www.wps.cn/officeDocument/2017/drawingmlCustomData" val="200" checksum="326428930"/>
                </a:ext>
              </a:extLst>
            </a:pPr>
            <a:endParaRPr lang="zh-CN" altLang="en-US" sz="2600">
              <a:latin typeface="Arial" panose="020B0704020202020204" pitchFamily="34" charset="0"/>
              <a:ea typeface="宋体" pitchFamily="2" charset="-122"/>
            </a:endParaRPr>
          </a:p>
          <a:p>
            <a:pPr indent="660400">
              <a:extLst>
                <a:ext uri="{35155182-B16C-46BC-9424-99874614C6A1}">
                  <wpsdc:indentchars xmlns:wpsdc="http://www.wps.cn/officeDocument/2017/drawingmlCustomData" val="200" checksum="326428930"/>
                </a:ext>
              </a:extLst>
            </a:pPr>
            <a:r>
              <a:rPr lang="zh-CN" altLang="en-US" sz="2600">
                <a:latin typeface="Arial" panose="020B0704020202020204" pitchFamily="34" charset="0"/>
                <a:ea typeface="宋体" pitchFamily="2" charset="-122"/>
              </a:rPr>
              <a:t>通常，术语距离（distance）用作相异度的同义词，距离常常用来表示特定类型的相异度。</a:t>
            </a:r>
            <a:endParaRPr lang="zh-CN" altLang="en-US" sz="2600">
              <a:latin typeface="Arial" panose="020B0704020202020204" pitchFamily="34" charset="0"/>
              <a:ea typeface="宋体" pitchFamily="2" charset="-122"/>
              <a:sym typeface="宋体" pitchFamily="2" charset="-122"/>
            </a:endParaRPr>
          </a:p>
          <a:p>
            <a:endParaRPr lang="zh-CN" altLang="en-US" sz="2600" b="1">
              <a:solidFill>
                <a:srgbClr val="FF0000"/>
              </a:solidFill>
              <a:latin typeface="Arial" panose="020B0704020202020204" pitchFamily="34" charset="0"/>
              <a:ea typeface="宋体" pitchFamily="2" charset="-122"/>
              <a:sym typeface="宋体"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822960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简单属性之间的相似度和相异度</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1071880" y="1670685"/>
            <a:ext cx="10692130" cy="35166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822960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数据对象之间的相似度和相异度</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2494915" y="2212975"/>
            <a:ext cx="6657975" cy="195262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相似性和相异性的度量</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68610" name="矩形 90114"/>
          <p:cNvSpPr/>
          <p:nvPr/>
        </p:nvSpPr>
        <p:spPr>
          <a:xfrm>
            <a:off x="2334260" y="1526540"/>
            <a:ext cx="6934200" cy="4411663"/>
          </a:xfrm>
          <a:prstGeom prst="rect">
            <a:avLst/>
          </a:prstGeom>
          <a:noFill/>
          <a:ln w="9525">
            <a:noFill/>
          </a:ln>
        </p:spPr>
        <p:txBody>
          <a:bodyPr anchor="t"/>
          <a:p>
            <a:pPr marL="342900" indent="-342900">
              <a:spcBef>
                <a:spcPct val="20000"/>
              </a:spcBef>
              <a:buClr>
                <a:schemeClr val="accent2"/>
              </a:buClr>
              <a:buSzPct val="80000"/>
              <a:buFont typeface="Wingdings" panose="05000000000000000000" pitchFamily="2" charset="2"/>
              <a:buChar char="l"/>
            </a:pPr>
            <a:r>
              <a:rPr lang="zh-CN" altLang="en-US" sz="2600" b="1" dirty="0">
                <a:latin typeface="Times New Roman" panose="02020603050405020304" pitchFamily="18" charset="0"/>
                <a:ea typeface="宋体" pitchFamily="2" charset="-122"/>
              </a:rPr>
              <a:t>距离越大，相似性越小。</a:t>
            </a:r>
            <a:endParaRPr lang="zh-CN" altLang="en-US" sz="2600" b="1" dirty="0">
              <a:latin typeface="Times New Roman" panose="02020603050405020304" pitchFamily="18" charset="0"/>
              <a:ea typeface="宋体" pitchFamily="2" charset="-122"/>
            </a:endParaRPr>
          </a:p>
          <a:p>
            <a:pPr marL="342900" indent="-342900">
              <a:spcBef>
                <a:spcPct val="20000"/>
              </a:spcBef>
              <a:buClr>
                <a:schemeClr val="accent2"/>
              </a:buClr>
              <a:buSzPct val="80000"/>
              <a:buFont typeface="Wingdings" panose="05000000000000000000" pitchFamily="2" charset="2"/>
              <a:buChar char="l"/>
            </a:pPr>
            <a:r>
              <a:rPr lang="zh-CN" altLang="en-US" sz="2600" b="1" dirty="0">
                <a:latin typeface="Times New Roman" panose="02020603050405020304" pitchFamily="18" charset="0"/>
                <a:ea typeface="宋体" pitchFamily="2" charset="-122"/>
              </a:rPr>
              <a:t>距离函数应同时满足</a:t>
            </a:r>
            <a:endParaRPr lang="zh-CN" altLang="en-US" sz="2600" b="1" dirty="0">
              <a:latin typeface="Times New Roman" panose="02020603050405020304" pitchFamily="18" charset="0"/>
              <a:ea typeface="宋体" pitchFamily="2" charset="-122"/>
            </a:endParaRPr>
          </a:p>
          <a:p>
            <a:pPr marL="342900" indent="-342900">
              <a:spcBef>
                <a:spcPct val="20000"/>
              </a:spcBef>
              <a:buClr>
                <a:schemeClr val="accent2"/>
              </a:buClr>
              <a:buSzPct val="80000"/>
              <a:buFont typeface="Wingdings" panose="05000000000000000000" pitchFamily="2" charset="2"/>
            </a:pPr>
            <a:r>
              <a:rPr lang="zh-CN" altLang="en-US" sz="2600" b="1">
                <a:solidFill>
                  <a:srgbClr val="000000"/>
                </a:solidFill>
                <a:latin typeface="Tahoma" panose="020B0804030504040204" pitchFamily="34" charset="0"/>
                <a:ea typeface="宋体" pitchFamily="2" charset="-122"/>
              </a:rPr>
              <a:t>    </a:t>
            </a:r>
            <a:r>
              <a:rPr lang="en-US" altLang="zh-CN" sz="2600" b="1">
                <a:latin typeface="Times New Roman" panose="02020603050405020304" pitchFamily="18" charset="0"/>
                <a:ea typeface="宋体" pitchFamily="2" charset="-122"/>
              </a:rPr>
              <a:t>1. d(i,j)≥0</a:t>
            </a:r>
            <a:endParaRPr lang="en-US" altLang="zh-CN" sz="2600" b="1">
              <a:latin typeface="Times New Roman" panose="02020603050405020304" pitchFamily="18" charset="0"/>
              <a:ea typeface="宋体" pitchFamily="2" charset="-122"/>
            </a:endParaRPr>
          </a:p>
          <a:p>
            <a:pPr marL="342900" indent="-342900">
              <a:spcBef>
                <a:spcPct val="20000"/>
              </a:spcBef>
              <a:buClr>
                <a:schemeClr val="accent2"/>
              </a:buClr>
              <a:buSzPct val="80000"/>
              <a:buFont typeface="Wingdings" panose="05000000000000000000" pitchFamily="2" charset="2"/>
            </a:pPr>
            <a:r>
              <a:rPr lang="en-US" altLang="zh-CN" sz="2600" b="1">
                <a:latin typeface="Times New Roman" panose="02020603050405020304" pitchFamily="18" charset="0"/>
                <a:ea typeface="宋体" pitchFamily="2" charset="-122"/>
              </a:rPr>
              <a:t>     2. d(i,i)= 0</a:t>
            </a:r>
            <a:endParaRPr lang="en-US" altLang="zh-CN" sz="2600" b="1">
              <a:latin typeface="Times New Roman" panose="02020603050405020304" pitchFamily="18" charset="0"/>
              <a:ea typeface="宋体" pitchFamily="2" charset="-122"/>
            </a:endParaRPr>
          </a:p>
          <a:p>
            <a:pPr marL="342900" indent="-342900">
              <a:spcBef>
                <a:spcPct val="20000"/>
              </a:spcBef>
              <a:buClr>
                <a:schemeClr val="accent2"/>
              </a:buClr>
              <a:buSzPct val="80000"/>
              <a:buFont typeface="Wingdings" panose="05000000000000000000" pitchFamily="2" charset="2"/>
            </a:pPr>
            <a:r>
              <a:rPr lang="en-US" altLang="zh-CN" sz="2600" b="1">
                <a:latin typeface="Times New Roman" panose="02020603050405020304" pitchFamily="18" charset="0"/>
                <a:ea typeface="宋体" pitchFamily="2" charset="-122"/>
              </a:rPr>
              <a:t>     3. d(i,j)= d(j,i)</a:t>
            </a:r>
            <a:endParaRPr lang="en-US" altLang="zh-CN" sz="2600" b="1">
              <a:latin typeface="Times New Roman" panose="02020603050405020304" pitchFamily="18" charset="0"/>
              <a:ea typeface="宋体" pitchFamily="2" charset="-122"/>
            </a:endParaRPr>
          </a:p>
          <a:p>
            <a:pPr marL="342900" indent="-342900">
              <a:spcBef>
                <a:spcPct val="20000"/>
              </a:spcBef>
              <a:buClr>
                <a:schemeClr val="accent2"/>
              </a:buClr>
              <a:buSzPct val="80000"/>
              <a:buFont typeface="Wingdings" panose="05000000000000000000" pitchFamily="2" charset="2"/>
            </a:pPr>
            <a:r>
              <a:rPr lang="en-US" altLang="zh-CN" sz="2600" b="1">
                <a:latin typeface="Times New Roman" panose="02020603050405020304" pitchFamily="18" charset="0"/>
                <a:ea typeface="宋体" pitchFamily="2" charset="-122"/>
              </a:rPr>
              <a:t>     4. d(i,j)≤d(i,k)+ d(k,j)</a:t>
            </a:r>
            <a:endParaRPr lang="en-US" altLang="zh-CN" sz="2600" b="1">
              <a:latin typeface="Times New Roman" panose="02020603050405020304" pitchFamily="18" charset="0"/>
              <a:ea typeface="宋体"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1638935" y="1844675"/>
            <a:ext cx="8914130" cy="4399280"/>
            <a:chOff x="2581" y="2905"/>
            <a:chExt cx="14038" cy="6928"/>
          </a:xfrm>
        </p:grpSpPr>
        <p:graphicFrame>
          <p:nvGraphicFramePr>
            <p:cNvPr id="69634" name="Object 4"/>
            <p:cNvGraphicFramePr>
              <a:graphicFrameLocks noGrp="1" noChangeAspect="1"/>
            </p:cNvGraphicFramePr>
            <p:nvPr/>
          </p:nvGraphicFramePr>
          <p:xfrm>
            <a:off x="2581" y="2905"/>
            <a:ext cx="14039" cy="6698"/>
          </p:xfrm>
          <a:graphic>
            <a:graphicData uri="http://schemas.openxmlformats.org/presentationml/2006/ole">
              <mc:AlternateContent xmlns:mc="http://schemas.openxmlformats.org/markup-compatibility/2006">
                <mc:Choice xmlns:v="urn:schemas-microsoft-com:vml" Requires="v">
                  <p:oleObj spid="_x0000_s3080" name="" r:id="rId1" imgW="4179570" imgH="1986915" progId="Word.Document.8">
                    <p:embed/>
                  </p:oleObj>
                </mc:Choice>
                <mc:Fallback>
                  <p:oleObj name="" r:id="rId1" imgW="4179570" imgH="1986915" progId="Word.Document.8">
                    <p:embed/>
                    <p:pic>
                      <p:nvPicPr>
                        <p:cNvPr id="0" name="图片 3079"/>
                        <p:cNvPicPr/>
                        <p:nvPr/>
                      </p:nvPicPr>
                      <p:blipFill>
                        <a:blip r:embed="rId2"/>
                        <a:stretch>
                          <a:fillRect/>
                        </a:stretch>
                      </p:blipFill>
                      <p:spPr>
                        <a:xfrm>
                          <a:off x="2581" y="2905"/>
                          <a:ext cx="14039" cy="6698"/>
                        </a:xfrm>
                        <a:prstGeom prst="rect">
                          <a:avLst/>
                        </a:prstGeom>
                        <a:noFill/>
                        <a:ln w="38100">
                          <a:noFill/>
                          <a:miter/>
                        </a:ln>
                      </p:spPr>
                    </p:pic>
                  </p:oleObj>
                </mc:Fallback>
              </mc:AlternateContent>
            </a:graphicData>
          </a:graphic>
        </p:graphicFrame>
        <p:pic>
          <p:nvPicPr>
            <p:cNvPr id="4" name="图片 3"/>
            <p:cNvPicPr>
              <a:picLocks noChangeAspect="1"/>
            </p:cNvPicPr>
            <p:nvPr/>
          </p:nvPicPr>
          <p:blipFill>
            <a:blip r:embed="rId3"/>
            <a:stretch>
              <a:fillRect/>
            </a:stretch>
          </p:blipFill>
          <p:spPr>
            <a:xfrm>
              <a:off x="3351" y="8499"/>
              <a:ext cx="4921" cy="1334"/>
            </a:xfrm>
            <a:prstGeom prst="rect">
              <a:avLst/>
            </a:prstGeom>
          </p:spPr>
        </p:pic>
      </p:grpSp>
      <p:sp>
        <p:nvSpPr>
          <p:cNvPr id="5" name="TextBox 1"/>
          <p:cNvSpPr txBox="1"/>
          <p:nvPr/>
        </p:nvSpPr>
        <p:spPr>
          <a:xfrm>
            <a:off x="2494915" y="262890"/>
            <a:ext cx="937260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相似性和相异性的度量</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明考夫斯基距离</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69633" name="内容占位符 2"/>
          <p:cNvSpPr>
            <a:spLocks noGrp="1"/>
          </p:cNvSpPr>
          <p:nvPr/>
        </p:nvSpPr>
        <p:spPr>
          <a:xfrm>
            <a:off x="1826895" y="1278890"/>
            <a:ext cx="8115300" cy="5384165"/>
          </a:xfrm>
          <a:prstGeom prst="rect">
            <a:avLst/>
          </a:prstGeom>
          <a:noFill/>
          <a:ln w="9525">
            <a:noFill/>
          </a:ln>
        </p:spPr>
        <p:txBody>
          <a:bodyPr vert="horz" wrap="square" lIns="91440" tIns="45720" rIns="91440" bIns="45720" anchor="t"/>
          <a:lst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32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8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4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20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273050" indent="-273050">
              <a:buSzPct val="68000"/>
              <a:buFont typeface="Wingdings 3" panose="05040102010807070707" pitchFamily="18" charset="2"/>
              <a:buNone/>
            </a:pPr>
            <a:r>
              <a:rPr kumimoji="0" lang="zh-CN" altLang="en-US" sz="2800" kern="1200" dirty="0">
                <a:latin typeface="+mn-lt"/>
                <a:ea typeface="+mn-ea"/>
                <a:cs typeface="+mn-cs"/>
              </a:rPr>
              <a:t>令</a:t>
            </a:r>
            <a:r>
              <a:rPr kumimoji="0" lang="en-US" altLang="zh-CN" sz="2800" i="1" kern="1200" err="1">
                <a:latin typeface="+mn-lt"/>
                <a:ea typeface="+mn-ea"/>
                <a:cs typeface="+mn-cs"/>
              </a:rPr>
              <a:t>d</a:t>
            </a:r>
            <a:r>
              <a:rPr kumimoji="0" lang="en-US" altLang="zh-CN" sz="2800" i="1" kern="1200" baseline="-25000" err="1">
                <a:latin typeface="+mn-lt"/>
                <a:ea typeface="+mn-ea"/>
                <a:cs typeface="+mn-cs"/>
              </a:rPr>
              <a:t>ij</a:t>
            </a:r>
            <a:r>
              <a:rPr kumimoji="0" lang="en-US" altLang="zh-CN" sz="2800" kern="1200" baseline="-25000">
                <a:latin typeface="+mn-lt"/>
                <a:ea typeface="+mn-ea"/>
                <a:cs typeface="+mn-cs"/>
              </a:rPr>
              <a:t> </a:t>
            </a:r>
            <a:r>
              <a:rPr kumimoji="0" lang="zh-CN" altLang="en-US" sz="2800" kern="1200" dirty="0">
                <a:latin typeface="+mn-lt"/>
                <a:ea typeface="+mn-ea"/>
                <a:cs typeface="+mn-cs"/>
              </a:rPr>
              <a:t>表示样品</a:t>
            </a:r>
            <a:r>
              <a:rPr kumimoji="0" lang="en-US" altLang="zh-CN" sz="2800" i="1" kern="1200">
                <a:latin typeface="+mn-lt"/>
                <a:ea typeface="+mn-ea"/>
                <a:cs typeface="+mn-cs"/>
              </a:rPr>
              <a:t>X</a:t>
            </a:r>
            <a:r>
              <a:rPr kumimoji="0" lang="en-US" altLang="zh-CN" sz="2800" i="1" kern="1200" baseline="-25000">
                <a:latin typeface="+mn-lt"/>
                <a:ea typeface="+mn-ea"/>
                <a:cs typeface="+mn-cs"/>
              </a:rPr>
              <a:t>i</a:t>
            </a:r>
            <a:r>
              <a:rPr kumimoji="0" lang="zh-CN" altLang="en-US" sz="2800" kern="1200" dirty="0">
                <a:latin typeface="+mn-lt"/>
                <a:ea typeface="+mn-ea"/>
                <a:cs typeface="+mn-cs"/>
              </a:rPr>
              <a:t>与</a:t>
            </a:r>
            <a:r>
              <a:rPr kumimoji="0" lang="en-US" altLang="zh-CN" sz="2800" i="1" kern="1200" err="1">
                <a:latin typeface="+mn-lt"/>
                <a:ea typeface="+mn-ea"/>
                <a:cs typeface="+mn-cs"/>
              </a:rPr>
              <a:t>X</a:t>
            </a:r>
            <a:r>
              <a:rPr kumimoji="0" lang="en-US" altLang="zh-CN" sz="2800" i="1" kern="1200" baseline="-25000" err="1">
                <a:latin typeface="+mn-lt"/>
                <a:ea typeface="+mn-ea"/>
                <a:cs typeface="+mn-cs"/>
              </a:rPr>
              <a:t>j</a:t>
            </a:r>
            <a:r>
              <a:rPr kumimoji="0" lang="zh-CN" altLang="en-US" sz="2800" kern="1200" dirty="0">
                <a:latin typeface="+mn-lt"/>
                <a:ea typeface="+mn-ea"/>
                <a:cs typeface="+mn-cs"/>
              </a:rPr>
              <a:t>的距离</a:t>
            </a:r>
            <a:endParaRPr kumimoji="0" lang="zh-CN" altLang="en-US" sz="2800" kern="1200" dirty="0">
              <a:latin typeface="+mn-lt"/>
              <a:ea typeface="+mn-ea"/>
              <a:cs typeface="+mn-cs"/>
            </a:endParaRPr>
          </a:p>
          <a:p>
            <a:pPr marL="273050" indent="-273050">
              <a:buSzPct val="68000"/>
              <a:buFont typeface="Wingdings 3" panose="05040102010807070707" pitchFamily="18" charset="2"/>
              <a:buNone/>
            </a:pPr>
            <a:endParaRPr kumimoji="0" lang="en-US" altLang="zh-CN" sz="2800" kern="1200">
              <a:latin typeface="+mn-lt"/>
              <a:ea typeface="+mn-ea"/>
              <a:cs typeface="+mn-cs"/>
            </a:endParaRPr>
          </a:p>
          <a:p>
            <a:pPr marL="273050" indent="-273050">
              <a:buSzPct val="68000"/>
              <a:buFont typeface="Wingdings 3" panose="05040102010807070707" pitchFamily="18" charset="2"/>
            </a:pPr>
            <a:endParaRPr kumimoji="0" lang="zh-CN" altLang="en-US" sz="2800" kern="1200" dirty="0">
              <a:latin typeface="+mn-lt"/>
              <a:ea typeface="+mn-ea"/>
              <a:cs typeface="+mn-cs"/>
            </a:endParaRPr>
          </a:p>
        </p:txBody>
      </p:sp>
      <p:graphicFrame>
        <p:nvGraphicFramePr>
          <p:cNvPr id="69635" name="Object 3"/>
          <p:cNvGraphicFramePr>
            <a:graphicFrameLocks noGrp="1" noChangeAspect="1"/>
          </p:cNvGraphicFramePr>
          <p:nvPr/>
        </p:nvGraphicFramePr>
        <p:xfrm>
          <a:off x="7856220" y="2867025"/>
          <a:ext cx="3761105" cy="3990975"/>
        </p:xfrm>
        <a:graphic>
          <a:graphicData uri="http://schemas.openxmlformats.org/presentationml/2006/ole">
            <mc:AlternateContent xmlns:mc="http://schemas.openxmlformats.org/markup-compatibility/2006">
              <mc:Choice xmlns:v="urn:schemas-microsoft-com:vml" Requires="v">
                <p:oleObj spid="_x0000_s3081" name="" r:id="rId4" imgW="1188720" imgH="1578610" progId="Word.Document.8">
                  <p:embed/>
                </p:oleObj>
              </mc:Choice>
              <mc:Fallback>
                <p:oleObj name="" r:id="rId4" imgW="1188720" imgH="1578610" progId="Word.Document.8">
                  <p:embed/>
                  <p:pic>
                    <p:nvPicPr>
                      <p:cNvPr id="0" name="图片 3080"/>
                      <p:cNvPicPr/>
                      <p:nvPr/>
                    </p:nvPicPr>
                    <p:blipFill>
                      <a:blip r:embed="rId5"/>
                      <a:stretch>
                        <a:fillRect/>
                      </a:stretch>
                    </p:blipFill>
                    <p:spPr>
                      <a:xfrm>
                        <a:off x="7856220" y="2867025"/>
                        <a:ext cx="3761105" cy="3990975"/>
                      </a:xfrm>
                      <a:prstGeom prst="rect">
                        <a:avLst/>
                      </a:prstGeom>
                      <a:noFill/>
                      <a:ln w="38100">
                        <a:noFill/>
                        <a:miter/>
                      </a:ln>
                    </p:spPr>
                  </p:pic>
                </p:oleObj>
              </mc:Fallback>
            </mc:AlternateContent>
          </a:graphicData>
        </a:graphic>
      </p:graphicFrame>
      <p:pic>
        <p:nvPicPr>
          <p:cNvPr id="3" name="图片 2"/>
          <p:cNvPicPr>
            <a:picLocks noChangeAspect="1"/>
          </p:cNvPicPr>
          <p:nvPr/>
        </p:nvPicPr>
        <p:blipFill>
          <a:blip r:embed="rId6"/>
          <a:stretch>
            <a:fillRect/>
          </a:stretch>
        </p:blipFill>
        <p:spPr>
          <a:xfrm>
            <a:off x="4334510" y="5396865"/>
            <a:ext cx="4105910" cy="701040"/>
          </a:xfrm>
          <a:prstGeom prst="rect">
            <a:avLst/>
          </a:prstGeom>
        </p:spPr>
      </p:pic>
      <p:sp>
        <p:nvSpPr>
          <p:cNvPr id="2" name="文本框 1"/>
          <p:cNvSpPr txBox="1"/>
          <p:nvPr/>
        </p:nvSpPr>
        <p:spPr>
          <a:xfrm>
            <a:off x="7939405" y="1989455"/>
            <a:ext cx="3979545" cy="460375"/>
          </a:xfrm>
          <a:prstGeom prst="rect">
            <a:avLst/>
          </a:prstGeom>
          <a:noFill/>
        </p:spPr>
        <p:txBody>
          <a:bodyPr wrap="square" rtlCol="0">
            <a:spAutoFit/>
          </a:bodyPr>
          <a:p>
            <a:r>
              <a:rPr lang="zh-CN" altLang="en-US" b="1"/>
              <a:t>（</a:t>
            </a:r>
            <a:r>
              <a:rPr lang="en-US" altLang="zh-CN" b="1"/>
              <a:t>4</a:t>
            </a:r>
            <a:r>
              <a:rPr lang="zh-CN" altLang="en-US" b="1"/>
              <a:t>）闵可夫斯基距离</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9597390" cy="1322070"/>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相似性和相异性的度量</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明考夫斯基距离</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a:p>
            <a:pPr fontAlgn="auto">
              <a:spcBef>
                <a:spcPts val="0"/>
              </a:spcBef>
              <a:spcAft>
                <a:spcPts val="0"/>
              </a:spcAft>
              <a:buFontTx/>
              <a:buNone/>
              <a:defRPr/>
            </a:pPr>
            <a:endParaRPr lang="en-US" altLang="zh-CN"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0" y="2254885"/>
            <a:ext cx="6657975" cy="1952625"/>
          </a:xfrm>
          <a:prstGeom prst="rect">
            <a:avLst/>
          </a:prstGeom>
        </p:spPr>
      </p:pic>
      <p:pic>
        <p:nvPicPr>
          <p:cNvPr id="3" name="图片 2"/>
          <p:cNvPicPr>
            <a:picLocks noChangeAspect="1"/>
          </p:cNvPicPr>
          <p:nvPr/>
        </p:nvPicPr>
        <p:blipFill>
          <a:blip r:embed="rId2"/>
          <a:stretch>
            <a:fillRect/>
          </a:stretch>
        </p:blipFill>
        <p:spPr>
          <a:xfrm>
            <a:off x="6801485" y="1548765"/>
            <a:ext cx="5057775" cy="463359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9272270" cy="1322070"/>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相似性和相异性的度量</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明考夫斯基距离</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a:p>
            <a:pPr fontAlgn="auto">
              <a:spcBef>
                <a:spcPts val="0"/>
              </a:spcBef>
              <a:spcAft>
                <a:spcPts val="0"/>
              </a:spcAft>
              <a:buFontTx/>
              <a:buNone/>
              <a:defRPr/>
            </a:pP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7106" name="Rectangle 3"/>
          <p:cNvSpPr>
            <a:spLocks noGrp="1" noRot="1" noChangeAspect="1"/>
          </p:cNvSpPr>
          <p:nvPr/>
        </p:nvSpPr>
        <p:spPr>
          <a:xfrm>
            <a:off x="2150110" y="1303655"/>
            <a:ext cx="7467600" cy="4817745"/>
          </a:xfrm>
          <a:prstGeom prst="rect">
            <a:avLst/>
          </a:prstGeom>
          <a:noFill/>
          <a:ln w="9525">
            <a:noFill/>
          </a:ln>
        </p:spPr>
        <p:txBody>
          <a:bodyPr vert="horz" wrap="square" lIns="91440" tIns="45720" rIns="91440" bIns="45720" anchor="t"/>
          <a:lst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32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8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4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20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0" indent="0">
              <a:lnSpc>
                <a:spcPct val="150000"/>
              </a:lnSpc>
              <a:buSzPct val="68000"/>
              <a:buNone/>
            </a:pPr>
            <a:r>
              <a:rPr kumimoji="0" lang="zh-CN" altLang="en-US" sz="2400" kern="1200" dirty="0">
                <a:solidFill>
                  <a:srgbClr val="FF0000"/>
                </a:solidFill>
                <a:latin typeface="宋体" pitchFamily="2" charset="-122"/>
                <a:ea typeface="宋体" pitchFamily="2" charset="-122"/>
                <a:cs typeface="宋体" pitchFamily="2" charset="-122"/>
              </a:rPr>
              <a:t>明考夫斯基距离</a:t>
            </a:r>
            <a:r>
              <a:rPr kumimoji="0" lang="zh-CN" altLang="en-US" sz="2400" kern="1200" dirty="0">
                <a:latin typeface="宋体" pitchFamily="2" charset="-122"/>
                <a:ea typeface="宋体" pitchFamily="2" charset="-122"/>
                <a:cs typeface="宋体" pitchFamily="2" charset="-122"/>
              </a:rPr>
              <a:t>的缺陷</a:t>
            </a:r>
            <a:r>
              <a:rPr kumimoji="0" lang="en-US" altLang="zh-CN" sz="2400" kern="1200">
                <a:latin typeface="宋体" pitchFamily="2" charset="-122"/>
                <a:ea typeface="宋体" pitchFamily="2" charset="-122"/>
                <a:cs typeface="宋体" pitchFamily="2" charset="-122"/>
              </a:rPr>
              <a:t>:</a:t>
            </a:r>
            <a:endParaRPr kumimoji="0" lang="en-US" altLang="zh-CN" sz="2400" kern="1200">
              <a:latin typeface="宋体" pitchFamily="2" charset="-122"/>
              <a:ea typeface="宋体" pitchFamily="2" charset="-122"/>
              <a:cs typeface="宋体" pitchFamily="2" charset="-122"/>
            </a:endParaRPr>
          </a:p>
          <a:p>
            <a:pPr marL="0" indent="0">
              <a:lnSpc>
                <a:spcPct val="150000"/>
              </a:lnSpc>
              <a:buSzPct val="68000"/>
              <a:buNone/>
            </a:pPr>
            <a:r>
              <a:rPr kumimoji="0" lang="zh-CN" altLang="en-US" sz="2400" kern="1200" dirty="0">
                <a:latin typeface="宋体" pitchFamily="2" charset="-122"/>
                <a:ea typeface="宋体" pitchFamily="2" charset="-122"/>
                <a:cs typeface="宋体" pitchFamily="2" charset="-122"/>
              </a:rPr>
              <a:t>        容易受变量的量纲影响</a:t>
            </a:r>
            <a:r>
              <a:rPr kumimoji="0" lang="en-US" altLang="zh-CN" sz="2400" kern="1200">
                <a:latin typeface="宋体" pitchFamily="2" charset="-122"/>
                <a:ea typeface="宋体" pitchFamily="2" charset="-122"/>
                <a:cs typeface="宋体" pitchFamily="2" charset="-122"/>
              </a:rPr>
              <a:t>.</a:t>
            </a:r>
            <a:endParaRPr kumimoji="0" lang="en-US" altLang="zh-CN" sz="2400" kern="1200">
              <a:latin typeface="宋体" pitchFamily="2" charset="-122"/>
              <a:ea typeface="宋体" pitchFamily="2" charset="-122"/>
              <a:cs typeface="宋体" pitchFamily="2" charset="-122"/>
            </a:endParaRPr>
          </a:p>
          <a:p>
            <a:pPr marL="273050" indent="-273050">
              <a:lnSpc>
                <a:spcPct val="150000"/>
              </a:lnSpc>
              <a:buSzPct val="68000"/>
              <a:buFont typeface="Wingdings 3" panose="05040102010807070707" pitchFamily="18" charset="2"/>
              <a:buNone/>
            </a:pPr>
            <a:r>
              <a:rPr kumimoji="0" lang="en-US" altLang="zh-CN" sz="2400" kern="1200">
                <a:latin typeface="宋体" pitchFamily="2" charset="-122"/>
                <a:ea typeface="宋体" pitchFamily="2" charset="-122"/>
                <a:cs typeface="宋体" pitchFamily="2" charset="-122"/>
              </a:rPr>
              <a:t>        </a:t>
            </a:r>
            <a:r>
              <a:rPr kumimoji="0" lang="zh-CN" altLang="en-US" sz="2400" kern="1200" dirty="0">
                <a:latin typeface="宋体" pitchFamily="2" charset="-122"/>
                <a:ea typeface="宋体" pitchFamily="2" charset="-122"/>
                <a:cs typeface="宋体" pitchFamily="2" charset="-122"/>
              </a:rPr>
              <a:t>没有考虑变量间的相关性</a:t>
            </a:r>
            <a:endParaRPr kumimoji="0" lang="en-US" altLang="zh-CN" sz="2400" kern="1200">
              <a:latin typeface="宋体" pitchFamily="2" charset="-122"/>
              <a:ea typeface="宋体" pitchFamily="2" charset="-122"/>
              <a:cs typeface="宋体" pitchFamily="2" charset="-122"/>
            </a:endParaRPr>
          </a:p>
          <a:p>
            <a:pPr marL="273050" indent="-273050">
              <a:lnSpc>
                <a:spcPct val="150000"/>
              </a:lnSpc>
              <a:buSzPct val="68000"/>
              <a:buFont typeface="Wingdings 3" panose="05040102010807070707" pitchFamily="18" charset="2"/>
              <a:buNone/>
            </a:pPr>
            <a:r>
              <a:rPr kumimoji="0" lang="zh-CN" altLang="en-US" sz="2400" kern="1200" dirty="0">
                <a:latin typeface="宋体" pitchFamily="2" charset="-122"/>
                <a:ea typeface="宋体" pitchFamily="2" charset="-122"/>
                <a:cs typeface="宋体" pitchFamily="2" charset="-122"/>
              </a:rPr>
              <a:t>两种改进措施</a:t>
            </a:r>
            <a:r>
              <a:rPr kumimoji="0" lang="en-US" altLang="zh-CN" sz="2400" kern="1200">
                <a:latin typeface="宋体" pitchFamily="2" charset="-122"/>
                <a:ea typeface="宋体" pitchFamily="2" charset="-122"/>
                <a:cs typeface="宋体" pitchFamily="2" charset="-122"/>
              </a:rPr>
              <a:t>:</a:t>
            </a:r>
            <a:endParaRPr kumimoji="0" lang="en-US" altLang="zh-CN" sz="2400" kern="1200">
              <a:latin typeface="宋体" pitchFamily="2" charset="-122"/>
              <a:ea typeface="宋体" pitchFamily="2" charset="-122"/>
              <a:cs typeface="宋体" pitchFamily="2" charset="-122"/>
            </a:endParaRPr>
          </a:p>
          <a:p>
            <a:pPr marL="457200" indent="-457200">
              <a:lnSpc>
                <a:spcPct val="150000"/>
              </a:lnSpc>
              <a:buSzPct val="68000"/>
              <a:buFont typeface="Wingdings" panose="05000000000000000000" charset="0"/>
              <a:buChar char="l"/>
            </a:pPr>
            <a:r>
              <a:rPr kumimoji="0" lang="zh-CN" altLang="en-US" sz="2400" kern="1200" dirty="0">
                <a:latin typeface="宋体" pitchFamily="2" charset="-122"/>
                <a:ea typeface="宋体" pitchFamily="2" charset="-122"/>
                <a:cs typeface="宋体" pitchFamily="2" charset="-122"/>
              </a:rPr>
              <a:t>“马氏距离”法变量</a:t>
            </a:r>
            <a:endParaRPr kumimoji="0" lang="zh-CN" altLang="en-US" sz="2400" kern="1200" dirty="0">
              <a:latin typeface="宋体" pitchFamily="2" charset="-122"/>
              <a:ea typeface="宋体" pitchFamily="2" charset="-122"/>
              <a:cs typeface="宋体" pitchFamily="2" charset="-122"/>
            </a:endParaRPr>
          </a:p>
          <a:p>
            <a:pPr marL="457200" indent="-457200">
              <a:lnSpc>
                <a:spcPct val="150000"/>
              </a:lnSpc>
              <a:buSzPct val="68000"/>
              <a:buFont typeface="Wingdings" panose="05000000000000000000" charset="0"/>
              <a:buChar char="l"/>
            </a:pPr>
            <a:r>
              <a:rPr kumimoji="0" lang="zh-CN" altLang="en-US" sz="2400" kern="1200" dirty="0">
                <a:latin typeface="宋体" pitchFamily="2" charset="-122"/>
                <a:ea typeface="宋体" pitchFamily="2" charset="-122"/>
                <a:cs typeface="宋体" pitchFamily="2" charset="-122"/>
              </a:rPr>
              <a:t> 标准化处理法</a:t>
            </a:r>
            <a:endParaRPr kumimoji="0" lang="zh-CN" altLang="en-US" sz="2400" kern="1200" dirty="0">
              <a:latin typeface="宋体" pitchFamily="2" charset="-122"/>
              <a:ea typeface="宋体" pitchFamily="2" charset="-122"/>
              <a:cs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06">
                                            <p:txEl>
                                              <p:charRg st="12" end="32"/>
                                            </p:txEl>
                                          </p:spTgt>
                                        </p:tgtEl>
                                        <p:attrNameLst>
                                          <p:attrName>style.visibility</p:attrName>
                                        </p:attrNameLst>
                                      </p:cBhvr>
                                      <p:to>
                                        <p:strVal val="visible"/>
                                      </p:to>
                                    </p:set>
                                    <p:anim calcmode="lin" valueType="num">
                                      <p:cBhvr>
                                        <p:cTn id="7" dur="500" fill="hold"/>
                                        <p:tgtEl>
                                          <p:spTgt spid="47106">
                                            <p:txEl>
                                              <p:charRg st="12" end="32"/>
                                            </p:txEl>
                                          </p:spTgt>
                                        </p:tgtEl>
                                        <p:attrNameLst>
                                          <p:attrName>ppt_x</p:attrName>
                                        </p:attrNameLst>
                                      </p:cBhvr>
                                      <p:tavLst>
                                        <p:tav tm="0">
                                          <p:val>
                                            <p:strVal val="#ppt_x"/>
                                          </p:val>
                                        </p:tav>
                                        <p:tav tm="100000">
                                          <p:val>
                                            <p:strVal val="#ppt_x"/>
                                          </p:val>
                                        </p:tav>
                                      </p:tavLst>
                                    </p:anim>
                                    <p:anim calcmode="lin" valueType="num">
                                      <p:cBhvr>
                                        <p:cTn id="8" dur="500" fill="hold"/>
                                        <p:tgtEl>
                                          <p:spTgt spid="47106">
                                            <p:txEl>
                                              <p:charRg st="12" end="3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106">
                                            <p:txEl>
                                              <p:charRg st="32" end="52"/>
                                            </p:txEl>
                                          </p:spTgt>
                                        </p:tgtEl>
                                        <p:attrNameLst>
                                          <p:attrName>style.visibility</p:attrName>
                                        </p:attrNameLst>
                                      </p:cBhvr>
                                      <p:to>
                                        <p:strVal val="visible"/>
                                      </p:to>
                                    </p:set>
                                    <p:anim calcmode="lin" valueType="num">
                                      <p:cBhvr>
                                        <p:cTn id="13" dur="500" fill="hold"/>
                                        <p:tgtEl>
                                          <p:spTgt spid="47106">
                                            <p:txEl>
                                              <p:charRg st="32" end="52"/>
                                            </p:txEl>
                                          </p:spTgt>
                                        </p:tgtEl>
                                        <p:attrNameLst>
                                          <p:attrName>ppt_x</p:attrName>
                                        </p:attrNameLst>
                                      </p:cBhvr>
                                      <p:tavLst>
                                        <p:tav tm="0">
                                          <p:val>
                                            <p:strVal val="#ppt_x"/>
                                          </p:val>
                                        </p:tav>
                                        <p:tav tm="100000">
                                          <p:val>
                                            <p:strVal val="#ppt_x"/>
                                          </p:val>
                                        </p:tav>
                                      </p:tavLst>
                                    </p:anim>
                                    <p:anim calcmode="lin" valueType="num">
                                      <p:cBhvr>
                                        <p:cTn id="14" dur="500" fill="hold"/>
                                        <p:tgtEl>
                                          <p:spTgt spid="47106">
                                            <p:txEl>
                                              <p:charRg st="32" end="5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106">
                                            <p:txEl>
                                              <p:charRg st="64" end="81"/>
                                            </p:txEl>
                                          </p:spTgt>
                                        </p:tgtEl>
                                        <p:attrNameLst>
                                          <p:attrName>style.visibility</p:attrName>
                                        </p:attrNameLst>
                                      </p:cBhvr>
                                      <p:to>
                                        <p:strVal val="visible"/>
                                      </p:to>
                                    </p:set>
                                    <p:anim calcmode="lin" valueType="num">
                                      <p:cBhvr>
                                        <p:cTn id="19" dur="500" fill="hold"/>
                                        <p:tgtEl>
                                          <p:spTgt spid="47106">
                                            <p:txEl>
                                              <p:charRg st="64" end="81"/>
                                            </p:txEl>
                                          </p:spTgt>
                                        </p:tgtEl>
                                        <p:attrNameLst>
                                          <p:attrName>ppt_x</p:attrName>
                                        </p:attrNameLst>
                                      </p:cBhvr>
                                      <p:tavLst>
                                        <p:tav tm="0">
                                          <p:val>
                                            <p:strVal val="#ppt_x"/>
                                          </p:val>
                                        </p:tav>
                                        <p:tav tm="100000">
                                          <p:val>
                                            <p:strVal val="#ppt_x"/>
                                          </p:val>
                                        </p:tav>
                                      </p:tavLst>
                                    </p:anim>
                                    <p:anim calcmode="lin" valueType="num">
                                      <p:cBhvr>
                                        <p:cTn id="20" dur="500" fill="hold"/>
                                        <p:tgtEl>
                                          <p:spTgt spid="47106">
                                            <p:txEl>
                                              <p:charRg st="64" end="8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7106">
                                            <p:txEl>
                                              <p:charRg st="5" end="5"/>
                                            </p:txEl>
                                          </p:spTgt>
                                        </p:tgtEl>
                                        <p:attrNameLst>
                                          <p:attrName>style.visibility</p:attrName>
                                        </p:attrNameLst>
                                      </p:cBhvr>
                                      <p:to>
                                        <p:strVal val="visible"/>
                                      </p:to>
                                    </p:set>
                                    <p:anim calcmode="lin" valueType="num">
                                      <p:cBhvr>
                                        <p:cTn id="25" dur="500" fill="hold"/>
                                        <p:tgtEl>
                                          <p:spTgt spid="47106">
                                            <p:txEl>
                                              <p:charRg st="5" end="5"/>
                                            </p:txEl>
                                          </p:spTgt>
                                        </p:tgtEl>
                                        <p:attrNameLst>
                                          <p:attrName>ppt_x</p:attrName>
                                        </p:attrNameLst>
                                      </p:cBhvr>
                                      <p:tavLst>
                                        <p:tav tm="0">
                                          <p:val>
                                            <p:strVal val="#ppt_x"/>
                                          </p:val>
                                        </p:tav>
                                        <p:tav tm="100000">
                                          <p:val>
                                            <p:strVal val="#ppt_x"/>
                                          </p:val>
                                        </p:tav>
                                      </p:tavLst>
                                    </p:anim>
                                    <p:anim calcmode="lin" valueType="num">
                                      <p:cBhvr>
                                        <p:cTn id="26" dur="500" fill="hold"/>
                                        <p:tgtEl>
                                          <p:spTgt spid="47106">
                                            <p:txEl>
                                              <p:char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822833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相似性和相异性的度量</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余弦相似度</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20" name="Content Placeholder 2"/>
              <p:cNvSpPr txBox="1"/>
              <p:nvPr/>
            </p:nvSpPr>
            <p:spPr>
              <a:xfrm>
                <a:off x="1728470" y="1557020"/>
                <a:ext cx="8484870" cy="5872480"/>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7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似度刻画的是两个向量之间的夹角，它适合于与向量方向相关的相似性测量。点</a:t>
                </a:r>
                <a14:m>
                  <m:oMath xmlns:m="http://schemas.openxmlformats.org/officeDocument/2006/math">
                    <m:sSub>
                      <m:sSubPr>
                        <m:ctrlPr>
                          <a:rPr lang="zh-CN" altLang="zh-CN" sz="2200" i="1">
                            <a:solidFill>
                              <a:prstClr val="black">
                                <a:lumMod val="85000"/>
                                <a:lumOff val="15000"/>
                              </a:prstClr>
                            </a:solidFill>
                            <a:latin typeface="Cambria Math" panose="02040503050406030204"/>
                            <a:ea typeface="微软雅黑" panose="020B0503020204020204" pitchFamily="34" charset="-122"/>
                            <a:cs typeface="Arial" panose="020B0704020202020204" pitchFamily="34" charset="0"/>
                          </a:rPr>
                        </m:ctrlPr>
                      </m:sSubPr>
                      <m:e>
                        <m:r>
                          <a:rPr lang="en-US" altLang="zh-CN" sz="2200">
                            <a:solidFill>
                              <a:prstClr val="black">
                                <a:lumMod val="85000"/>
                                <a:lumOff val="15000"/>
                              </a:prstClr>
                            </a:solidFill>
                            <a:latin typeface="Cambria Math" panose="02040503050406030204"/>
                            <a:ea typeface="微软雅黑" panose="020B0503020204020204" pitchFamily="34" charset="-122"/>
                            <a:cs typeface="Arial" panose="020B0704020202020204" pitchFamily="34" charset="0"/>
                          </a:rPr>
                          <m:t>𝒙</m:t>
                        </m:r>
                      </m:e>
                      <m:sub>
                        <m:r>
                          <a:rPr lang="en-US" altLang="zh-CN" sz="2200">
                            <a:solidFill>
                              <a:prstClr val="black">
                                <a:lumMod val="85000"/>
                                <a:lumOff val="15000"/>
                              </a:prstClr>
                            </a:solidFill>
                            <a:latin typeface="Cambria Math" panose="02040503050406030204"/>
                            <a:ea typeface="微软雅黑" panose="020B0503020204020204" pitchFamily="34" charset="-122"/>
                            <a:cs typeface="Arial" panose="020B0704020202020204" pitchFamily="34" charset="0"/>
                          </a:rPr>
                          <m:t>𝑖</m:t>
                        </m:r>
                      </m:sub>
                    </m:sSub>
                    <m:r>
                      <a:rPr lang="en-US" altLang="zh-CN" sz="2200">
                        <a:solidFill>
                          <a:prstClr val="black">
                            <a:lumMod val="85000"/>
                            <a:lumOff val="15000"/>
                          </a:prstClr>
                        </a:solidFill>
                        <a:latin typeface="Cambria Math" panose="02040503050406030204"/>
                        <a:ea typeface="微软雅黑" panose="020B0503020204020204" pitchFamily="34" charset="-122"/>
                        <a:cs typeface="Arial" panose="020B0704020202020204" pitchFamily="34" charset="0"/>
                      </a:rPr>
                      <m:t>,</m:t>
                    </m:r>
                    <m:sSub>
                      <m:sSubPr>
                        <m:ctrlPr>
                          <a:rPr lang="zh-CN" altLang="zh-CN" sz="2200" i="1">
                            <a:solidFill>
                              <a:prstClr val="black">
                                <a:lumMod val="85000"/>
                                <a:lumOff val="15000"/>
                              </a:prstClr>
                            </a:solidFill>
                            <a:latin typeface="Cambria Math" panose="02040503050406030204"/>
                            <a:ea typeface="微软雅黑" panose="020B0503020204020204" pitchFamily="34" charset="-122"/>
                            <a:cs typeface="Arial" panose="020B0704020202020204" pitchFamily="34" charset="0"/>
                          </a:rPr>
                        </m:ctrlPr>
                      </m:sSubPr>
                      <m:e>
                        <m:r>
                          <a:rPr lang="en-US" altLang="zh-CN" sz="2200">
                            <a:solidFill>
                              <a:prstClr val="black">
                                <a:lumMod val="85000"/>
                                <a:lumOff val="15000"/>
                              </a:prstClr>
                            </a:solidFill>
                            <a:latin typeface="Cambria Math" panose="02040503050406030204"/>
                            <a:ea typeface="微软雅黑" panose="020B0503020204020204" pitchFamily="34" charset="-122"/>
                            <a:cs typeface="Arial" panose="020B0704020202020204" pitchFamily="34" charset="0"/>
                          </a:rPr>
                          <m:t>𝒙</m:t>
                        </m:r>
                      </m:e>
                      <m:sub>
                        <m:r>
                          <a:rPr lang="en-US" altLang="zh-CN" sz="2200">
                            <a:solidFill>
                              <a:prstClr val="black">
                                <a:lumMod val="85000"/>
                                <a:lumOff val="15000"/>
                              </a:prstClr>
                            </a:solidFill>
                            <a:latin typeface="Cambria Math" panose="02040503050406030204"/>
                            <a:ea typeface="微软雅黑" panose="020B0503020204020204" pitchFamily="34" charset="-122"/>
                            <a:cs typeface="Arial" panose="020B0704020202020204" pitchFamily="34" charset="0"/>
                          </a:rPr>
                          <m:t>𝑗</m:t>
                        </m:r>
                      </m:sub>
                    </m:sSub>
                  </m:oMath>
                </a14:m>
                <a:r>
                  <a:rPr lang="zh-CN"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的余弦相似度为：</a:t>
                </a:r>
                <a:endParaRPr lang="zh-CN"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2200" smtClean="0">
                          <a:solidFill>
                            <a:srgbClr val="C00000"/>
                          </a:solidFill>
                          <a:latin typeface="Cambria Math" panose="02040503050406030204"/>
                          <a:ea typeface="微软雅黑" panose="020B0503020204020204" pitchFamily="34" charset="-122"/>
                          <a:cs typeface="Arial" panose="020B0704020202020204" pitchFamily="34" charset="0"/>
                        </a:rPr>
                        <m:t>cosθ</m:t>
                      </m:r>
                      <m:r>
                        <a:rPr lang="en-US" altLang="zh-CN" sz="2200" smtClean="0">
                          <a:solidFill>
                            <a:srgbClr val="C00000"/>
                          </a:solidFill>
                          <a:latin typeface="Cambria Math" panose="02040503050406030204"/>
                          <a:ea typeface="微软雅黑" panose="020B0503020204020204" pitchFamily="34" charset="-122"/>
                          <a:cs typeface="Arial" panose="020B0704020202020204" pitchFamily="34" charset="0"/>
                        </a:rPr>
                        <m:t>=</m:t>
                      </m:r>
                      <m:f>
                        <m:f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fPr>
                        <m:num>
                          <m:sSub>
                            <m:sSub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b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𝒙</m:t>
                              </m:r>
                            </m:e>
                            <m: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𝑖</m:t>
                              </m:r>
                            </m:sub>
                          </m:s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m:t>
                          </m:r>
                          <m:sSub>
                            <m:sSub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b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𝒙</m:t>
                              </m:r>
                            </m:e>
                            <m: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𝑗</m:t>
                              </m:r>
                            </m:sub>
                          </m:sSub>
                        </m:num>
                        <m:den>
                          <m:d>
                            <m:dPr>
                              <m:begChr m:val="‖"/>
                              <m:endChr m:val="‖"/>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dPr>
                            <m:e>
                              <m:sSub>
                                <m:sSub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b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𝒙</m:t>
                                  </m:r>
                                </m:e>
                                <m: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𝑖</m:t>
                                  </m:r>
                                </m:sub>
                              </m:sSub>
                            </m:e>
                          </m:d>
                          <m:d>
                            <m:dPr>
                              <m:begChr m:val="‖"/>
                              <m:endChr m:val="‖"/>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dPr>
                            <m:e>
                              <m:sSub>
                                <m:sSub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b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𝒙</m:t>
                                  </m:r>
                                </m:e>
                                <m: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𝑗</m:t>
                                  </m:r>
                                </m:sub>
                              </m:sSub>
                            </m:e>
                          </m:d>
                        </m:den>
                      </m:f>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m:t>
                      </m:r>
                      <m:f>
                        <m:f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fPr>
                        <m:num>
                          <m:nary>
                            <m:naryPr>
                              <m:chr m:val="∑"/>
                              <m:limLoc m:val="undOv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naryPr>
                            <m: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𝑙</m:t>
                              </m:r>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m:t>
                              </m:r>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1</m:t>
                              </m:r>
                            </m:sub>
                            <m:sup>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𝑛</m:t>
                              </m:r>
                            </m:sup>
                            <m:e>
                              <m:sSup>
                                <m:sSup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pPr>
                                <m:e>
                                  <m:sSub>
                                    <m:sSub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b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𝑥</m:t>
                                      </m:r>
                                    </m:e>
                                    <m: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𝑖</m:t>
                                      </m:r>
                                    </m:sub>
                                  </m:sSub>
                                </m:e>
                                <m:sup>
                                  <m:d>
                                    <m:d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d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𝑙</m:t>
                                      </m:r>
                                    </m:e>
                                  </m:d>
                                </m:sup>
                              </m:sSup>
                              <m:sSup>
                                <m:sSup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pPr>
                                <m:e>
                                  <m:sSub>
                                    <m:sSub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b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𝑥</m:t>
                                      </m:r>
                                    </m:e>
                                    <m: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𝑗</m:t>
                                      </m:r>
                                    </m:sub>
                                  </m:sSub>
                                </m:e>
                                <m:sup>
                                  <m:d>
                                    <m:d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d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𝑙</m:t>
                                      </m:r>
                                    </m:e>
                                  </m:d>
                                </m:sup>
                              </m:sSup>
                            </m:e>
                          </m:nary>
                        </m:num>
                        <m:den>
                          <m:rad>
                            <m:radPr>
                              <m:degHide m:val="on"/>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radPr>
                            <m:deg/>
                            <m:e>
                              <m:nary>
                                <m:naryPr>
                                  <m:chr m:val="∑"/>
                                  <m:limLoc m:val="undOv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naryPr>
                                <m: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𝑙</m:t>
                                  </m:r>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m:t>
                                  </m:r>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1</m:t>
                                  </m:r>
                                </m:sub>
                                <m:sup>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𝑛</m:t>
                                  </m:r>
                                </m:sup>
                                <m:e>
                                  <m:sSup>
                                    <m:sSup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pPr>
                                    <m:e>
                                      <m:d>
                                        <m:d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dPr>
                                        <m:e>
                                          <m:sSup>
                                            <m:sSup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pPr>
                                            <m:e>
                                              <m:sSub>
                                                <m:sSub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b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𝑥</m:t>
                                                  </m:r>
                                                </m:e>
                                                <m: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𝑖</m:t>
                                                  </m:r>
                                                </m:sub>
                                              </m:sSub>
                                            </m:e>
                                            <m:sup>
                                              <m:d>
                                                <m:d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d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𝑙</m:t>
                                                  </m:r>
                                                </m:e>
                                              </m:d>
                                            </m:sup>
                                          </m:sSup>
                                        </m:e>
                                      </m:d>
                                    </m:e>
                                    <m:sup>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2</m:t>
                                      </m:r>
                                    </m:sup>
                                  </m:sSup>
                                </m:e>
                              </m:nary>
                            </m:e>
                          </m:rad>
                          <m:rad>
                            <m:radPr>
                              <m:degHide m:val="on"/>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radPr>
                            <m:deg/>
                            <m:e>
                              <m:nary>
                                <m:naryPr>
                                  <m:chr m:val="∑"/>
                                  <m:limLoc m:val="undOv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naryPr>
                                <m: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𝑙</m:t>
                                  </m:r>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m:t>
                                  </m:r>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1</m:t>
                                  </m:r>
                                </m:sub>
                                <m:sup>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𝑛</m:t>
                                  </m:r>
                                </m:sup>
                                <m:e>
                                  <m:sSup>
                                    <m:sSup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pPr>
                                    <m:e>
                                      <m:d>
                                        <m:d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dPr>
                                        <m:e>
                                          <m:sSup>
                                            <m:sSup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pPr>
                                            <m:e>
                                              <m:sSub>
                                                <m:sSub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sSub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𝑥</m:t>
                                                  </m:r>
                                                </m:e>
                                                <m:sub>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𝑗</m:t>
                                                  </m:r>
                                                </m:sub>
                                              </m:sSub>
                                            </m:e>
                                            <m:sup>
                                              <m:d>
                                                <m:dPr>
                                                  <m:ctrlPr>
                                                    <a:rPr lang="zh-CN" altLang="zh-CN" sz="2200" i="1">
                                                      <a:solidFill>
                                                        <a:srgbClr val="C00000"/>
                                                      </a:solidFill>
                                                      <a:latin typeface="Cambria Math" panose="02040503050406030204"/>
                                                      <a:ea typeface="微软雅黑" panose="020B0503020204020204" pitchFamily="34" charset="-122"/>
                                                      <a:cs typeface="Arial" panose="020B0704020202020204" pitchFamily="34" charset="0"/>
                                                    </a:rPr>
                                                  </m:ctrlPr>
                                                </m:dPr>
                                                <m:e>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𝑙</m:t>
                                                  </m:r>
                                                </m:e>
                                              </m:d>
                                            </m:sup>
                                          </m:sSup>
                                        </m:e>
                                      </m:d>
                                    </m:e>
                                    <m:sup>
                                      <m:r>
                                        <a:rPr lang="en-US" altLang="zh-CN" sz="2200">
                                          <a:solidFill>
                                            <a:srgbClr val="C00000"/>
                                          </a:solidFill>
                                          <a:latin typeface="Cambria Math" panose="02040503050406030204"/>
                                          <a:ea typeface="微软雅黑" panose="020B0503020204020204" pitchFamily="34" charset="-122"/>
                                          <a:cs typeface="Arial" panose="020B0704020202020204" pitchFamily="34" charset="0"/>
                                        </a:rPr>
                                        <m:t>2</m:t>
                                      </m:r>
                                    </m:sup>
                                  </m:sSup>
                                </m:e>
                              </m:nary>
                            </m:e>
                          </m:rad>
                        </m:den>
                      </m:f>
                    </m:oMath>
                  </m:oMathPara>
                </a14:m>
                <a:endParaRPr lang="zh-CN"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endParaRPr>
              </a:p>
            </p:txBody>
          </p:sp>
        </mc:Choice>
        <mc:Fallback>
          <p:sp>
            <p:nvSpPr>
              <p:cNvPr id="20" name="Content Placeholder 2"/>
              <p:cNvSpPr txBox="1">
                <a:spLocks noRot="1" noChangeAspect="1" noMove="1" noResize="1" noEditPoints="1" noAdjustHandles="1" noChangeArrowheads="1" noChangeShapeType="1" noTextEdit="1"/>
              </p:cNvSpPr>
              <p:nvPr/>
            </p:nvSpPr>
            <p:spPr>
              <a:xfrm>
                <a:off x="1728470" y="1557020"/>
                <a:ext cx="8484870" cy="5872480"/>
              </a:xfrm>
              <a:prstGeom prst="rect">
                <a:avLst/>
              </a:prstGeom>
              <a:blipFill rotWithShape="1">
                <a:blip r:embed="rId1"/>
                <a:stretch>
                  <a:fillRect/>
                </a:stretch>
              </a:blipFill>
            </p:spPr>
            <p:txBody>
              <a:bodyPr/>
              <a:lstStyle/>
              <a:p>
                <a:r>
                  <a:rPr lang="zh-CN" altLang="en-US">
                    <a:noFill/>
                  </a:rPr>
                  <a:t> </a:t>
                </a:r>
              </a:p>
            </p:txBody>
          </p:sp>
        </mc:Fallback>
      </mc:AlternateContent>
      <p:grpSp>
        <p:nvGrpSpPr>
          <p:cNvPr id="6" name="组合 5"/>
          <p:cNvGrpSpPr/>
          <p:nvPr/>
        </p:nvGrpSpPr>
        <p:grpSpPr>
          <a:xfrm>
            <a:off x="2286000" y="4306570"/>
            <a:ext cx="6629400" cy="2176145"/>
            <a:chOff x="3600" y="6782"/>
            <a:chExt cx="10440" cy="3427"/>
          </a:xfrm>
        </p:grpSpPr>
        <p:pic>
          <p:nvPicPr>
            <p:cNvPr id="3" name="图片 2"/>
            <p:cNvPicPr>
              <a:picLocks noChangeAspect="1"/>
            </p:cNvPicPr>
            <p:nvPr/>
          </p:nvPicPr>
          <p:blipFill>
            <a:blip r:embed="rId2"/>
            <a:stretch>
              <a:fillRect/>
            </a:stretch>
          </p:blipFill>
          <p:spPr>
            <a:xfrm>
              <a:off x="3600" y="6782"/>
              <a:ext cx="10440" cy="3195"/>
            </a:xfrm>
            <a:prstGeom prst="rect">
              <a:avLst/>
            </a:prstGeom>
          </p:spPr>
        </p:pic>
        <p:pic>
          <p:nvPicPr>
            <p:cNvPr id="4" name="图片 3"/>
            <p:cNvPicPr>
              <a:picLocks noChangeAspect="1"/>
            </p:cNvPicPr>
            <p:nvPr/>
          </p:nvPicPr>
          <p:blipFill>
            <a:blip r:embed="rId3"/>
            <a:stretch>
              <a:fillRect/>
            </a:stretch>
          </p:blipFill>
          <p:spPr>
            <a:xfrm>
              <a:off x="10430" y="9385"/>
              <a:ext cx="1520" cy="825"/>
            </a:xfrm>
            <a:prstGeom prst="rect">
              <a:avLst/>
            </a:prstGeom>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910082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相似性和相异性的度量</a:t>
            </a:r>
            <a:r>
              <a:rPr lang="en-US" altLang="zh-CN" sz="4000" dirty="0">
                <a:solidFill>
                  <a:srgbClr val="1353A2"/>
                </a:solidFill>
                <a:latin typeface="微软雅黑" panose="020B0503020204020204" pitchFamily="34" charset="-122"/>
                <a:ea typeface="微软雅黑" panose="020B0503020204020204" pitchFamily="34" charset="-122"/>
                <a:sym typeface="+mn-ea"/>
              </a:rPr>
              <a:t>  Tanimoto</a:t>
            </a:r>
            <a:r>
              <a:rPr lang="zh-CN" altLang="en-US" sz="4000" dirty="0">
                <a:solidFill>
                  <a:srgbClr val="1353A2"/>
                </a:solidFill>
                <a:latin typeface="微软雅黑" panose="020B0503020204020204" pitchFamily="34" charset="-122"/>
                <a:ea typeface="微软雅黑" panose="020B0503020204020204" pitchFamily="34" charset="-122"/>
                <a:sym typeface="+mn-ea"/>
              </a:rPr>
              <a:t>系数</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3484245" y="3093720"/>
            <a:ext cx="3952875" cy="847725"/>
          </a:xfrm>
          <a:prstGeom prst="rect">
            <a:avLst/>
          </a:prstGeom>
        </p:spPr>
      </p:pic>
      <p:sp>
        <p:nvSpPr>
          <p:cNvPr id="4" name="文本框 3"/>
          <p:cNvSpPr txBox="1"/>
          <p:nvPr/>
        </p:nvSpPr>
        <p:spPr>
          <a:xfrm>
            <a:off x="1591945" y="1715770"/>
            <a:ext cx="9568180" cy="829945"/>
          </a:xfrm>
          <a:prstGeom prst="rect">
            <a:avLst/>
          </a:prstGeom>
          <a:noFill/>
        </p:spPr>
        <p:txBody>
          <a:bodyPr wrap="square" rtlCol="0" anchor="t">
            <a:spAutoFit/>
          </a:bodyPr>
          <a:p>
            <a:r>
              <a:rPr lang="en-US" altLang="zh-CN"/>
              <a:t>Tanimoto</a:t>
            </a:r>
            <a:r>
              <a:rPr lang="zh-CN" altLang="en-US"/>
              <a:t>系数又称为广义</a:t>
            </a:r>
            <a:r>
              <a:rPr lang="en-US" altLang="zh-CN"/>
              <a:t>Jaccard</a:t>
            </a:r>
            <a:r>
              <a:rPr lang="zh-CN" altLang="en-US"/>
              <a:t>系数，在二元属性情况下规约为</a:t>
            </a:r>
            <a:r>
              <a:rPr lang="en-US" altLang="zh-CN"/>
              <a:t>Jaccard</a:t>
            </a:r>
            <a:r>
              <a:rPr lang="zh-CN" altLang="en-US"/>
              <a:t>系数：</a:t>
            </a:r>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910082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相似性和相异性的度量</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相关性</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591945" y="1347470"/>
            <a:ext cx="9568180" cy="829945"/>
          </a:xfrm>
          <a:prstGeom prst="rect">
            <a:avLst/>
          </a:prstGeom>
          <a:noFill/>
        </p:spPr>
        <p:txBody>
          <a:bodyPr wrap="square" rtlCol="0" anchor="t">
            <a:spAutoFit/>
          </a:bodyPr>
          <a:p>
            <a:r>
              <a:rPr lang="zh-CN" altLang="en-US"/>
              <a:t>数据对象之间的相关性是对象属性之间线性联系的度量，皮尔逊相关系数定义如下：</a:t>
            </a:r>
            <a:endParaRPr lang="zh-CN" altLang="en-US"/>
          </a:p>
        </p:txBody>
      </p:sp>
      <p:pic>
        <p:nvPicPr>
          <p:cNvPr id="2" name="图片 1"/>
          <p:cNvPicPr>
            <a:picLocks noChangeAspect="1"/>
          </p:cNvPicPr>
          <p:nvPr/>
        </p:nvPicPr>
        <p:blipFill>
          <a:blip r:embed="rId1"/>
          <a:stretch>
            <a:fillRect/>
          </a:stretch>
        </p:blipFill>
        <p:spPr>
          <a:xfrm>
            <a:off x="2595880" y="2059940"/>
            <a:ext cx="7426960" cy="442976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属性类型</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C9F754DE-2CAD-44b6-B708-469DEB6407EB-1" descr="C:/Users/Jane/AppData/Local/Temp/wpp.AGNWCHwpp"/>
          <p:cNvPicPr>
            <a:picLocks noChangeAspect="1"/>
          </p:cNvPicPr>
          <p:nvPr/>
        </p:nvPicPr>
        <p:blipFill>
          <a:blip r:embed="rId1"/>
          <a:stretch>
            <a:fillRect/>
          </a:stretch>
        </p:blipFill>
        <p:spPr>
          <a:xfrm>
            <a:off x="0" y="1731010"/>
            <a:ext cx="7763510" cy="3797935"/>
          </a:xfrm>
          <a:prstGeom prst="rect">
            <a:avLst/>
          </a:prstGeom>
        </p:spPr>
      </p:pic>
      <p:sp>
        <p:nvSpPr>
          <p:cNvPr id="6" name="文本框 5"/>
          <p:cNvSpPr txBox="1"/>
          <p:nvPr/>
        </p:nvSpPr>
        <p:spPr>
          <a:xfrm>
            <a:off x="7463790" y="2030095"/>
            <a:ext cx="4400550" cy="3583305"/>
          </a:xfrm>
          <a:prstGeom prst="rect">
            <a:avLst/>
          </a:prstGeom>
          <a:noFill/>
        </p:spPr>
        <p:txBody>
          <a:bodyPr wrap="square" rtlCol="0" anchor="t">
            <a:noAutofit/>
          </a:bodyPr>
          <a:p>
            <a:pPr marL="342900" indent="-342900">
              <a:buFont typeface="Wingdings" panose="05000000000000000000" charset="0"/>
              <a:buChar char="Ø"/>
            </a:pPr>
            <a:r>
              <a:rPr lang="zh-CN" altLang="en-US">
                <a:solidFill>
                  <a:srgbClr val="FF0000"/>
                </a:solidFill>
                <a:latin typeface="Arial" panose="020B0704020202020204" pitchFamily="34" charset="0"/>
                <a:sym typeface="+mn-ea"/>
              </a:rPr>
              <a:t>标称属性</a:t>
            </a:r>
            <a:r>
              <a:rPr lang="zh-CN" altLang="en-US">
                <a:latin typeface="Arial" panose="020B0704020202020204" pitchFamily="34" charset="0"/>
                <a:sym typeface="+mn-ea"/>
              </a:rPr>
              <a:t>的值是一些符号或实物的名称，每个值代表某种类别、编码或状态</a:t>
            </a:r>
            <a:endParaRPr lang="zh-CN" altLang="en-US">
              <a:latin typeface="Arial" panose="020B0704020202020204" pitchFamily="34" charset="0"/>
              <a:sym typeface="+mn-ea"/>
            </a:endParaRPr>
          </a:p>
          <a:p>
            <a:pPr marL="342900" indent="-342900">
              <a:buFont typeface="Wingdings" panose="05000000000000000000" charset="0"/>
              <a:buChar char="Ø"/>
            </a:pPr>
            <a:endParaRPr lang="zh-CN" altLang="en-US">
              <a:latin typeface="Arial" panose="020B0704020202020204" pitchFamily="34" charset="0"/>
              <a:sym typeface="+mn-ea"/>
            </a:endParaRPr>
          </a:p>
          <a:p>
            <a:pPr marL="342900" indent="-342900">
              <a:buFont typeface="Wingdings" panose="05000000000000000000" charset="0"/>
              <a:buChar char="Ø"/>
            </a:pPr>
            <a:r>
              <a:rPr lang="zh-CN" altLang="en-US">
                <a:latin typeface="Arial" panose="020B0704020202020204" pitchFamily="34" charset="0"/>
                <a:sym typeface="+mn-ea"/>
              </a:rPr>
              <a:t>比如性别、省份等</a:t>
            </a:r>
            <a:endParaRPr lang="zh-CN" altLang="en-US">
              <a:latin typeface="Arial" panose="020B0704020202020204" pitchFamily="34" charset="0"/>
              <a:sym typeface="+mn-ea"/>
            </a:endParaRPr>
          </a:p>
          <a:p>
            <a:pPr marL="342900" indent="-342900">
              <a:buFont typeface="Wingdings" panose="05000000000000000000" charset="0"/>
              <a:buChar char="Ø"/>
            </a:pPr>
            <a:endParaRPr lang="zh-CN" altLang="en-US">
              <a:latin typeface="Arial" panose="020B0704020202020204" pitchFamily="34" charset="0"/>
              <a:sym typeface="+mn-ea"/>
            </a:endParaRPr>
          </a:p>
          <a:p>
            <a:pPr marL="342900" indent="-342900">
              <a:buFont typeface="Wingdings" panose="05000000000000000000" charset="0"/>
              <a:buChar char="Ø"/>
            </a:pPr>
            <a:r>
              <a:rPr lang="zh-CN" altLang="en-US">
                <a:latin typeface="Arial" panose="020B0704020202020204" pitchFamily="34" charset="0"/>
                <a:sym typeface="+mn-ea"/>
              </a:rPr>
              <a:t>运算：</a:t>
            </a:r>
            <a:r>
              <a:rPr lang="zh-CN" altLang="en-US">
                <a:latin typeface="Arial" panose="020B0704020202020204" pitchFamily="34" charset="0"/>
                <a:cs typeface="Arial" panose="020B0704020202020204" pitchFamily="34" charset="0"/>
                <a:sym typeface="+mn-ea"/>
              </a:rPr>
              <a:t>≠、</a:t>
            </a:r>
            <a:r>
              <a:rPr lang="zh-CN" altLang="en-US">
                <a:latin typeface="微软雅黑" panose="020B0503020204020204" pitchFamily="34" charset="-122"/>
                <a:ea typeface="微软雅黑" panose="020B0503020204020204" pitchFamily="34" charset="-122"/>
                <a:cs typeface="Arial" panose="020B0704020202020204" pitchFamily="34" charset="0"/>
                <a:sym typeface="+mn-ea"/>
              </a:rPr>
              <a:t>=</a:t>
            </a:r>
            <a:endParaRPr lang="zh-CN" altLang="en-US">
              <a:latin typeface="Arial" panose="020B0704020202020204" pitchFamily="34" charset="0"/>
              <a:sym typeface="+mn-ea"/>
            </a:endParaRPr>
          </a:p>
          <a:p>
            <a:pPr marL="0" indent="0">
              <a:buFont typeface="Wingdings" panose="05000000000000000000" charset="0"/>
              <a:buNone/>
            </a:pPr>
            <a:endParaRPr lang="zh-CN" altLang="en-US">
              <a:latin typeface="Arial" panose="020B0704020202020204" pitchFamily="34" charset="0"/>
              <a:sym typeface="+mn-ea"/>
            </a:endParaRPr>
          </a:p>
        </p:txBody>
      </p:sp>
      <p:sp>
        <p:nvSpPr>
          <p:cNvPr id="8" name="圆角矩形 7"/>
          <p:cNvSpPr/>
          <p:nvPr/>
        </p:nvSpPr>
        <p:spPr>
          <a:xfrm>
            <a:off x="6116320" y="2144395"/>
            <a:ext cx="1216025" cy="63246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910082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相似性和相异性的度量</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相关性</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717675" y="1543050"/>
            <a:ext cx="8432800" cy="420370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996569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二值离散型的相似度计算</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Rectangle 3"/>
          <p:cNvSpPr txBox="1">
            <a:spLocks noChangeArrowheads="1"/>
          </p:cNvSpPr>
          <p:nvPr/>
        </p:nvSpPr>
        <p:spPr>
          <a:xfrm>
            <a:off x="1522095" y="1448435"/>
            <a:ext cx="9947275" cy="5071110"/>
          </a:xfrm>
          <a:prstGeom prst="rect">
            <a:avLst/>
          </a:prstGeom>
        </p:spPr>
        <p:txBody>
          <a:bodyPr/>
          <a:p>
            <a:pPr marL="342900" marR="0" lvl="0" indent="-34290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Char char="Ø"/>
              <a:defRPr/>
            </a:pPr>
            <a:r>
              <a:rPr lang="zh-CN" altLang="en-US" sz="2400" b="1" dirty="0">
                <a:solidFill>
                  <a:srgbClr val="177DFF"/>
                </a:solidFill>
                <a:latin typeface="+mn-ea"/>
                <a:ea typeface="+mn-ea"/>
              </a:rPr>
              <a:t>二值离散型属性只有0和1两个取值。</a:t>
            </a:r>
            <a:endParaRPr lang="zh-CN" altLang="en-US" sz="2400" b="1" dirty="0">
              <a:solidFill>
                <a:srgbClr val="177DFF"/>
              </a:solidFill>
              <a:latin typeface="+mn-ea"/>
              <a:ea typeface="+mn-ea"/>
            </a:endParaRPr>
          </a:p>
          <a:p>
            <a:pPr marL="800100" marR="0" lvl="1" indent="-34290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l"/>
              <a:defRPr/>
            </a:pPr>
            <a:r>
              <a:rPr lang="zh-CN" altLang="en-US" sz="2400" b="1" dirty="0">
                <a:latin typeface="+mn-ea"/>
                <a:ea typeface="+mn-ea"/>
              </a:rPr>
              <a:t>其中：0表示该属性为空，1表示该属性存在。</a:t>
            </a:r>
            <a:endParaRPr lang="zh-CN" altLang="en-US" sz="2400" b="1" dirty="0">
              <a:latin typeface="+mn-ea"/>
              <a:ea typeface="+mn-ea"/>
            </a:endParaRPr>
          </a:p>
          <a:p>
            <a:pPr marL="800100" marR="0" lvl="1" indent="-34290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l"/>
              <a:defRPr/>
            </a:pPr>
            <a:r>
              <a:rPr lang="zh-CN" altLang="en-US" sz="2400" b="1" dirty="0">
                <a:latin typeface="+mn-ea"/>
                <a:ea typeface="+mn-ea"/>
              </a:rPr>
              <a:t>例如：描述病人的是否抽烟的属性</a:t>
            </a:r>
            <a:r>
              <a:rPr lang="en-US" altLang="zh-CN" sz="2400" b="1" dirty="0">
                <a:latin typeface="+mn-ea"/>
                <a:ea typeface="+mn-ea"/>
              </a:rPr>
              <a:t>(smoker)</a:t>
            </a:r>
            <a:r>
              <a:rPr lang="zh-CN" altLang="en-US" sz="2400" b="1" dirty="0">
                <a:latin typeface="+mn-ea"/>
                <a:ea typeface="+mn-ea"/>
              </a:rPr>
              <a:t>，取值为</a:t>
            </a:r>
            <a:r>
              <a:rPr lang="en-US" altLang="zh-CN" sz="2400" b="1" dirty="0">
                <a:latin typeface="+mn-ea"/>
                <a:ea typeface="+mn-ea"/>
              </a:rPr>
              <a:t>1</a:t>
            </a:r>
            <a:r>
              <a:rPr lang="zh-CN" altLang="en-US" sz="2400" b="1" dirty="0">
                <a:latin typeface="+mn-ea"/>
                <a:ea typeface="+mn-ea"/>
              </a:rPr>
              <a:t>表示病人抽烟，取值0表示病人不抽烟。</a:t>
            </a:r>
            <a:endParaRPr lang="zh-CN" altLang="en-US" sz="2400" b="1" dirty="0">
              <a:latin typeface="+mn-ea"/>
              <a:ea typeface="+mn-ea"/>
            </a:endParaRPr>
          </a:p>
          <a:p>
            <a:pPr marL="342900" marR="0" lvl="0" indent="-34290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Char char="Ø"/>
              <a:defRPr/>
            </a:pPr>
            <a:r>
              <a:rPr lang="zh-CN" altLang="en-US" sz="2400" b="1" dirty="0">
                <a:solidFill>
                  <a:srgbClr val="177DFF"/>
                </a:solidFill>
                <a:latin typeface="+mn-ea"/>
                <a:ea typeface="+mn-ea"/>
              </a:rPr>
              <a:t>假设两个样本</a:t>
            </a:r>
            <a:r>
              <a:rPr lang="en-US" altLang="zh-CN" sz="2400" b="1" dirty="0">
                <a:solidFill>
                  <a:srgbClr val="177DFF"/>
                </a:solidFill>
                <a:latin typeface="+mn-ea"/>
                <a:ea typeface="+mn-ea"/>
              </a:rPr>
              <a:t>Xi</a:t>
            </a:r>
            <a:r>
              <a:rPr lang="zh-CN" altLang="en-US" sz="2400" b="1" dirty="0">
                <a:solidFill>
                  <a:srgbClr val="177DFF"/>
                </a:solidFill>
                <a:latin typeface="+mn-ea"/>
                <a:ea typeface="+mn-ea"/>
              </a:rPr>
              <a:t>和</a:t>
            </a:r>
            <a:r>
              <a:rPr lang="en-US" altLang="zh-CN" sz="2400" b="1" dirty="0" err="1">
                <a:solidFill>
                  <a:srgbClr val="177DFF"/>
                </a:solidFill>
                <a:latin typeface="+mn-ea"/>
                <a:ea typeface="+mn-ea"/>
              </a:rPr>
              <a:t>Xj</a:t>
            </a:r>
            <a:r>
              <a:rPr lang="zh-CN" altLang="en-US" sz="2400" b="1" dirty="0">
                <a:solidFill>
                  <a:srgbClr val="177DFF"/>
                </a:solidFill>
                <a:latin typeface="+mn-ea"/>
                <a:ea typeface="+mn-ea"/>
              </a:rPr>
              <a:t>分别表示成如下形式：</a:t>
            </a:r>
            <a:endParaRPr lang="zh-CN" altLang="en-US" sz="2400" b="1" dirty="0">
              <a:solidFill>
                <a:srgbClr val="177DFF"/>
              </a:solidFill>
              <a:latin typeface="+mn-ea"/>
              <a:ea typeface="+mn-ea"/>
            </a:endParaRPr>
          </a:p>
          <a:p>
            <a:pPr marL="800100" marR="0" lvl="1" indent="-34290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l"/>
              <a:defRPr/>
            </a:pPr>
            <a:r>
              <a:rPr lang="en-US" altLang="zh-CN" sz="2400" b="1" dirty="0">
                <a:latin typeface="+mn-ea"/>
                <a:ea typeface="+mn-ea"/>
              </a:rPr>
              <a:t>Xi=(xi1, xi2, …, </a:t>
            </a:r>
            <a:r>
              <a:rPr lang="en-US" altLang="zh-CN" sz="2400" b="1" dirty="0" err="1">
                <a:latin typeface="+mn-ea"/>
                <a:ea typeface="+mn-ea"/>
              </a:rPr>
              <a:t>xip</a:t>
            </a:r>
            <a:r>
              <a:rPr lang="en-US" altLang="zh-CN" sz="2400" b="1" dirty="0">
                <a:latin typeface="+mn-ea"/>
                <a:ea typeface="+mn-ea"/>
              </a:rPr>
              <a:t> )</a:t>
            </a:r>
            <a:endParaRPr lang="zh-CN" altLang="en-US" sz="2400" b="1" dirty="0">
              <a:latin typeface="+mn-ea"/>
              <a:ea typeface="+mn-ea"/>
            </a:endParaRPr>
          </a:p>
          <a:p>
            <a:pPr marL="800100" marR="0" lvl="1" indent="-34290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l"/>
              <a:defRPr/>
            </a:pPr>
            <a:r>
              <a:rPr lang="en-US" altLang="zh-CN" sz="2400" b="1" dirty="0" err="1">
                <a:latin typeface="+mn-ea"/>
                <a:ea typeface="+mn-ea"/>
              </a:rPr>
              <a:t>Xj</a:t>
            </a:r>
            <a:r>
              <a:rPr lang="en-US" altLang="zh-CN" sz="2400" b="1" dirty="0">
                <a:latin typeface="+mn-ea"/>
                <a:ea typeface="+mn-ea"/>
              </a:rPr>
              <a:t>=(xj1, xj2, …, </a:t>
            </a:r>
            <a:r>
              <a:rPr lang="en-US" altLang="zh-CN" sz="2400" b="1" dirty="0" err="1">
                <a:latin typeface="+mn-ea"/>
                <a:ea typeface="+mn-ea"/>
              </a:rPr>
              <a:t>xjp</a:t>
            </a:r>
            <a:r>
              <a:rPr lang="en-US" altLang="zh-CN" sz="2400" b="1" dirty="0">
                <a:latin typeface="+mn-ea"/>
                <a:ea typeface="+mn-ea"/>
              </a:rPr>
              <a:t> )</a:t>
            </a:r>
            <a:endParaRPr lang="zh-CN" altLang="en-US" sz="2400" b="1" dirty="0">
              <a:latin typeface="+mn-ea"/>
              <a:ea typeface="+mn-ea"/>
            </a:endParaRPr>
          </a:p>
          <a:p>
            <a:pPr marL="800100" marR="0" lvl="1" indent="-34290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l"/>
              <a:defRPr/>
            </a:pPr>
            <a:r>
              <a:rPr lang="zh-CN" altLang="en-US" sz="2400" b="1" dirty="0">
                <a:latin typeface="+mn-ea"/>
                <a:ea typeface="+mn-ea"/>
              </a:rPr>
              <a:t>它们都是</a:t>
            </a:r>
            <a:r>
              <a:rPr lang="en-US" altLang="zh-CN" sz="2400" b="1" dirty="0">
                <a:latin typeface="+mn-ea"/>
                <a:ea typeface="+mn-ea"/>
              </a:rPr>
              <a:t>p</a:t>
            </a:r>
            <a:r>
              <a:rPr lang="zh-CN" altLang="en-US" sz="2400" b="1" dirty="0">
                <a:latin typeface="+mn-ea"/>
                <a:ea typeface="+mn-ea"/>
              </a:rPr>
              <a:t>维的特征向量，并且每维特征都是一个二值离散型数值。</a:t>
            </a:r>
            <a:endParaRPr lang="zh-CN" altLang="en-US" sz="2400" b="1"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anim calcmode="lin" valueType="num">
                                      <p:cBhvr>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1000"/>
                                        <p:tgtEl>
                                          <p:spTgt spid="2">
                                            <p:txEl>
                                              <p:pRg st="4" end="4"/>
                                            </p:txEl>
                                          </p:spTgt>
                                        </p:tgtEl>
                                      </p:cBhvr>
                                    </p:animEffect>
                                    <p:anim calcmode="lin" valueType="num">
                                      <p:cBhvr>
                                        <p:cTn id="3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1000"/>
                                        <p:tgtEl>
                                          <p:spTgt spid="2">
                                            <p:txEl>
                                              <p:pRg st="5" end="5"/>
                                            </p:txEl>
                                          </p:spTgt>
                                        </p:tgtEl>
                                      </p:cBhvr>
                                    </p:animEffect>
                                    <p:anim calcmode="lin" valueType="num">
                                      <p:cBhvr>
                                        <p:cTn id="3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fade">
                                      <p:cBhvr>
                                        <p:cTn id="39" dur="1000"/>
                                        <p:tgtEl>
                                          <p:spTgt spid="2">
                                            <p:txEl>
                                              <p:pRg st="6" end="6"/>
                                            </p:txEl>
                                          </p:spTgt>
                                        </p:tgtEl>
                                      </p:cBhvr>
                                    </p:animEffect>
                                    <p:anim calcmode="lin" valueType="num">
                                      <p:cBhvr>
                                        <p:cTn id="4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6536055"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二值离散型的相似度计算</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Rectangle 3"/>
          <p:cNvSpPr txBox="1">
            <a:spLocks noChangeArrowheads="1"/>
          </p:cNvSpPr>
          <p:nvPr/>
        </p:nvSpPr>
        <p:spPr>
          <a:xfrm>
            <a:off x="1392555" y="1440815"/>
            <a:ext cx="9370060" cy="5688330"/>
          </a:xfrm>
          <a:prstGeom prst="rect">
            <a:avLst/>
          </a:prstGeom>
        </p:spPr>
        <p:txBody>
          <a:bodyPr/>
          <a:p>
            <a:pPr marL="800100" lvl="1" indent="-342900" eaLnBrk="1" hangingPunct="1">
              <a:spcBef>
                <a:spcPct val="20000"/>
              </a:spcBef>
              <a:buClr>
                <a:schemeClr val="tx2"/>
              </a:buClr>
              <a:buSzPct val="60000"/>
              <a:buFont typeface="Wingdings" panose="05000000000000000000" pitchFamily="2" charset="2"/>
              <a:buChar char="Ø"/>
              <a:defRPr/>
            </a:pPr>
            <a:r>
              <a:rPr lang="zh-CN" altLang="en-US" sz="2400" b="1" dirty="0">
                <a:solidFill>
                  <a:srgbClr val="177DFF"/>
                </a:solidFill>
                <a:latin typeface="+mn-ea"/>
                <a:ea typeface="+mn-ea"/>
              </a:rPr>
              <a:t>假设二值离散型属性的两个取值具有相同的权重，则可以得到一个两行两列的可能性矩阵。</a:t>
            </a:r>
            <a:endParaRPr lang="zh-CN" altLang="en-US" sz="2400" b="1" dirty="0">
              <a:solidFill>
                <a:srgbClr val="177DFF"/>
              </a:solidFill>
              <a:latin typeface="+mn-ea"/>
              <a:ea typeface="+mn-ea"/>
            </a:endParaRPr>
          </a:p>
          <a:p>
            <a:pPr marL="742950" lvl="1" indent="-285750" eaLnBrk="1" hangingPunct="1">
              <a:spcBef>
                <a:spcPct val="20000"/>
              </a:spcBef>
              <a:buClr>
                <a:schemeClr val="tx2"/>
              </a:buClr>
              <a:buSzPct val="60000"/>
              <a:buFont typeface="Wingdings" panose="05000000000000000000" pitchFamily="2" charset="2"/>
              <a:buChar char="n"/>
              <a:defRPr/>
            </a:pPr>
            <a:endParaRPr lang="zh-CN" altLang="en-US" sz="2400" b="1" dirty="0">
              <a:solidFill>
                <a:srgbClr val="177DFF"/>
              </a:solidFill>
              <a:latin typeface="+mn-ea"/>
              <a:ea typeface="+mn-ea"/>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smtClean="0">
              <a:ln>
                <a:noFill/>
              </a:ln>
              <a:solidFill>
                <a:schemeClr val="accent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smtClean="0">
              <a:ln>
                <a:noFill/>
              </a:ln>
              <a:solidFill>
                <a:schemeClr val="accent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smtClean="0">
              <a:ln>
                <a:noFill/>
              </a:ln>
              <a:solidFill>
                <a:schemeClr val="accent1"/>
              </a:solidFill>
              <a:effectLst/>
              <a:uLnTx/>
              <a:uFillTx/>
              <a:latin typeface="Times New Roman" panose="02020603050405020304" pitchFamily="18" charset="0"/>
              <a:ea typeface="+mn-ea"/>
              <a:cs typeface="Times New Roman" panose="02020603050405020304" pitchFamily="18" charset="0"/>
            </a:endParaRPr>
          </a:p>
        </p:txBody>
      </p:sp>
      <p:grpSp>
        <p:nvGrpSpPr>
          <p:cNvPr id="10" name="组合 9"/>
          <p:cNvGrpSpPr/>
          <p:nvPr/>
        </p:nvGrpSpPr>
        <p:grpSpPr>
          <a:xfrm>
            <a:off x="2656102" y="2534558"/>
            <a:ext cx="6263752" cy="3562542"/>
            <a:chOff x="3421750" y="3066420"/>
            <a:chExt cx="4284226" cy="2377945"/>
          </a:xfrm>
        </p:grpSpPr>
        <p:graphicFrame>
          <p:nvGraphicFramePr>
            <p:cNvPr id="6" name="Object 5"/>
            <p:cNvGraphicFramePr>
              <a:graphicFrameLocks noChangeAspect="1"/>
            </p:cNvGraphicFramePr>
            <p:nvPr/>
          </p:nvGraphicFramePr>
          <p:xfrm>
            <a:off x="4372226" y="3656840"/>
            <a:ext cx="2938463" cy="1622425"/>
          </p:xfrm>
          <a:graphic>
            <a:graphicData uri="http://schemas.openxmlformats.org/presentationml/2006/ole">
              <mc:AlternateContent xmlns:mc="http://schemas.openxmlformats.org/markup-compatibility/2006">
                <mc:Choice xmlns:v="urn:schemas-microsoft-com:vml" Requires="v">
                  <p:oleObj spid="_x0000_s1055" name="Equation" r:id="rId1" imgW="2578100" imgH="1422400" progId="Equation.DSMT4">
                    <p:embed/>
                  </p:oleObj>
                </mc:Choice>
                <mc:Fallback>
                  <p:oleObj name="Equation" r:id="rId1" imgW="2578100" imgH="1422400" progId="Equation.DSMT4">
                    <p:embed/>
                    <p:pic>
                      <p:nvPicPr>
                        <p:cNvPr id="0" name="图片 10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226" y="3656840"/>
                          <a:ext cx="2938463" cy="162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Line 7"/>
            <p:cNvSpPr>
              <a:spLocks noChangeShapeType="1"/>
            </p:cNvSpPr>
            <p:nvPr/>
          </p:nvSpPr>
          <p:spPr bwMode="auto">
            <a:xfrm>
              <a:off x="3818189" y="4004502"/>
              <a:ext cx="3887787" cy="0"/>
            </a:xfrm>
            <a:prstGeom prst="line">
              <a:avLst/>
            </a:prstGeom>
            <a:noFill/>
            <a:ln w="9525">
              <a:solidFill>
                <a:schemeClr val="tx1"/>
              </a:solidFill>
              <a:round/>
            </a:ln>
          </p:spPr>
          <p:txBody>
            <a:bodyPr wrap="none" anchor="ctr"/>
            <a:p>
              <a:endParaRPr lang="zh-CN" altLang="en-US"/>
            </a:p>
          </p:txBody>
        </p:sp>
        <p:sp>
          <p:nvSpPr>
            <p:cNvPr id="8" name="Line 8"/>
            <p:cNvSpPr>
              <a:spLocks noChangeShapeType="1"/>
            </p:cNvSpPr>
            <p:nvPr/>
          </p:nvSpPr>
          <p:spPr bwMode="auto">
            <a:xfrm>
              <a:off x="5042151" y="3247265"/>
              <a:ext cx="0" cy="2197100"/>
            </a:xfrm>
            <a:prstGeom prst="line">
              <a:avLst/>
            </a:prstGeom>
            <a:noFill/>
            <a:ln w="9525">
              <a:solidFill>
                <a:schemeClr val="tx1"/>
              </a:solidFill>
              <a:round/>
            </a:ln>
          </p:spPr>
          <p:txBody>
            <a:bodyPr wrap="none" anchor="ctr"/>
            <a:p>
              <a:endParaRPr lang="zh-CN" altLang="en-US"/>
            </a:p>
          </p:txBody>
        </p:sp>
        <p:sp>
          <p:nvSpPr>
            <p:cNvPr id="9" name="Text Box 10"/>
            <p:cNvSpPr txBox="1">
              <a:spLocks noChangeArrowheads="1"/>
            </p:cNvSpPr>
            <p:nvPr/>
          </p:nvSpPr>
          <p:spPr bwMode="auto">
            <a:xfrm>
              <a:off x="5566820" y="3066420"/>
              <a:ext cx="1219200" cy="448727"/>
            </a:xfrm>
            <a:prstGeom prst="rect">
              <a:avLst/>
            </a:prstGeom>
            <a:noFill/>
            <a:ln w="9525">
              <a:noFill/>
              <a:miter lim="800000"/>
            </a:ln>
          </p:spPr>
          <p:txBody>
            <a:bodyPr>
              <a:spAutoFit/>
            </a:bodyPr>
            <a:p>
              <a:pPr algn="ctr" eaLnBrk="0" hangingPunct="0">
                <a:spcBef>
                  <a:spcPct val="50000"/>
                </a:spcBef>
              </a:pPr>
              <a:r>
                <a:rPr lang="en-US" altLang="zh-CN" sz="3200" b="1" i="1" dirty="0" err="1">
                  <a:solidFill>
                    <a:srgbClr val="0000FF"/>
                  </a:solidFill>
                  <a:latin typeface="Times New Roman" panose="02020603050405020304" pitchFamily="18" charset="0"/>
                </a:rPr>
                <a:t>X</a:t>
              </a:r>
              <a:r>
                <a:rPr lang="en-US" altLang="zh-CN" sz="3200" b="1" i="1" baseline="-25000" dirty="0" err="1">
                  <a:solidFill>
                    <a:srgbClr val="0000FF"/>
                  </a:solidFill>
                  <a:latin typeface="Times New Roman" panose="02020603050405020304" pitchFamily="18" charset="0"/>
                </a:rPr>
                <a:t>j</a:t>
              </a:r>
              <a:endParaRPr lang="en-US" altLang="zh-CN" sz="3200" b="1" i="1" baseline="-25000" dirty="0">
                <a:solidFill>
                  <a:srgbClr val="0000FF"/>
                </a:solidFill>
                <a:latin typeface="Times New Roman" panose="02020603050405020304" pitchFamily="18" charset="0"/>
              </a:endParaRPr>
            </a:p>
          </p:txBody>
        </p:sp>
        <p:sp>
          <p:nvSpPr>
            <p:cNvPr id="11" name="Text Box 10"/>
            <p:cNvSpPr txBox="1">
              <a:spLocks noChangeArrowheads="1"/>
            </p:cNvSpPr>
            <p:nvPr/>
          </p:nvSpPr>
          <p:spPr bwMode="auto">
            <a:xfrm>
              <a:off x="3421750" y="4473845"/>
              <a:ext cx="1219200" cy="448727"/>
            </a:xfrm>
            <a:prstGeom prst="rect">
              <a:avLst/>
            </a:prstGeom>
            <a:noFill/>
            <a:ln w="9525">
              <a:noFill/>
              <a:miter lim="800000"/>
            </a:ln>
          </p:spPr>
          <p:txBody>
            <a:bodyPr>
              <a:spAutoFit/>
            </a:bodyPr>
            <a:p>
              <a:pPr algn="ctr" eaLnBrk="0" hangingPunct="0">
                <a:spcBef>
                  <a:spcPct val="50000"/>
                </a:spcBef>
              </a:pPr>
              <a:r>
                <a:rPr lang="en-US" altLang="zh-CN" sz="3200" b="1" i="1" dirty="0">
                  <a:solidFill>
                    <a:srgbClr val="0000FF"/>
                  </a:solidFill>
                  <a:latin typeface="Times New Roman" panose="02020603050405020304" pitchFamily="18" charset="0"/>
                </a:rPr>
                <a:t>X</a:t>
              </a:r>
              <a:r>
                <a:rPr lang="en-US" altLang="zh-CN" sz="3200" b="1" i="1" baseline="-25000" dirty="0">
                  <a:solidFill>
                    <a:srgbClr val="0000FF"/>
                  </a:solidFill>
                  <a:latin typeface="Times New Roman" panose="02020603050405020304" pitchFamily="18" charset="0"/>
                </a:rPr>
                <a:t>i</a:t>
              </a:r>
              <a:endParaRPr lang="en-US" altLang="zh-CN" sz="3200" b="1" i="1" baseline="-25000" dirty="0">
                <a:solidFill>
                  <a:srgbClr val="0000FF"/>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8351520"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二值离散型的相似度计算</a:t>
            </a:r>
            <a:r>
              <a:rPr lang="en-US" altLang="zh-CN" sz="4000" dirty="0">
                <a:solidFill>
                  <a:srgbClr val="1353A2"/>
                </a:solidFill>
                <a:latin typeface="微软雅黑" panose="020B0503020204020204" pitchFamily="34" charset="-122"/>
                <a:ea typeface="微软雅黑" panose="020B0503020204020204" pitchFamily="34" charset="-122"/>
                <a:sym typeface="+mn-ea"/>
              </a:rPr>
              <a:t>  SMC</a:t>
            </a:r>
            <a:endParaRPr lang="en-US" altLang="zh-CN"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Rectangle 3"/>
          <p:cNvSpPr txBox="1">
            <a:spLocks noChangeArrowheads="1"/>
          </p:cNvSpPr>
          <p:nvPr/>
        </p:nvSpPr>
        <p:spPr>
          <a:xfrm>
            <a:off x="1890395" y="1570990"/>
            <a:ext cx="8641080" cy="4072255"/>
          </a:xfrm>
          <a:prstGeom prst="rect">
            <a:avLst/>
          </a:prstGeom>
        </p:spPr>
        <p:txBody>
          <a:bodyPr/>
          <a:p>
            <a:pPr marL="457200" marR="0" lvl="0" indent="-45720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1200" cap="none" spc="0" normalizeH="0" baseline="0" noProof="0" dirty="0" smtClean="0">
                <a:ln>
                  <a:noFill/>
                </a:ln>
                <a:effectLst/>
                <a:uLnTx/>
                <a:uFillTx/>
                <a:latin typeface="+mn-ea"/>
                <a:ea typeface="+mn-ea"/>
                <a:cs typeface="Times New Roman" panose="02020603050405020304" pitchFamily="18" charset="0"/>
              </a:rPr>
              <a:t>如果样本的属性都是</a:t>
            </a:r>
            <a:r>
              <a:rPr kumimoji="0" lang="zh-CN" altLang="en-US" sz="2400" b="1" i="0" u="none" strike="noStrike" kern="1200" cap="none" spc="0" normalizeH="0" baseline="0" noProof="0" dirty="0" smtClean="0">
                <a:ln>
                  <a:noFill/>
                </a:ln>
                <a:solidFill>
                  <a:srgbClr val="FF0000"/>
                </a:solidFill>
                <a:effectLst/>
                <a:uLnTx/>
                <a:uFillTx/>
                <a:latin typeface="+mn-ea"/>
                <a:ea typeface="+mn-ea"/>
                <a:cs typeface="Times New Roman" panose="02020603050405020304" pitchFamily="18" charset="0"/>
              </a:rPr>
              <a:t>对称的</a:t>
            </a:r>
            <a:r>
              <a:rPr kumimoji="0" lang="zh-CN" altLang="en-US" sz="2400" b="1" i="0" u="none" strike="noStrike" kern="1200" cap="none" spc="0" normalizeH="0" baseline="0" noProof="0" dirty="0" smtClean="0">
                <a:ln>
                  <a:noFill/>
                </a:ln>
                <a:effectLst/>
                <a:uLnTx/>
                <a:uFillTx/>
                <a:latin typeface="+mn-ea"/>
                <a:ea typeface="+mn-ea"/>
                <a:cs typeface="Times New Roman" panose="02020603050405020304" pitchFamily="18" charset="0"/>
              </a:rPr>
              <a:t>二值离散型属性，则样本间的距离可用</a:t>
            </a:r>
            <a:r>
              <a:rPr kumimoji="0" lang="zh-CN" altLang="en-US" sz="2400" b="1" i="0" u="none" strike="noStrike" kern="1200" cap="none" spc="0" normalizeH="0" baseline="0" noProof="0" dirty="0" smtClean="0">
                <a:ln>
                  <a:noFill/>
                </a:ln>
                <a:solidFill>
                  <a:srgbClr val="FF0000"/>
                </a:solidFill>
                <a:effectLst/>
                <a:uLnTx/>
                <a:uFillTx/>
                <a:latin typeface="+mn-ea"/>
                <a:ea typeface="+mn-ea"/>
                <a:cs typeface="Times New Roman" panose="02020603050405020304" pitchFamily="18" charset="0"/>
              </a:rPr>
              <a:t>简单匹配系数</a:t>
            </a:r>
            <a:r>
              <a:rPr kumimoji="0" lang="en-US" altLang="zh-CN" sz="2400" b="1" i="0" u="none" strike="noStrike" kern="1200" cap="none" spc="0" normalizeH="0" baseline="0" noProof="0" dirty="0" smtClean="0">
                <a:ln>
                  <a:noFill/>
                </a:ln>
                <a:effectLst/>
                <a:uLnTx/>
                <a:uFillTx/>
                <a:latin typeface="+mn-ea"/>
                <a:ea typeface="+mn-ea"/>
                <a:cs typeface="Times New Roman" panose="02020603050405020304" pitchFamily="18" charset="0"/>
              </a:rPr>
              <a:t>(</a:t>
            </a:r>
            <a:r>
              <a:rPr kumimoji="0" lang="en-US" altLang="zh-CN" sz="2400" b="1" i="0" u="none" strike="noStrike" kern="1200" cap="none" spc="0" normalizeH="0" baseline="0" noProof="0" dirty="0" smtClean="0">
                <a:ln>
                  <a:noFill/>
                </a:ln>
                <a:effectLst/>
                <a:uLnTx/>
                <a:uFillTx/>
                <a:latin typeface="+mn-ea"/>
                <a:ea typeface="+mn-ea"/>
              </a:rPr>
              <a:t>Simple Matching Coefficients</a:t>
            </a:r>
            <a:r>
              <a:rPr kumimoji="0" lang="en-US" altLang="zh-CN" sz="2400" b="1" i="0" u="none" strike="noStrike" kern="1200" cap="none" spc="0" normalizeH="0" baseline="0" noProof="0" dirty="0" smtClean="0">
                <a:ln>
                  <a:noFill/>
                </a:ln>
                <a:effectLst/>
                <a:uLnTx/>
                <a:uFillTx/>
                <a:latin typeface="+mn-ea"/>
                <a:ea typeface="+mn-ea"/>
                <a:cs typeface="Times New Roman" panose="02020603050405020304" pitchFamily="18" charset="0"/>
              </a:rPr>
              <a:t>, SMC</a:t>
            </a:r>
            <a:r>
              <a:rPr kumimoji="0" lang="en-US" altLang="zh-CN" sz="2400" b="1" i="0" u="none" strike="noStrike" kern="1200" cap="none" spc="0" normalizeH="0" baseline="0" noProof="0" dirty="0" smtClean="0">
                <a:ln>
                  <a:noFill/>
                </a:ln>
                <a:effectLst/>
                <a:uLnTx/>
                <a:uFillTx/>
                <a:latin typeface="+mn-ea"/>
                <a:ea typeface="+mn-ea"/>
              </a:rPr>
              <a:t>)</a:t>
            </a:r>
            <a:r>
              <a:rPr kumimoji="0" lang="zh-CN" altLang="en-US" sz="2400" b="1" i="0" u="none" strike="noStrike" kern="1200" cap="none" spc="0" normalizeH="0" baseline="0" noProof="0" dirty="0" smtClean="0">
                <a:ln>
                  <a:noFill/>
                </a:ln>
                <a:effectLst/>
                <a:uLnTx/>
                <a:uFillTx/>
                <a:latin typeface="+mn-ea"/>
                <a:ea typeface="+mn-ea"/>
                <a:cs typeface="Times New Roman" panose="02020603050405020304" pitchFamily="18" charset="0"/>
              </a:rPr>
              <a:t>计算</a:t>
            </a:r>
            <a:r>
              <a:rPr kumimoji="0" lang="zh-CN" altLang="en-US" sz="2400" b="1" i="0" u="none" strike="noStrike" kern="1200" cap="none" spc="0" normalizeH="0" baseline="0" noProof="0" dirty="0" smtClean="0">
                <a:ln>
                  <a:noFill/>
                </a:ln>
                <a:effectLst/>
                <a:uLnTx/>
                <a:uFillTx/>
                <a:latin typeface="+mn-ea"/>
                <a:ea typeface="+mn-ea"/>
              </a:rPr>
              <a:t>：</a:t>
            </a:r>
            <a:endParaRPr kumimoji="0" lang="zh-CN" altLang="en-US" sz="3600" b="1" i="0" u="none" strike="noStrike" kern="1200" cap="none" spc="0" normalizeH="0" baseline="0" noProof="0" dirty="0" smtClean="0">
              <a:ln>
                <a:noFill/>
              </a:ln>
              <a:effectLst/>
              <a:uLnTx/>
              <a:uFillTx/>
              <a:latin typeface="+mn-ea"/>
              <a:ea typeface="+mn-ea"/>
            </a:endParaRPr>
          </a:p>
          <a:p>
            <a:pPr marL="342900" marR="0" lvl="0" indent="-342900" algn="ctr"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None/>
              <a:defRPr/>
            </a:pPr>
            <a:r>
              <a:rPr kumimoji="0" lang="en-US" altLang="zh-CN" sz="2400" b="1" i="0" u="none" strike="noStrike" kern="1200" cap="none" spc="0" normalizeH="0" baseline="0" noProof="0" dirty="0" smtClean="0">
                <a:ln>
                  <a:noFill/>
                </a:ln>
                <a:solidFill>
                  <a:schemeClr val="accent1"/>
                </a:solidFill>
                <a:effectLst/>
                <a:uLnTx/>
                <a:uFillTx/>
                <a:latin typeface="+mn-ea"/>
                <a:ea typeface="+mn-ea"/>
                <a:cs typeface="Times New Roman" panose="02020603050405020304" pitchFamily="18" charset="0"/>
              </a:rPr>
              <a:t>SMC = (b + c) / (a + b + c + d)</a:t>
            </a:r>
            <a:endParaRPr kumimoji="0" lang="en-US" altLang="zh-CN" sz="2400" b="1" i="0" u="none" strike="noStrike" kern="1200" cap="none" spc="0" normalizeH="0" baseline="0" noProof="0" dirty="0" smtClean="0">
              <a:ln>
                <a:noFill/>
              </a:ln>
              <a:solidFill>
                <a:schemeClr val="accent1"/>
              </a:solidFill>
              <a:effectLst/>
              <a:uLnTx/>
              <a:uFillTx/>
              <a:latin typeface="+mn-ea"/>
              <a:ea typeface="+mn-ea"/>
              <a:cs typeface="Times New Roman" panose="02020603050405020304" pitchFamily="18" charset="0"/>
            </a:endParaRPr>
          </a:p>
          <a:p>
            <a:pPr marL="800100" marR="0" lvl="1" indent="-34290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l"/>
              <a:defRPr/>
            </a:pP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其中：</a:t>
            </a:r>
            <a:r>
              <a:rPr kumimoji="0" lang="zh-CN" altLang="en-US" sz="2000" b="1" i="0" u="none" strike="noStrike" kern="1200" cap="none" spc="0" normalizeH="0" baseline="0" noProof="0" dirty="0" smtClean="0">
                <a:ln>
                  <a:noFill/>
                </a:ln>
                <a:solidFill>
                  <a:srgbClr val="FF0000"/>
                </a:solidFill>
                <a:effectLst/>
                <a:uLnTx/>
                <a:uFillTx/>
                <a:latin typeface="+mn-ea"/>
                <a:ea typeface="+mn-ea"/>
                <a:cs typeface="Times New Roman" panose="02020603050405020304" pitchFamily="18" charset="0"/>
              </a:rPr>
              <a:t>对称的</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二值离散型属性是指属性取值为</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1</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或者</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0</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同等重要。</a:t>
            </a:r>
            <a:endPar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endParaRPr>
          </a:p>
          <a:p>
            <a:pPr marL="800100" marR="0" lvl="1" indent="-34290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l"/>
              <a:defRPr/>
            </a:pP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例如：性别就是一个</a:t>
            </a:r>
            <a:r>
              <a:rPr kumimoji="0" lang="zh-CN" altLang="en-US" sz="2000" b="1" i="0" u="none" strike="noStrike" kern="1200" cap="none" spc="0" normalizeH="0" baseline="0" noProof="0" dirty="0" smtClean="0">
                <a:ln>
                  <a:noFill/>
                </a:ln>
                <a:solidFill>
                  <a:srgbClr val="FF0000"/>
                </a:solidFill>
                <a:effectLst/>
                <a:uLnTx/>
                <a:uFillTx/>
                <a:latin typeface="+mn-ea"/>
                <a:ea typeface="+mn-ea"/>
                <a:cs typeface="Times New Roman" panose="02020603050405020304" pitchFamily="18" charset="0"/>
              </a:rPr>
              <a:t>对称的</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二值离散型属性，即：用</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1</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表示男性，用</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0</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表示女性；或者用</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0</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表示男性，用</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1</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表示女性是等价的，属性的两个取值没有主次之分。</a:t>
            </a:r>
            <a:endPar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1000"/>
                                        <p:tgtEl>
                                          <p:spTgt spid="4">
                                            <p:txEl>
                                              <p:pRg st="2" end="2"/>
                                            </p:txEl>
                                          </p:spTgt>
                                        </p:tgtEl>
                                      </p:cBhvr>
                                    </p:animEffect>
                                    <p:anim calcmode="lin" valueType="num">
                                      <p:cBhvr>
                                        <p:cTn id="21"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1000"/>
                                        <p:tgtEl>
                                          <p:spTgt spid="4">
                                            <p:txEl>
                                              <p:pRg st="3" end="3"/>
                                            </p:txEl>
                                          </p:spTgt>
                                        </p:tgtEl>
                                      </p:cBhvr>
                                    </p:animEffect>
                                    <p:anim calcmode="lin" valueType="num">
                                      <p:cBhvr>
                                        <p:cTn id="2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8973185"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二值离散型的相似度计算</a:t>
            </a:r>
            <a:r>
              <a:rPr lang="en-US" altLang="zh-CN" sz="4000" dirty="0">
                <a:solidFill>
                  <a:srgbClr val="1353A2"/>
                </a:solidFill>
                <a:latin typeface="微软雅黑" panose="020B0503020204020204" pitchFamily="34" charset="-122"/>
                <a:ea typeface="微软雅黑" panose="020B0503020204020204" pitchFamily="34" charset="-122"/>
                <a:sym typeface="+mn-ea"/>
              </a:rPr>
              <a:t> Jaccard</a:t>
            </a:r>
            <a:r>
              <a:rPr lang="zh-CN" altLang="en-US" sz="4000" dirty="0">
                <a:solidFill>
                  <a:srgbClr val="1353A2"/>
                </a:solidFill>
                <a:latin typeface="微软雅黑" panose="020B0503020204020204" pitchFamily="34" charset="-122"/>
                <a:ea typeface="微软雅黑" panose="020B0503020204020204" pitchFamily="34" charset="-122"/>
                <a:sym typeface="+mn-ea"/>
              </a:rPr>
              <a:t>系数</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Rectangle 3"/>
          <p:cNvSpPr txBox="1">
            <a:spLocks noChangeArrowheads="1"/>
          </p:cNvSpPr>
          <p:nvPr/>
        </p:nvSpPr>
        <p:spPr>
          <a:xfrm>
            <a:off x="1993900" y="1548130"/>
            <a:ext cx="9144000" cy="4072255"/>
          </a:xfrm>
          <a:prstGeom prst="rect">
            <a:avLst/>
          </a:prstGeom>
        </p:spPr>
        <p:txBody>
          <a:bodyPr/>
          <a:p>
            <a:pPr marL="457200" marR="0" lvl="0" indent="-45720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rPr>
              <a:t>如果样本的属性都是</a:t>
            </a:r>
            <a:r>
              <a:rPr kumimoji="0" lang="zh-CN"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不对称</a:t>
            </a:r>
            <a:r>
              <a:rPr kumimoji="0" lang="zh-CN" altLang="en-US" sz="24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rPr>
              <a:t>的二值离散型属性，则样本间的距离可用</a:t>
            </a:r>
            <a:r>
              <a:rPr kumimoji="0" lang="en-US" altLang="zh-CN" sz="2400" b="1" i="0" u="none" strike="noStrike" kern="1200" cap="none" spc="0" normalizeH="0" baseline="0" noProof="0" dirty="0" err="1" smtClean="0">
                <a:ln>
                  <a:noFill/>
                </a:ln>
                <a:solidFill>
                  <a:srgbClr val="FF0000"/>
                </a:solidFill>
                <a:effectLst/>
                <a:uLnTx/>
                <a:uFillTx/>
                <a:latin typeface="Times New Roman" panose="02020603050405020304" pitchFamily="18" charset="0"/>
                <a:ea typeface="+mn-ea"/>
                <a:cs typeface="Times New Roman" panose="02020603050405020304" pitchFamily="18" charset="0"/>
              </a:rPr>
              <a:t>Jaccard</a:t>
            </a:r>
            <a:r>
              <a:rPr kumimoji="0" lang="zh-CN"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系数</a:t>
            </a:r>
            <a:r>
              <a:rPr kumimoji="0" lang="zh-CN" altLang="en-US" sz="24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rPr>
              <a:t>计算</a:t>
            </a:r>
            <a:r>
              <a:rPr kumimoji="0" lang="en-US" altLang="zh-CN" sz="24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rPr>
              <a:t>(</a:t>
            </a:r>
            <a:r>
              <a:rPr kumimoji="0" lang="en-US" altLang="zh-CN" sz="2400" b="1" i="0" u="none" strike="noStrike" kern="1200" cap="none" spc="0" normalizeH="0" baseline="0" noProof="0" dirty="0" err="1" smtClean="0">
                <a:ln>
                  <a:noFill/>
                </a:ln>
                <a:effectLst/>
                <a:uLnTx/>
                <a:uFillTx/>
                <a:latin typeface="Times New Roman" panose="02020603050405020304" pitchFamily="18" charset="0"/>
                <a:ea typeface="+mn-ea"/>
                <a:cs typeface="+mn-cs"/>
              </a:rPr>
              <a:t>Jaccard</a:t>
            </a:r>
            <a:r>
              <a:rPr kumimoji="0" lang="en-US" altLang="zh-CN" sz="2400" b="1" i="0" u="none" strike="noStrike" kern="1200" cap="none" spc="0" normalizeH="0" baseline="0" noProof="0" dirty="0" smtClean="0">
                <a:ln>
                  <a:noFill/>
                </a:ln>
                <a:effectLst/>
                <a:uLnTx/>
                <a:uFillTx/>
                <a:latin typeface="Times New Roman" panose="02020603050405020304" pitchFamily="18" charset="0"/>
                <a:ea typeface="+mn-ea"/>
                <a:cs typeface="+mn-cs"/>
              </a:rPr>
              <a:t> Coefficients</a:t>
            </a:r>
            <a:r>
              <a:rPr kumimoji="0" lang="en-US" altLang="zh-CN" sz="24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rPr>
              <a:t>, JC</a:t>
            </a:r>
            <a:r>
              <a:rPr kumimoji="0" lang="en-US" altLang="zh-CN" sz="2400" b="1" i="0" u="none" strike="noStrike" kern="1200" cap="none" spc="0" normalizeH="0" baseline="0" noProof="0" dirty="0" smtClean="0">
                <a:ln>
                  <a:noFill/>
                </a:ln>
                <a:effectLst/>
                <a:uLnTx/>
                <a:uFillTx/>
                <a:latin typeface="Times New Roman" panose="02020603050405020304" pitchFamily="18" charset="0"/>
                <a:ea typeface="+mn-ea"/>
                <a:cs typeface="+mn-cs"/>
              </a:rPr>
              <a:t>)</a:t>
            </a:r>
            <a:r>
              <a:rPr kumimoji="0" lang="zh-CN" altLang="en-US" sz="2400" b="1" i="0" u="none" strike="noStrike" kern="1200" cap="none" spc="0" normalizeH="0" baseline="0" noProof="0" dirty="0" smtClean="0">
                <a:ln>
                  <a:noFill/>
                </a:ln>
                <a:effectLst/>
                <a:uLnTx/>
                <a:uFillTx/>
                <a:latin typeface="Times New Roman" panose="02020603050405020304" pitchFamily="18" charset="0"/>
                <a:ea typeface="+mn-ea"/>
                <a:cs typeface="+mn-cs"/>
              </a:rPr>
              <a:t>：</a:t>
            </a:r>
            <a:endParaRPr kumimoji="0" lang="zh-CN" altLang="en-US" sz="3600" b="1" i="0" u="none" strike="noStrike" kern="1200" cap="none" spc="0" normalizeH="0" baseline="0" noProof="0" dirty="0" smtClean="0">
              <a:ln>
                <a:noFill/>
              </a:ln>
              <a:effectLst/>
              <a:uLnTx/>
              <a:uFillTx/>
              <a:latin typeface="+mn-lt"/>
              <a:ea typeface="+mn-ea"/>
              <a:cs typeface="+mn-cs"/>
            </a:endParaRPr>
          </a:p>
          <a:p>
            <a:pPr marL="342900" marR="0" lvl="0" indent="-342900" algn="ctr"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smtClean="0">
                <a:ln>
                  <a:noFill/>
                </a:ln>
                <a:solidFill>
                  <a:schemeClr val="accent1"/>
                </a:solidFill>
                <a:effectLst/>
                <a:uLnTx/>
                <a:uFillTx/>
                <a:latin typeface="Times New Roman" panose="02020603050405020304" pitchFamily="18" charset="0"/>
                <a:ea typeface="+mn-ea"/>
                <a:cs typeface="Times New Roman" panose="02020603050405020304" pitchFamily="18" charset="0"/>
              </a:rPr>
              <a:t>JC = (b + c) / (a + b + c)</a:t>
            </a:r>
            <a:endParaRPr kumimoji="0" lang="en-US" altLang="zh-CN" sz="2800" b="1" i="0" u="none" strike="noStrike" kern="1200" cap="none" spc="0" normalizeH="0" baseline="0" noProof="0" dirty="0" smtClean="0">
              <a:ln>
                <a:noFill/>
              </a:ln>
              <a:solidFill>
                <a:schemeClr val="accent1"/>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l"/>
              <a:defRPr/>
            </a:pPr>
            <a:r>
              <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其中：</a:t>
            </a:r>
            <a:r>
              <a:rPr kumimoji="0" lang="zh-CN" altLang="en-US" sz="20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不对称的</a:t>
            </a:r>
            <a:r>
              <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二值离散型属性是指属性取值为</a:t>
            </a:r>
            <a:r>
              <a:rPr kumimoji="0" lang="en-US"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1</a:t>
            </a:r>
            <a:r>
              <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或者</a:t>
            </a:r>
            <a:r>
              <a:rPr kumimoji="0" lang="en-US"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不是同等重要。</a:t>
            </a:r>
            <a:endPar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l"/>
              <a:defRPr/>
            </a:pPr>
            <a:r>
              <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例如：血液的检查结果是</a:t>
            </a:r>
            <a:r>
              <a:rPr kumimoji="0" lang="zh-CN" altLang="en-US" sz="20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不对称的</a:t>
            </a:r>
            <a:r>
              <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二值离散型属性，阳性结果的重要程度高于阴性结果，因此通常用</a:t>
            </a:r>
            <a:r>
              <a:rPr kumimoji="0" lang="en-US"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1</a:t>
            </a:r>
            <a:r>
              <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来表示阳性结果，而用</a:t>
            </a:r>
            <a:r>
              <a:rPr kumimoji="0" lang="en-US"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来表示阴性结果。</a:t>
            </a:r>
            <a:endPar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1000"/>
                                        <p:tgtEl>
                                          <p:spTgt spid="2">
                                            <p:txEl>
                                              <p:pRg st="1" end="1"/>
                                            </p:txEl>
                                          </p:spTgt>
                                        </p:tgtEl>
                                      </p:cBhvr>
                                    </p:animEffect>
                                    <p:anim calcmode="lin" valueType="num">
                                      <p:cBhvr>
                                        <p:cTn id="1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1000"/>
                                        <p:tgtEl>
                                          <p:spTgt spid="2">
                                            <p:txEl>
                                              <p:pRg st="2" end="2"/>
                                            </p:txEl>
                                          </p:spTgt>
                                        </p:tgtEl>
                                      </p:cBhvr>
                                    </p:animEffect>
                                    <p:anim calcmode="lin" valueType="num">
                                      <p:cBhvr>
                                        <p:cTn id="2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anim calcmode="lin" valueType="num">
                                      <p:cBhvr>
                                        <p:cTn id="2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915" y="262890"/>
            <a:ext cx="6536055" cy="706755"/>
          </a:xfrm>
          <a:prstGeom prst="rect">
            <a:avLst/>
          </a:prstGeom>
          <a:noFill/>
          <a:effectLst>
            <a:reflection blurRad="6350" stA="50000" endA="300" endPos="38500" dist="50800" dir="5400000" sy="-100000" algn="bl" rotWithShape="0"/>
          </a:effectLst>
        </p:spPr>
        <p:txBody>
          <a:bodyPr wrap="square">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二值离散型的相似度计算</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6" name="Rectangle 3"/>
          <p:cNvSpPr txBox="1">
            <a:spLocks noChangeArrowheads="1"/>
          </p:cNvSpPr>
          <p:nvPr/>
        </p:nvSpPr>
        <p:spPr>
          <a:xfrm>
            <a:off x="1233170" y="1457325"/>
            <a:ext cx="9216390" cy="4143375"/>
          </a:xfrm>
          <a:prstGeom prst="rect">
            <a:avLst/>
          </a:prstGeom>
        </p:spPr>
        <p:txBody>
          <a:bodyPr/>
          <a:p>
            <a:pPr marR="0" lvl="0" algn="l" defTabSz="914400" rtl="0" eaLnBrk="1" fontAlgn="base" latinLnBrk="0" hangingPunct="1">
              <a:lnSpc>
                <a:spcPct val="100000"/>
              </a:lnSpc>
              <a:spcBef>
                <a:spcPct val="20000"/>
              </a:spcBef>
              <a:spcAft>
                <a:spcPct val="0"/>
              </a:spcAft>
              <a:buClr>
                <a:schemeClr val="tx1"/>
              </a:buClr>
              <a:buSzTx/>
              <a:defRPr/>
            </a:pPr>
            <a:r>
              <a:rPr kumimoji="0" lang="zh-CN" altLang="en-US" sz="28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rPr>
              <a:t>例：已知两个样本</a:t>
            </a:r>
            <a:r>
              <a:rPr kumimoji="0" lang="en-US" altLang="zh-CN" sz="28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rPr>
              <a:t>p=[1 0 0 0 0 0 0 0 0 0]</a:t>
            </a:r>
            <a:endParaRPr kumimoji="0" lang="en-US" altLang="zh-CN" sz="28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endParaRPr>
          </a:p>
          <a:p>
            <a:pPr marR="0" lvl="0" algn="l" defTabSz="914400" rtl="0" eaLnBrk="1" fontAlgn="base" latinLnBrk="0" hangingPunct="1">
              <a:lnSpc>
                <a:spcPct val="100000"/>
              </a:lnSpc>
              <a:spcBef>
                <a:spcPct val="20000"/>
              </a:spcBef>
              <a:spcAft>
                <a:spcPct val="0"/>
              </a:spcAft>
              <a:buClr>
                <a:schemeClr val="tx1"/>
              </a:buClr>
              <a:buSzTx/>
              <a:defRPr/>
            </a:pPr>
            <a:r>
              <a:rPr kumimoji="0" lang="en-US" altLang="zh-CN" sz="28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rPr>
              <a:t>                            </a:t>
            </a:r>
            <a:r>
              <a:rPr kumimoji="0" lang="zh-CN" altLang="en-US" sz="28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rPr>
              <a:t>和</a:t>
            </a:r>
            <a:r>
              <a:rPr kumimoji="0" lang="en-US" altLang="zh-CN" sz="28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rPr>
              <a:t>q= [0 0 0 0 0 0 1 0 0 1]</a:t>
            </a:r>
            <a:endParaRPr kumimoji="0" lang="en-US" altLang="zh-CN" sz="2800" b="1" i="0" u="none" strike="noStrike" kern="1200" cap="none" spc="0" normalizeH="0" baseline="0" noProof="0" dirty="0" smtClean="0">
              <a:ln>
                <a:noFill/>
              </a:ln>
              <a:effectLst/>
              <a:uLnTx/>
              <a:uFillTx/>
              <a:latin typeface="Times New Roman" panose="02020603050405020304" pitchFamily="18" charset="0"/>
              <a:ea typeface="+mn-ea"/>
              <a:cs typeface="Times New Roman" panose="02020603050405020304" pitchFamily="18" charset="0"/>
            </a:endParaRPr>
          </a:p>
          <a:p>
            <a:pPr marL="990600" marR="0" lvl="1" indent="-53340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kumimoji="0" lang="en-US" altLang="zh-CN" sz="3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a = 0  </a:t>
            </a:r>
            <a:endParaRPr kumimoji="0" lang="en-US" altLang="zh-CN" sz="3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990600" marR="0" lvl="1" indent="-53340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kumimoji="0" lang="en-US" altLang="zh-CN" sz="3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b = 1  </a:t>
            </a:r>
            <a:endParaRPr kumimoji="0" lang="en-US" altLang="zh-CN" sz="3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990600" marR="0" lvl="1" indent="-53340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kumimoji="0" lang="en-US" altLang="zh-CN" sz="3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c = 2  </a:t>
            </a:r>
            <a:endParaRPr kumimoji="0" lang="en-US" altLang="zh-CN" sz="3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990600" marR="0" lvl="1" indent="-53340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kumimoji="0" lang="en-US" altLang="zh-CN" sz="3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d = 7  </a:t>
            </a:r>
            <a:endParaRPr kumimoji="0" lang="en-US" altLang="zh-CN" sz="3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7" name="Rectangle 2"/>
          <p:cNvSpPr txBox="1">
            <a:spLocks noChangeArrowheads="1"/>
          </p:cNvSpPr>
          <p:nvPr/>
        </p:nvSpPr>
        <p:spPr>
          <a:xfrm>
            <a:off x="4104005" y="2814955"/>
            <a:ext cx="5667375" cy="3288030"/>
          </a:xfrm>
          <a:prstGeom prst="rect">
            <a:avLst/>
          </a:prstGeom>
        </p:spPr>
        <p:txBody>
          <a:bodyPr/>
          <a:p>
            <a:pPr marL="533400" marR="0" lvl="0" indent="-533400" algn="l" defTabSz="914400" rtl="0" eaLnBrk="1" fontAlgn="base" latinLnBrk="0" hangingPunct="1">
              <a:lnSpc>
                <a:spcPct val="100000"/>
              </a:lnSpc>
              <a:spcBef>
                <a:spcPct val="20000"/>
              </a:spcBef>
              <a:spcAft>
                <a:spcPct val="0"/>
              </a:spcAft>
              <a:buClr>
                <a:schemeClr val="tx1"/>
              </a:buClr>
              <a:buSzTx/>
              <a:defRPr/>
            </a:pP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SMC = (b + c) / (a + b + c + d)</a:t>
            </a:r>
            <a:endPar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533400" marR="0" lvl="0" indent="-5334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zh-CN" sz="3200" b="1"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(1+2) / (0+1+2+7) </a:t>
            </a:r>
            <a:endPar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533400" marR="0" lvl="0" indent="-5334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 0.3</a:t>
            </a:r>
            <a:endPar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533400" marR="0" lvl="0" indent="-533400" algn="l" defTabSz="914400" rtl="0" eaLnBrk="1" fontAlgn="base" latinLnBrk="0" hangingPunct="1">
              <a:lnSpc>
                <a:spcPct val="100000"/>
              </a:lnSpc>
              <a:spcBef>
                <a:spcPct val="20000"/>
              </a:spcBef>
              <a:spcAft>
                <a:spcPct val="0"/>
              </a:spcAft>
              <a:buClr>
                <a:schemeClr val="tx1"/>
              </a:buClr>
              <a:buSzTx/>
              <a:defRPr/>
            </a:pP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JC = (</a:t>
            </a:r>
            <a:r>
              <a:rPr kumimoji="0" lang="en-US" altLang="zh-CN" sz="3200" b="1"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b+c</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 (a + b + c) </a:t>
            </a:r>
            <a:endPar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533400" marR="0" lvl="0" indent="-5334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 (1+2) / (0+1+2) </a:t>
            </a:r>
            <a:endPar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533400" marR="0" lvl="0" indent="-5334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 1 </a:t>
            </a:r>
            <a:endPar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1000"/>
                                        <p:tgtEl>
                                          <p:spTgt spid="7">
                                            <p:txEl>
                                              <p:pRg st="0" end="0"/>
                                            </p:txEl>
                                          </p:spTgt>
                                        </p:tgtEl>
                                      </p:cBhvr>
                                    </p:animEffect>
                                    <p:anim calcmode="lin" valueType="num">
                                      <p:cBhvr>
                                        <p:cTn id="3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xEl>
                                              <p:pRg st="1" end="1"/>
                                            </p:txEl>
                                          </p:spTgt>
                                        </p:tgtEl>
                                        <p:attrNameLst>
                                          <p:attrName>style.visibility</p:attrName>
                                        </p:attrNameLst>
                                      </p:cBhvr>
                                      <p:to>
                                        <p:strVal val="visible"/>
                                      </p:to>
                                    </p:set>
                                    <p:animEffect transition="in" filter="fade">
                                      <p:cBhvr>
                                        <p:cTn id="36" dur="1000"/>
                                        <p:tgtEl>
                                          <p:spTgt spid="7">
                                            <p:txEl>
                                              <p:pRg st="1" end="1"/>
                                            </p:txEl>
                                          </p:spTgt>
                                        </p:tgtEl>
                                      </p:cBhvr>
                                    </p:animEffect>
                                    <p:anim calcmode="lin" valueType="num">
                                      <p:cBhvr>
                                        <p:cTn id="37"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7">
                                            <p:txEl>
                                              <p:pRg st="1" end="1"/>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fade">
                                      <p:cBhvr>
                                        <p:cTn id="41" dur="1000"/>
                                        <p:tgtEl>
                                          <p:spTgt spid="7">
                                            <p:txEl>
                                              <p:pRg st="2" end="2"/>
                                            </p:txEl>
                                          </p:spTgt>
                                        </p:tgtEl>
                                      </p:cBhvr>
                                    </p:animEffect>
                                    <p:anim calcmode="lin" valueType="num">
                                      <p:cBhvr>
                                        <p:cTn id="4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2" end="2"/>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3" end="3"/>
                                            </p:txEl>
                                          </p:spTgt>
                                        </p:tgtEl>
                                        <p:attrNameLst>
                                          <p:attrName>style.visibility</p:attrName>
                                        </p:attrNameLst>
                                      </p:cBhvr>
                                      <p:to>
                                        <p:strVal val="visible"/>
                                      </p:to>
                                    </p:set>
                                    <p:animEffect transition="in" filter="fade">
                                      <p:cBhvr>
                                        <p:cTn id="46" dur="1000"/>
                                        <p:tgtEl>
                                          <p:spTgt spid="7">
                                            <p:txEl>
                                              <p:pRg st="3" end="3"/>
                                            </p:txEl>
                                          </p:spTgt>
                                        </p:tgtEl>
                                      </p:cBhvr>
                                    </p:animEffect>
                                    <p:anim calcmode="lin" valueType="num">
                                      <p:cBhvr>
                                        <p:cTn id="47"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3" end="3"/>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7">
                                            <p:txEl>
                                              <p:pRg st="4" end="4"/>
                                            </p:txEl>
                                          </p:spTgt>
                                        </p:tgtEl>
                                        <p:attrNameLst>
                                          <p:attrName>style.visibility</p:attrName>
                                        </p:attrNameLst>
                                      </p:cBhvr>
                                      <p:to>
                                        <p:strVal val="visible"/>
                                      </p:to>
                                    </p:set>
                                    <p:animEffect transition="in" filter="fade">
                                      <p:cBhvr>
                                        <p:cTn id="51" dur="1000"/>
                                        <p:tgtEl>
                                          <p:spTgt spid="7">
                                            <p:txEl>
                                              <p:pRg st="4" end="4"/>
                                            </p:txEl>
                                          </p:spTgt>
                                        </p:tgtEl>
                                      </p:cBhvr>
                                    </p:animEffect>
                                    <p:anim calcmode="lin" valueType="num">
                                      <p:cBhvr>
                                        <p:cTn id="5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7">
                                            <p:txEl>
                                              <p:pRg st="4" end="4"/>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7">
                                            <p:txEl>
                                              <p:pRg st="5" end="5"/>
                                            </p:txEl>
                                          </p:spTgt>
                                        </p:tgtEl>
                                        <p:attrNameLst>
                                          <p:attrName>style.visibility</p:attrName>
                                        </p:attrNameLst>
                                      </p:cBhvr>
                                      <p:to>
                                        <p:strVal val="visible"/>
                                      </p:to>
                                    </p:set>
                                    <p:animEffect transition="in" filter="fade">
                                      <p:cBhvr>
                                        <p:cTn id="56" dur="1000"/>
                                        <p:tgtEl>
                                          <p:spTgt spid="7">
                                            <p:txEl>
                                              <p:pRg st="5" end="5"/>
                                            </p:txEl>
                                          </p:spTgt>
                                        </p:tgtEl>
                                      </p:cBhvr>
                                    </p:animEffect>
                                    <p:anim calcmode="lin" valueType="num">
                                      <p:cBhvr>
                                        <p:cTn id="57"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相似性和相异性的度量</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 name="Rectangle 3"/>
          <p:cNvSpPr txBox="1">
            <a:spLocks noChangeArrowheads="1"/>
          </p:cNvSpPr>
          <p:nvPr/>
        </p:nvSpPr>
        <p:spPr>
          <a:xfrm>
            <a:off x="2086610" y="1710690"/>
            <a:ext cx="8641080" cy="4072255"/>
          </a:xfrm>
          <a:prstGeom prst="rect">
            <a:avLst/>
          </a:prstGeom>
        </p:spPr>
        <p:txBody>
          <a:bodyPr/>
          <a:p>
            <a:pPr marL="457200" marR="0" lvl="0" indent="-45720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1200" cap="none" spc="0" normalizeH="0" baseline="0" noProof="0" dirty="0" smtClean="0">
                <a:ln>
                  <a:noFill/>
                </a:ln>
                <a:effectLst/>
                <a:uLnTx/>
                <a:uFillTx/>
                <a:latin typeface="+mn-ea"/>
                <a:ea typeface="+mn-ea"/>
                <a:cs typeface="Times New Roman" panose="02020603050405020304" pitchFamily="18" charset="0"/>
              </a:rPr>
              <a:t>如果样本的属性都是</a:t>
            </a:r>
            <a:r>
              <a:rPr kumimoji="0" lang="zh-CN" altLang="en-US" sz="2400" b="1" i="0" u="none" strike="noStrike" kern="1200" cap="none" spc="0" normalizeH="0" baseline="0" noProof="0" dirty="0" smtClean="0">
                <a:ln>
                  <a:noFill/>
                </a:ln>
                <a:solidFill>
                  <a:srgbClr val="FF0000"/>
                </a:solidFill>
                <a:effectLst/>
                <a:uLnTx/>
                <a:uFillTx/>
                <a:latin typeface="+mn-ea"/>
                <a:ea typeface="+mn-ea"/>
                <a:cs typeface="Times New Roman" panose="02020603050405020304" pitchFamily="18" charset="0"/>
              </a:rPr>
              <a:t>对称的</a:t>
            </a:r>
            <a:r>
              <a:rPr kumimoji="0" lang="zh-CN" altLang="en-US" sz="2400" b="1" i="0" u="none" strike="noStrike" kern="1200" cap="none" spc="0" normalizeH="0" baseline="0" noProof="0" dirty="0" smtClean="0">
                <a:ln>
                  <a:noFill/>
                </a:ln>
                <a:effectLst/>
                <a:uLnTx/>
                <a:uFillTx/>
                <a:latin typeface="+mn-ea"/>
                <a:ea typeface="+mn-ea"/>
                <a:cs typeface="Times New Roman" panose="02020603050405020304" pitchFamily="18" charset="0"/>
              </a:rPr>
              <a:t>二值离散型属性，则样本间的距离可用</a:t>
            </a:r>
            <a:r>
              <a:rPr kumimoji="0" lang="zh-CN" altLang="en-US" sz="2400" b="1" i="0" u="none" strike="noStrike" kern="1200" cap="none" spc="0" normalizeH="0" baseline="0" noProof="0" dirty="0" smtClean="0">
                <a:ln>
                  <a:noFill/>
                </a:ln>
                <a:solidFill>
                  <a:srgbClr val="FF0000"/>
                </a:solidFill>
                <a:effectLst/>
                <a:uLnTx/>
                <a:uFillTx/>
                <a:latin typeface="+mn-ea"/>
                <a:ea typeface="+mn-ea"/>
                <a:cs typeface="Times New Roman" panose="02020603050405020304" pitchFamily="18" charset="0"/>
              </a:rPr>
              <a:t>简单匹配系数</a:t>
            </a:r>
            <a:r>
              <a:rPr kumimoji="0" lang="en-US" altLang="zh-CN" sz="2400" b="1" i="0" u="none" strike="noStrike" kern="1200" cap="none" spc="0" normalizeH="0" baseline="0" noProof="0" dirty="0" smtClean="0">
                <a:ln>
                  <a:noFill/>
                </a:ln>
                <a:effectLst/>
                <a:uLnTx/>
                <a:uFillTx/>
                <a:latin typeface="+mn-ea"/>
                <a:ea typeface="+mn-ea"/>
                <a:cs typeface="Times New Roman" panose="02020603050405020304" pitchFamily="18" charset="0"/>
              </a:rPr>
              <a:t>(</a:t>
            </a:r>
            <a:r>
              <a:rPr kumimoji="0" lang="en-US" altLang="zh-CN" sz="2400" b="1" i="0" u="none" strike="noStrike" kern="1200" cap="none" spc="0" normalizeH="0" baseline="0" noProof="0" dirty="0" smtClean="0">
                <a:ln>
                  <a:noFill/>
                </a:ln>
                <a:effectLst/>
                <a:uLnTx/>
                <a:uFillTx/>
                <a:latin typeface="+mn-ea"/>
                <a:ea typeface="+mn-ea"/>
              </a:rPr>
              <a:t>Simple Matching Coefficients</a:t>
            </a:r>
            <a:r>
              <a:rPr kumimoji="0" lang="en-US" altLang="zh-CN" sz="2400" b="1" i="0" u="none" strike="noStrike" kern="1200" cap="none" spc="0" normalizeH="0" baseline="0" noProof="0" dirty="0" smtClean="0">
                <a:ln>
                  <a:noFill/>
                </a:ln>
                <a:effectLst/>
                <a:uLnTx/>
                <a:uFillTx/>
                <a:latin typeface="+mn-ea"/>
                <a:ea typeface="+mn-ea"/>
                <a:cs typeface="Times New Roman" panose="02020603050405020304" pitchFamily="18" charset="0"/>
              </a:rPr>
              <a:t>, SMC</a:t>
            </a:r>
            <a:r>
              <a:rPr kumimoji="0" lang="en-US" altLang="zh-CN" sz="2400" b="1" i="0" u="none" strike="noStrike" kern="1200" cap="none" spc="0" normalizeH="0" baseline="0" noProof="0" dirty="0" smtClean="0">
                <a:ln>
                  <a:noFill/>
                </a:ln>
                <a:effectLst/>
                <a:uLnTx/>
                <a:uFillTx/>
                <a:latin typeface="+mn-ea"/>
                <a:ea typeface="+mn-ea"/>
              </a:rPr>
              <a:t>)</a:t>
            </a:r>
            <a:r>
              <a:rPr kumimoji="0" lang="zh-CN" altLang="en-US" sz="2400" b="1" i="0" u="none" strike="noStrike" kern="1200" cap="none" spc="0" normalizeH="0" baseline="0" noProof="0" dirty="0" smtClean="0">
                <a:ln>
                  <a:noFill/>
                </a:ln>
                <a:effectLst/>
                <a:uLnTx/>
                <a:uFillTx/>
                <a:latin typeface="+mn-ea"/>
                <a:ea typeface="+mn-ea"/>
                <a:cs typeface="Times New Roman" panose="02020603050405020304" pitchFamily="18" charset="0"/>
              </a:rPr>
              <a:t>计算</a:t>
            </a:r>
            <a:r>
              <a:rPr kumimoji="0" lang="zh-CN" altLang="en-US" sz="2400" b="1" i="0" u="none" strike="noStrike" kern="1200" cap="none" spc="0" normalizeH="0" baseline="0" noProof="0" dirty="0" smtClean="0">
                <a:ln>
                  <a:noFill/>
                </a:ln>
                <a:effectLst/>
                <a:uLnTx/>
                <a:uFillTx/>
                <a:latin typeface="+mn-ea"/>
                <a:ea typeface="+mn-ea"/>
              </a:rPr>
              <a:t>：</a:t>
            </a:r>
            <a:endParaRPr kumimoji="0" lang="zh-CN" altLang="en-US" sz="3600" b="1" i="0" u="none" strike="noStrike" kern="1200" cap="none" spc="0" normalizeH="0" baseline="0" noProof="0" dirty="0" smtClean="0">
              <a:ln>
                <a:noFill/>
              </a:ln>
              <a:effectLst/>
              <a:uLnTx/>
              <a:uFillTx/>
              <a:latin typeface="+mn-ea"/>
              <a:ea typeface="+mn-ea"/>
            </a:endParaRPr>
          </a:p>
          <a:p>
            <a:pPr marL="342900" marR="0" lvl="0" indent="-342900" algn="ctr"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None/>
              <a:defRPr/>
            </a:pPr>
            <a:r>
              <a:rPr kumimoji="0" lang="en-US" altLang="zh-CN" sz="2400" b="1" i="0" u="none" strike="noStrike" kern="1200" cap="none" spc="0" normalizeH="0" baseline="0" noProof="0" dirty="0" smtClean="0">
                <a:ln>
                  <a:noFill/>
                </a:ln>
                <a:solidFill>
                  <a:schemeClr val="accent1"/>
                </a:solidFill>
                <a:effectLst/>
                <a:uLnTx/>
                <a:uFillTx/>
                <a:latin typeface="+mn-ea"/>
                <a:ea typeface="+mn-ea"/>
                <a:cs typeface="Times New Roman" panose="02020603050405020304" pitchFamily="18" charset="0"/>
              </a:rPr>
              <a:t>SMC = (b + c) / (a + b + c + d)</a:t>
            </a:r>
            <a:endParaRPr kumimoji="0" lang="en-US" altLang="zh-CN" sz="2400" b="1" i="0" u="none" strike="noStrike" kern="1200" cap="none" spc="0" normalizeH="0" baseline="0" noProof="0" dirty="0" smtClean="0">
              <a:ln>
                <a:noFill/>
              </a:ln>
              <a:solidFill>
                <a:schemeClr val="accent1"/>
              </a:solidFill>
              <a:effectLst/>
              <a:uLnTx/>
              <a:uFillTx/>
              <a:latin typeface="+mn-ea"/>
              <a:ea typeface="+mn-ea"/>
              <a:cs typeface="Times New Roman" panose="02020603050405020304" pitchFamily="18" charset="0"/>
            </a:endParaRPr>
          </a:p>
          <a:p>
            <a:pPr marL="800100" marR="0" lvl="1" indent="-34290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l"/>
              <a:defRPr/>
            </a:pP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其中：</a:t>
            </a:r>
            <a:r>
              <a:rPr kumimoji="0" lang="zh-CN" altLang="en-US" sz="2000" b="1" i="0" u="none" strike="noStrike" kern="1200" cap="none" spc="0" normalizeH="0" baseline="0" noProof="0" dirty="0" smtClean="0">
                <a:ln>
                  <a:noFill/>
                </a:ln>
                <a:solidFill>
                  <a:srgbClr val="FF0000"/>
                </a:solidFill>
                <a:effectLst/>
                <a:uLnTx/>
                <a:uFillTx/>
                <a:latin typeface="+mn-ea"/>
                <a:ea typeface="+mn-ea"/>
                <a:cs typeface="Times New Roman" panose="02020603050405020304" pitchFamily="18" charset="0"/>
              </a:rPr>
              <a:t>对称的</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二值离散型属性是指属性取值为</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1</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或者</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0</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同等重要。</a:t>
            </a:r>
            <a:endPar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endParaRPr>
          </a:p>
          <a:p>
            <a:pPr marL="800100" marR="0" lvl="1" indent="-34290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l"/>
              <a:defRPr/>
            </a:pP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例如：性别就是一个</a:t>
            </a:r>
            <a:r>
              <a:rPr kumimoji="0" lang="zh-CN" altLang="en-US" sz="2000" b="1" i="0" u="none" strike="noStrike" kern="1200" cap="none" spc="0" normalizeH="0" baseline="0" noProof="0" dirty="0" smtClean="0">
                <a:ln>
                  <a:noFill/>
                </a:ln>
                <a:solidFill>
                  <a:srgbClr val="FF0000"/>
                </a:solidFill>
                <a:effectLst/>
                <a:uLnTx/>
                <a:uFillTx/>
                <a:latin typeface="+mn-ea"/>
                <a:ea typeface="+mn-ea"/>
                <a:cs typeface="Times New Roman" panose="02020603050405020304" pitchFamily="18" charset="0"/>
              </a:rPr>
              <a:t>对称的</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二值离散型属性，即：用</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1</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表示男性，用</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0</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表示女性；或者用</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0</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表示男性，用</a:t>
            </a:r>
            <a:r>
              <a:rPr kumimoji="0" lang="en-US" altLang="zh-CN"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1</a:t>
            </a:r>
            <a:r>
              <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表示女性是等价的，属性的两个取值没有主次之分。</a:t>
            </a:r>
            <a:endParaRPr kumimoji="0" lang="zh-CN" altLang="en-US" sz="200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1000"/>
                                        <p:tgtEl>
                                          <p:spTgt spid="2">
                                            <p:txEl>
                                              <p:pRg st="1" end="1"/>
                                            </p:txEl>
                                          </p:spTgt>
                                        </p:tgtEl>
                                      </p:cBhvr>
                                    </p:animEffect>
                                    <p:anim calcmode="lin" valueType="num">
                                      <p:cBhvr>
                                        <p:cTn id="1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1000"/>
                                        <p:tgtEl>
                                          <p:spTgt spid="2">
                                            <p:txEl>
                                              <p:pRg st="2" end="2"/>
                                            </p:txEl>
                                          </p:spTgt>
                                        </p:tgtEl>
                                      </p:cBhvr>
                                    </p:animEffect>
                                    <p:anim calcmode="lin" valueType="num">
                                      <p:cBhvr>
                                        <p:cTn id="2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anim calcmode="lin" valueType="num">
                                      <p:cBhvr>
                                        <p:cTn id="2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矩形 2"/>
          <p:cNvSpPr>
            <a:spLocks noChangeArrowheads="1"/>
          </p:cNvSpPr>
          <p:nvPr/>
        </p:nvSpPr>
        <p:spPr bwMode="auto">
          <a:xfrm>
            <a:off x="590550" y="1538568"/>
            <a:ext cx="1101090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nSpc>
                <a:spcPct val="150000"/>
              </a:lnSpc>
              <a:buFont typeface="Arial" panose="020B0704020202020204" pitchFamily="34" charset="0"/>
              <a:buChar char="•"/>
            </a:pPr>
            <a:r>
              <a:rPr lang="zh-CN" altLang="zh-CN" sz="2800" dirty="0">
                <a:solidFill>
                  <a:srgbClr val="1353A2"/>
                </a:solidFill>
                <a:latin typeface="微软雅黑" panose="020B0503020204020204" pitchFamily="34" charset="-122"/>
                <a:ea typeface="微软雅黑" panose="020B0503020204020204" pitchFamily="34" charset="-122"/>
              </a:rPr>
              <a:t>本章主要介绍了数据挖掘中</a:t>
            </a:r>
            <a:r>
              <a:rPr lang="zh-CN" altLang="zh-CN" sz="2800" dirty="0">
                <a:solidFill>
                  <a:srgbClr val="FF0000"/>
                </a:solidFill>
                <a:latin typeface="微软雅黑" panose="020B0503020204020204" pitchFamily="34" charset="-122"/>
                <a:ea typeface="微软雅黑" panose="020B0503020204020204" pitchFamily="34" charset="-122"/>
              </a:rPr>
              <a:t>数据类型、数据质量、数据预处理</a:t>
            </a:r>
            <a:r>
              <a:rPr lang="zh-CN" altLang="en-US" sz="2800" dirty="0">
                <a:solidFill>
                  <a:srgbClr val="FF0000"/>
                </a:solidFill>
                <a:latin typeface="微软雅黑" panose="020B0503020204020204" pitchFamily="34" charset="-122"/>
                <a:ea typeface="微软雅黑" panose="020B0503020204020204" pitchFamily="34" charset="-122"/>
              </a:rPr>
              <a:t>、相似性和相异性度量</a:t>
            </a:r>
            <a:r>
              <a:rPr lang="zh-CN" altLang="zh-CN" sz="2800" dirty="0">
                <a:solidFill>
                  <a:srgbClr val="1353A2"/>
                </a:solidFill>
                <a:latin typeface="微软雅黑" panose="020B0503020204020204" pitchFamily="34" charset="-122"/>
                <a:ea typeface="微软雅黑" panose="020B0503020204020204" pitchFamily="34" charset="-122"/>
              </a:rPr>
              <a:t>等知识</a:t>
            </a:r>
            <a:r>
              <a:rPr lang="zh-CN" altLang="zh-CN" sz="2800" dirty="0" smtClean="0">
                <a:solidFill>
                  <a:srgbClr val="1353A2"/>
                </a:solidFill>
                <a:latin typeface="微软雅黑" panose="020B0503020204020204" pitchFamily="34" charset="-122"/>
                <a:ea typeface="微软雅黑" panose="020B0503020204020204" pitchFamily="34" charset="-122"/>
              </a:rPr>
              <a:t>。</a:t>
            </a:r>
            <a:endParaRPr lang="en-US" altLang="zh-CN" sz="2800" dirty="0" smtClean="0">
              <a:solidFill>
                <a:srgbClr val="1353A2"/>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704020202020204" pitchFamily="34" charset="0"/>
              <a:buChar char="•"/>
            </a:pPr>
            <a:endParaRPr lang="zh-CN" altLang="en-US" sz="2800" dirty="0">
              <a:solidFill>
                <a:srgbClr val="1353A2"/>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704020202020204" pitchFamily="34" charset="0"/>
              <a:buChar char="•"/>
            </a:pPr>
            <a:r>
              <a:rPr lang="zh-CN" altLang="zh-CN" sz="2800" dirty="0">
                <a:solidFill>
                  <a:srgbClr val="1353A2"/>
                </a:solidFill>
                <a:latin typeface="微软雅黑" panose="020B0503020204020204" pitchFamily="34" charset="-122"/>
                <a:ea typeface="微软雅黑" panose="020B0503020204020204" pitchFamily="34" charset="-122"/>
              </a:rPr>
              <a:t>通过本章的学习，希望读者能掌握数据预处理和相似性度量</a:t>
            </a:r>
            <a:r>
              <a:rPr lang="zh-CN" altLang="en-US" sz="2800" dirty="0">
                <a:solidFill>
                  <a:srgbClr val="1353A2"/>
                </a:solidFill>
                <a:latin typeface="微软雅黑" panose="020B0503020204020204" pitchFamily="34" charset="-122"/>
                <a:ea typeface="微软雅黑" panose="020B0503020204020204" pitchFamily="34" charset="-122"/>
              </a:rPr>
              <a:t>，对数据挖掘中数据准备流程形成自己的理解。</a:t>
            </a:r>
            <a:endParaRPr lang="zh-CN" altLang="en-US" sz="2800" dirty="0">
              <a:solidFill>
                <a:srgbClr val="1353A2"/>
              </a:solidFill>
              <a:latin typeface="微软雅黑" panose="020B0503020204020204" pitchFamily="34" charset="-122"/>
              <a:ea typeface="微软雅黑" panose="020B0503020204020204" pitchFamily="34" charset="-122"/>
            </a:endParaRPr>
          </a:p>
        </p:txBody>
      </p:sp>
      <p:sp>
        <p:nvSpPr>
          <p:cNvPr id="3" name="TextBox 1"/>
          <p:cNvSpPr txBox="1"/>
          <p:nvPr/>
        </p:nvSpPr>
        <p:spPr>
          <a:xfrm>
            <a:off x="2494914" y="262889"/>
            <a:ext cx="6059170"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zh-CN" sz="4000" dirty="0">
                <a:solidFill>
                  <a:srgbClr val="1353A2"/>
                </a:solidFill>
                <a:latin typeface="微软雅黑" panose="020B0503020204020204" pitchFamily="34" charset="-122"/>
                <a:ea typeface="微软雅黑" panose="020B0503020204020204" pitchFamily="34" charset="-122"/>
                <a:sym typeface="+mn-ea"/>
              </a:rPr>
              <a:t>本章小结</a:t>
            </a:r>
            <a:endParaRPr lang="zh-CN" altLang="zh-CN" sz="4000" dirty="0">
              <a:solidFill>
                <a:srgbClr val="1353A2"/>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639445" y="1166495"/>
            <a:ext cx="8263255" cy="5382895"/>
          </a:xfrm>
          <a:prstGeom prst="rect">
            <a:avLst/>
          </a:prstGeom>
          <a:noFill/>
        </p:spPr>
        <p:txBody>
          <a:bodyPr wrap="square" rtlCol="0" anchor="t">
            <a:noAutofit/>
          </a:bodyPr>
          <a:p>
            <a:pPr marL="342900" indent="-342900" eaLnBrk="1" latinLnBrk="0" hangingPunct="1">
              <a:lnSpc>
                <a:spcPct val="150000"/>
              </a:lnSpc>
              <a:buClr>
                <a:srgbClr val="000000"/>
              </a:buClr>
              <a:buFont typeface="Wingdings" panose="05000000000000000000" charset="0"/>
              <a:buChar char=""/>
            </a:pPr>
            <a:r>
              <a:rPr lang="en-US" altLang="zh-CN" sz="2800"/>
              <a:t> </a:t>
            </a:r>
            <a:r>
              <a:rPr lang="zh-CN" altLang="en-US" sz="2800"/>
              <a:t>案例分析：</a:t>
            </a:r>
            <a:endParaRPr lang="zh-CN" altLang="en-US" sz="2800"/>
          </a:p>
          <a:p>
            <a:pPr marL="0" indent="0" eaLnBrk="1" latinLnBrk="0" hangingPunct="1">
              <a:lnSpc>
                <a:spcPct val="150000"/>
              </a:lnSpc>
              <a:buClr>
                <a:srgbClr val="000000"/>
              </a:buClr>
              <a:buFont typeface="Wingdings" panose="05000000000000000000" charset="0"/>
              <a:buNone/>
            </a:pPr>
            <a:r>
              <a:rPr lang="en-US" altLang="zh-CN"/>
              <a:t>1</a:t>
            </a:r>
            <a:r>
              <a:rPr lang="zh-CN" altLang="en-US"/>
              <a:t>）缺失值检查</a:t>
            </a:r>
            <a:r>
              <a:rPr lang="zh-CN" altLang="en-US" sz="2800"/>
              <a:t>：</a:t>
            </a:r>
            <a:endParaRPr lang="zh-CN" altLang="en-US" sz="2800"/>
          </a:p>
          <a:p>
            <a:pPr marL="0" indent="0" eaLnBrk="1" latinLnBrk="0" hangingPunct="1">
              <a:lnSpc>
                <a:spcPct val="15000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数据集的输入变量是20个特征量，分为数值变量（numeric）和分类（categorical）变量。使用df.isnull().any()观察缺失值情况，没有发现特征含有缺失值(NaN)。但是在本数据集中，缺失值是以其他的形式存在的。分类变量大部分的特征都是使用unknown来表示缺失值，而poutcome是使用nonexistent来表示；数值变量中只有pdays存在缺失值（以数字999形式存在。</a:t>
            </a:r>
            <a:endParaRPr lang="zh-CN" altLang="en-US">
              <a:latin typeface="Times New Roman Regular" panose="02020603050405020304" charset="0"/>
              <a:cs typeface="Times New Roman Regular" panose="02020603050405020304" charset="0"/>
            </a:endParaRPr>
          </a:p>
          <a:p>
            <a:pPr marL="800100" lvl="1" indent="-342900" eaLnBrk="1" latinLnBrk="0" hangingPunct="1">
              <a:lnSpc>
                <a:spcPct val="150000"/>
              </a:lnSpc>
              <a:buClr>
                <a:srgbClr val="000000"/>
              </a:buClr>
              <a:buFont typeface="Arial" panose="020B0704020202020204" pitchFamily="34" charset="0"/>
              <a:buChar char="•"/>
            </a:pPr>
            <a:endParaRPr lang="zh-CN" altLang="en-US"/>
          </a:p>
          <a:p>
            <a:pPr lvl="2" indent="0" eaLnBrk="1" latinLnBrk="0" hangingPunct="1">
              <a:lnSpc>
                <a:spcPts val="3280"/>
              </a:lnSpc>
              <a:buClr>
                <a:srgbClr val="000000"/>
              </a:buClr>
              <a:buFont typeface="Arial" panose="020B0704020202020204" pitchFamily="34" charset="0"/>
              <a:buNone/>
            </a:pPr>
            <a:endParaRPr lang="zh-CN" altLang="en-US"/>
          </a:p>
        </p:txBody>
      </p:sp>
      <p:pic>
        <p:nvPicPr>
          <p:cNvPr id="3" name="图片 2" descr="c04be43e8f6b2f452d74b443c7c067b8"/>
          <p:cNvPicPr>
            <a:picLocks noChangeAspect="1"/>
          </p:cNvPicPr>
          <p:nvPr/>
        </p:nvPicPr>
        <p:blipFill>
          <a:blip r:embed="rId1"/>
          <a:stretch>
            <a:fillRect/>
          </a:stretch>
        </p:blipFill>
        <p:spPr>
          <a:xfrm>
            <a:off x="9081135" y="1672590"/>
            <a:ext cx="3110865" cy="368490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属性类型</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C9F754DE-2CAD-44b6-B708-469DEB6407EB-2" descr="C:/Users/Jane/AppData/Local/Temp/wpp.AGNWCHwpp"/>
          <p:cNvPicPr>
            <a:picLocks noChangeAspect="1"/>
          </p:cNvPicPr>
          <p:nvPr/>
        </p:nvPicPr>
        <p:blipFill>
          <a:blip r:embed="rId1"/>
          <a:stretch>
            <a:fillRect/>
          </a:stretch>
        </p:blipFill>
        <p:spPr>
          <a:xfrm>
            <a:off x="0" y="1731010"/>
            <a:ext cx="7763510" cy="3797935"/>
          </a:xfrm>
          <a:prstGeom prst="rect">
            <a:avLst/>
          </a:prstGeom>
        </p:spPr>
      </p:pic>
      <p:sp>
        <p:nvSpPr>
          <p:cNvPr id="6" name="文本框 5"/>
          <p:cNvSpPr txBox="1"/>
          <p:nvPr/>
        </p:nvSpPr>
        <p:spPr>
          <a:xfrm>
            <a:off x="7463790" y="2030095"/>
            <a:ext cx="4400550" cy="3583305"/>
          </a:xfrm>
          <a:prstGeom prst="rect">
            <a:avLst/>
          </a:prstGeom>
          <a:noFill/>
        </p:spPr>
        <p:txBody>
          <a:bodyPr wrap="square" rtlCol="0" anchor="t">
            <a:noAutofit/>
          </a:bodyPr>
          <a:p>
            <a:pPr marL="342900" indent="-342900">
              <a:buFont typeface="Wingdings" panose="05000000000000000000" charset="0"/>
              <a:buChar char="Ø"/>
            </a:pPr>
            <a:r>
              <a:rPr lang="zh-CN" altLang="en-US">
                <a:solidFill>
                  <a:srgbClr val="FF0000"/>
                </a:solidFill>
                <a:latin typeface="Arial" panose="020B0704020202020204" pitchFamily="34" charset="0"/>
                <a:sym typeface="+mn-ea"/>
              </a:rPr>
              <a:t>序数属性</a:t>
            </a:r>
            <a:r>
              <a:rPr lang="zh-CN" altLang="en-US">
                <a:latin typeface="Arial" panose="020B0704020202020204" pitchFamily="34" charset="0"/>
                <a:sym typeface="+mn-ea"/>
              </a:rPr>
              <a:t>取值之间具有有意义的序或秩评定，但相继值之间的差是未知的。</a:t>
            </a:r>
            <a:endParaRPr lang="zh-CN" altLang="en-US">
              <a:latin typeface="Arial" panose="020B0704020202020204" pitchFamily="34" charset="0"/>
              <a:sym typeface="+mn-ea"/>
            </a:endParaRPr>
          </a:p>
          <a:p>
            <a:pPr marL="342900" indent="-342900">
              <a:buFont typeface="Wingdings" panose="05000000000000000000" charset="0"/>
              <a:buChar char="Ø"/>
            </a:pPr>
            <a:endParaRPr lang="zh-CN" altLang="en-US">
              <a:latin typeface="Arial" panose="020B0704020202020204" pitchFamily="34" charset="0"/>
              <a:sym typeface="+mn-ea"/>
            </a:endParaRPr>
          </a:p>
          <a:p>
            <a:pPr marL="342900" indent="-342900">
              <a:buFont typeface="Wingdings" panose="05000000000000000000" charset="0"/>
              <a:buChar char="Ø"/>
            </a:pPr>
            <a:r>
              <a:rPr lang="zh-CN" altLang="en-US">
                <a:latin typeface="Arial" panose="020B0704020202020204" pitchFamily="34" charset="0"/>
                <a:sym typeface="+mn-ea"/>
              </a:rPr>
              <a:t>比如学习成绩的优良中差等级等</a:t>
            </a:r>
            <a:endParaRPr lang="zh-CN" altLang="en-US">
              <a:latin typeface="Arial" panose="020B0704020202020204" pitchFamily="34" charset="0"/>
              <a:sym typeface="+mn-ea"/>
            </a:endParaRPr>
          </a:p>
          <a:p>
            <a:pPr marL="342900" indent="-342900">
              <a:buFont typeface="Wingdings" panose="05000000000000000000" charset="0"/>
              <a:buChar char="Ø"/>
            </a:pPr>
            <a:endParaRPr lang="zh-CN" altLang="en-US">
              <a:latin typeface="Arial" panose="020B0704020202020204" pitchFamily="34" charset="0"/>
              <a:sym typeface="+mn-ea"/>
            </a:endParaRPr>
          </a:p>
          <a:p>
            <a:pPr marL="342900" indent="-342900">
              <a:buFont typeface="Wingdings" panose="05000000000000000000" charset="0"/>
              <a:buChar char="Ø"/>
            </a:pPr>
            <a:r>
              <a:rPr lang="zh-CN" altLang="en-US">
                <a:latin typeface="Arial" panose="020B0704020202020204" pitchFamily="34" charset="0"/>
                <a:sym typeface="+mn-ea"/>
              </a:rPr>
              <a:t>运算：除了</a:t>
            </a:r>
            <a:r>
              <a:rPr lang="zh-CN" altLang="en-US">
                <a:latin typeface="Arial" panose="020B0704020202020204" pitchFamily="34" charset="0"/>
                <a:cs typeface="Arial" panose="020B0704020202020204" pitchFamily="34" charset="0"/>
                <a:sym typeface="+mn-ea"/>
              </a:rPr>
              <a:t>≠、</a:t>
            </a:r>
            <a:r>
              <a:rPr lang="zh-CN" altLang="en-US">
                <a:latin typeface="微软雅黑" panose="020B0503020204020204" pitchFamily="34" charset="-122"/>
                <a:ea typeface="微软雅黑" panose="020B0503020204020204" pitchFamily="34" charset="-122"/>
                <a:cs typeface="Arial" panose="020B0704020202020204" pitchFamily="34" charset="0"/>
                <a:sym typeface="+mn-ea"/>
              </a:rPr>
              <a:t>=，</a:t>
            </a:r>
            <a:r>
              <a:rPr lang="zh-CN" altLang="en-US">
                <a:latin typeface="Arial" panose="020B0704020202020204" pitchFamily="34" charset="0"/>
                <a:sym typeface="+mn-ea"/>
              </a:rPr>
              <a:t>还可以</a:t>
            </a:r>
            <a:r>
              <a:rPr lang="zh-CN" altLang="en-US">
                <a:latin typeface="Arial" panose="020B0704020202020204" pitchFamily="34" charset="0"/>
                <a:cs typeface="Arial" panose="020B0704020202020204" pitchFamily="34" charset="0"/>
                <a:sym typeface="+mn-ea"/>
              </a:rPr>
              <a:t>≤、≥、</a:t>
            </a:r>
            <a:r>
              <a:rPr lang="zh-CN" altLang="en-US">
                <a:latin typeface="微软雅黑" panose="020B0503020204020204" pitchFamily="34" charset="-122"/>
                <a:ea typeface="微软雅黑" panose="020B0503020204020204" pitchFamily="34" charset="-122"/>
                <a:cs typeface="Arial" panose="020B0704020202020204" pitchFamily="34" charset="0"/>
                <a:sym typeface="+mn-ea"/>
              </a:rPr>
              <a:t>&gt;、&lt;</a:t>
            </a:r>
            <a:endParaRPr lang="zh-CN" altLang="en-US">
              <a:latin typeface="Arial" panose="020B0704020202020204" pitchFamily="34" charset="0"/>
              <a:sym typeface="+mn-ea"/>
            </a:endParaRPr>
          </a:p>
          <a:p>
            <a:pPr marL="0" indent="0">
              <a:buFont typeface="Wingdings" panose="05000000000000000000" charset="0"/>
              <a:buNone/>
            </a:pPr>
            <a:endParaRPr lang="zh-CN" altLang="en-US">
              <a:latin typeface="Arial" panose="020B0704020202020204" pitchFamily="34" charset="0"/>
              <a:sym typeface="+mn-ea"/>
            </a:endParaRPr>
          </a:p>
        </p:txBody>
      </p:sp>
      <p:sp>
        <p:nvSpPr>
          <p:cNvPr id="8" name="圆角矩形 7"/>
          <p:cNvSpPr/>
          <p:nvPr/>
        </p:nvSpPr>
        <p:spPr>
          <a:xfrm>
            <a:off x="6116320" y="2872105"/>
            <a:ext cx="1216025" cy="63246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标注 2"/>
          <p:cNvSpPr/>
          <p:nvPr/>
        </p:nvSpPr>
        <p:spPr>
          <a:xfrm>
            <a:off x="4140200" y="75565"/>
            <a:ext cx="7724775" cy="1954530"/>
          </a:xfrm>
          <a:prstGeom prst="wedgeRoundRectCallout">
            <a:avLst>
              <a:gd name="adj1" fmla="val -36584"/>
              <a:gd name="adj2" fmla="val 72287"/>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800" b="1">
                <a:solidFill>
                  <a:srgbClr val="FF0000"/>
                </a:solidFill>
                <a:latin typeface="楷体" panose="02010609060101010101" charset="-122"/>
                <a:ea typeface="楷体" panose="02010609060101010101" charset="-122"/>
                <a:sym typeface="+mn-ea"/>
              </a:rPr>
              <a:t>标称和序数属性统称分类或定性属性</a:t>
            </a:r>
            <a:r>
              <a:rPr lang="zh-CN" altLang="en-US" sz="2800" b="1">
                <a:latin typeface="楷体" panose="02010609060101010101" charset="-122"/>
                <a:ea typeface="楷体" panose="02010609060101010101" charset="-122"/>
                <a:sym typeface="+mn-ea"/>
              </a:rPr>
              <a:t>，其不具有数的大部分性质，一般像对待</a:t>
            </a:r>
            <a:r>
              <a:rPr lang="zh-CN" altLang="en-US" sz="2800" b="1">
                <a:solidFill>
                  <a:srgbClr val="FF0000"/>
                </a:solidFill>
                <a:latin typeface="楷体" panose="02010609060101010101" charset="-122"/>
                <a:ea typeface="楷体" panose="02010609060101010101" charset="-122"/>
                <a:sym typeface="+mn-ea"/>
              </a:rPr>
              <a:t>符号</a:t>
            </a:r>
            <a:r>
              <a:rPr lang="zh-CN" altLang="en-US" sz="2800" b="1">
                <a:latin typeface="楷体" panose="02010609060101010101" charset="-122"/>
                <a:ea typeface="楷体" panose="02010609060101010101" charset="-122"/>
                <a:sym typeface="+mn-ea"/>
              </a:rPr>
              <a:t>一样对待他们。</a:t>
            </a:r>
            <a:endParaRPr lang="zh-CN" altLang="en-US" sz="2800" b="1">
              <a:latin typeface="楷体" panose="02010609060101010101" charset="-122"/>
              <a:ea typeface="楷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linds(horizontal)">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3" grpId="0" bldLvl="0" animBg="1"/>
      <p:bldP spid="3"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639445" y="1166495"/>
            <a:ext cx="10641330" cy="5382895"/>
          </a:xfrm>
          <a:prstGeom prst="rect">
            <a:avLst/>
          </a:prstGeom>
          <a:noFill/>
        </p:spPr>
        <p:txBody>
          <a:bodyPr wrap="square" rtlCol="0" anchor="t">
            <a:noAutofit/>
          </a:bodyPr>
          <a:p>
            <a:pPr marL="342900" indent="-342900" eaLnBrk="1" latinLnBrk="0" hangingPunct="1">
              <a:lnSpc>
                <a:spcPct val="150000"/>
              </a:lnSpc>
              <a:buClr>
                <a:srgbClr val="000000"/>
              </a:buClr>
              <a:buFont typeface="Wingdings" panose="05000000000000000000" charset="0"/>
              <a:buChar char=""/>
            </a:pPr>
            <a:r>
              <a:rPr lang="en-US" altLang="zh-CN" sz="2800"/>
              <a:t> </a:t>
            </a:r>
            <a:r>
              <a:rPr lang="zh-CN" altLang="en-US" sz="2800"/>
              <a:t>案例分析：</a:t>
            </a:r>
            <a:endParaRPr lang="zh-CN" altLang="en-US" sz="2800"/>
          </a:p>
          <a:p>
            <a:pPr marL="0" indent="0" eaLnBrk="1" latinLnBrk="0" hangingPunct="1">
              <a:lnSpc>
                <a:spcPts val="3180"/>
              </a:lnSpc>
              <a:buClr>
                <a:srgbClr val="000000"/>
              </a:buClr>
              <a:buFont typeface="Wingdings" panose="05000000000000000000" charset="0"/>
              <a:buNone/>
            </a:pPr>
            <a:r>
              <a:rPr lang="en-US" altLang="zh-CN"/>
              <a:t>2</a:t>
            </a:r>
            <a:r>
              <a:rPr lang="zh-CN" altLang="en-US"/>
              <a:t>）</a:t>
            </a:r>
            <a:r>
              <a:rPr lang="zh-CN" altLang="en-US" b="1"/>
              <a:t>pdays（上次营销到现在已经过了多少天）和poutcome（上一次营销活动的结果）变量分析</a:t>
            </a:r>
            <a:r>
              <a:rPr lang="zh-CN" altLang="en-US" sz="2800" b="1"/>
              <a:t>：</a:t>
            </a:r>
            <a:endParaRPr lang="zh-CN" altLang="en-US" sz="2800"/>
          </a:p>
          <a:p>
            <a:pPr marL="0" indent="0" eaLnBrk="1" latinLnBrk="0" hangingPunct="1">
              <a:lnSpc>
                <a:spcPts val="318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与pdays一样，poutcome也同样存在绝大部分缺失的情况。缺失值比例较高，需要观察该变量未缺失部分是否存在价值。</a:t>
            </a:r>
            <a:endParaRPr lang="zh-CN" altLang="en-US">
              <a:latin typeface="Times New Roman Regular" panose="02020603050405020304" charset="0"/>
              <a:cs typeface="Times New Roman Regular" panose="02020603050405020304" charset="0"/>
            </a:endParaRPr>
          </a:p>
          <a:p>
            <a:pPr marL="0" indent="0" eaLnBrk="1" latinLnBrk="0" hangingPunct="1">
              <a:lnSpc>
                <a:spcPts val="318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请分析数据结果，说明这二者之间存在怎样的关联？</a:t>
            </a:r>
            <a:endParaRPr lang="zh-CN" altLang="en-US">
              <a:latin typeface="Times New Roman Regular" panose="02020603050405020304" charset="0"/>
              <a:cs typeface="Times New Roman Regular" panose="02020603050405020304" charset="0"/>
            </a:endParaRPr>
          </a:p>
          <a:p>
            <a:pPr marL="0" indent="0" eaLnBrk="1" latinLnBrk="0" hangingPunct="1">
              <a:lnSpc>
                <a:spcPct val="150000"/>
              </a:lnSpc>
              <a:buClr>
                <a:srgbClr val="000000"/>
              </a:buClr>
              <a:buFont typeface="Wingdings" panose="05000000000000000000" charset="0"/>
              <a:buNone/>
            </a:pPr>
            <a:endParaRPr lang="zh-CN" altLang="en-US">
              <a:latin typeface="Times New Roman Regular" panose="02020603050405020304" charset="0"/>
              <a:cs typeface="Times New Roman Regular" panose="02020603050405020304" charset="0"/>
            </a:endParaRPr>
          </a:p>
          <a:p>
            <a:pPr marL="0" indent="0" eaLnBrk="1" latinLnBrk="0" hangingPunct="1">
              <a:lnSpc>
                <a:spcPct val="150000"/>
              </a:lnSpc>
              <a:buClr>
                <a:srgbClr val="000000"/>
              </a:buClr>
              <a:buFont typeface="Wingdings" panose="05000000000000000000" charset="0"/>
              <a:buNone/>
            </a:pPr>
            <a:r>
              <a:rPr lang="zh-CN" altLang="en-US">
                <a:solidFill>
                  <a:schemeClr val="accent1">
                    <a:lumMod val="75000"/>
                  </a:schemeClr>
                </a:solidFill>
                <a:latin typeface="Times New Roman Regular" panose="02020603050405020304" charset="0"/>
                <a:cs typeface="Times New Roman Regular" panose="02020603050405020304" charset="0"/>
              </a:rPr>
              <a:t>#将pdays对5取整-&gt;pdaysDf，方便进行交叉表分析</a:t>
            </a:r>
            <a:endParaRPr lang="zh-CN" altLang="en-US">
              <a:solidFill>
                <a:schemeClr val="accent1">
                  <a:lumMod val="75000"/>
                </a:schemeClr>
              </a:solidFill>
              <a:latin typeface="Times New Roman Regular" panose="02020603050405020304" charset="0"/>
              <a:cs typeface="Times New Roman Regular" panose="02020603050405020304" charset="0"/>
            </a:endParaRPr>
          </a:p>
          <a:p>
            <a:pPr marL="0" indent="0" eaLnBrk="1" latinLnBrk="0" hangingPunct="1">
              <a:lnSpc>
                <a:spcPct val="150000"/>
              </a:lnSpc>
              <a:buClr>
                <a:srgbClr val="000000"/>
              </a:buClr>
              <a:buFont typeface="Wingdings" panose="05000000000000000000" charset="0"/>
              <a:buNone/>
            </a:pPr>
            <a:r>
              <a:rPr lang="zh-CN" altLang="en-US">
                <a:solidFill>
                  <a:schemeClr val="accent1">
                    <a:lumMod val="75000"/>
                  </a:schemeClr>
                </a:solidFill>
                <a:latin typeface="Times New Roman Regular" panose="02020603050405020304" charset="0"/>
                <a:cs typeface="Times New Roman Regular" panose="02020603050405020304" charset="0"/>
              </a:rPr>
              <a:t>pd.crosstab(pdaysDf,df['poutcome'])</a:t>
            </a:r>
            <a:endParaRPr lang="zh-CN" altLang="en-US">
              <a:solidFill>
                <a:schemeClr val="accent1">
                  <a:lumMod val="75000"/>
                </a:schemeClr>
              </a:solidFill>
              <a:latin typeface="Times New Roman Regular" panose="02020603050405020304" charset="0"/>
              <a:cs typeface="Times New Roman Regular" panose="02020603050405020304" charset="0"/>
            </a:endParaRPr>
          </a:p>
        </p:txBody>
      </p:sp>
      <p:pic>
        <p:nvPicPr>
          <p:cNvPr id="2" name="图片 1" descr="fb9214267eb990304e573fdba6bca5e7"/>
          <p:cNvPicPr>
            <a:picLocks noChangeAspect="1"/>
          </p:cNvPicPr>
          <p:nvPr/>
        </p:nvPicPr>
        <p:blipFill>
          <a:blip r:embed="rId1"/>
          <a:stretch>
            <a:fillRect/>
          </a:stretch>
        </p:blipFill>
        <p:spPr>
          <a:xfrm>
            <a:off x="7783830" y="3185795"/>
            <a:ext cx="3921125" cy="3263900"/>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75335" y="1145540"/>
            <a:ext cx="10641330" cy="5382895"/>
          </a:xfrm>
          <a:prstGeom prst="rect">
            <a:avLst/>
          </a:prstGeom>
          <a:noFill/>
        </p:spPr>
        <p:txBody>
          <a:bodyPr wrap="square" rtlCol="0" anchor="t">
            <a:noAutofit/>
          </a:bodyPr>
          <a:p>
            <a:pPr marL="0" indent="0" eaLnBrk="1" latinLnBrk="0" hangingPunct="1">
              <a:lnSpc>
                <a:spcPct val="150000"/>
              </a:lnSpc>
              <a:buClr>
                <a:srgbClr val="000000"/>
              </a:buClr>
              <a:buFont typeface="Wingdings" panose="05000000000000000000" charset="0"/>
              <a:buNone/>
            </a:pPr>
            <a:r>
              <a:rPr lang="en-US" altLang="zh-CN"/>
              <a:t>2</a:t>
            </a:r>
            <a:r>
              <a:rPr lang="zh-CN" altLang="en-US"/>
              <a:t>）</a:t>
            </a:r>
            <a:r>
              <a:rPr lang="zh-CN" altLang="en-US" b="1"/>
              <a:t>pdays和poutcome变量分析</a:t>
            </a:r>
            <a:r>
              <a:rPr lang="zh-CN" altLang="en-US" sz="2800" b="1"/>
              <a:t>：</a:t>
            </a:r>
            <a:endParaRPr lang="zh-CN" altLang="en-US" sz="2800"/>
          </a:p>
          <a:p>
            <a:pPr marL="0" indent="0" eaLnBrk="1" latinLnBrk="0" hangingPunct="1">
              <a:lnSpc>
                <a:spcPts val="328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根据前面的分析，pdays缺失值比例较高，需要观察该变量未缺失部分是否存在价值。先通过直方图观察其除了缺失值（999）之外的变量分布。</a:t>
            </a:r>
            <a:endParaRPr lang="zh-CN" altLang="en-US">
              <a:latin typeface="Times New Roman Regular" panose="02020603050405020304" charset="0"/>
              <a:cs typeface="Times New Roman Regular" panose="02020603050405020304" charset="0"/>
            </a:endParaRPr>
          </a:p>
          <a:p>
            <a:pPr marL="0" indent="0" eaLnBrk="1" latinLnBrk="0" hangingPunct="1">
              <a:lnSpc>
                <a:spcPts val="328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通过直方图可以看出，未缺失的数据分布情况基本正常。</a:t>
            </a:r>
            <a:endParaRPr lang="zh-CN" altLang="en-US">
              <a:latin typeface="Times New Roman Regular" panose="02020603050405020304" charset="0"/>
              <a:cs typeface="Times New Roman Regular" panose="02020603050405020304" charset="0"/>
            </a:endParaRPr>
          </a:p>
          <a:p>
            <a:pPr marL="0" indent="0" eaLnBrk="1" latinLnBrk="0" hangingPunct="1">
              <a:lnSpc>
                <a:spcPct val="150000"/>
              </a:lnSpc>
              <a:buClr>
                <a:srgbClr val="000000"/>
              </a:buClr>
              <a:buFont typeface="Wingdings" panose="05000000000000000000" charset="0"/>
              <a:buNone/>
            </a:pPr>
            <a:endParaRPr lang="zh-CN" altLang="en-US">
              <a:latin typeface="Times New Roman Regular" panose="02020603050405020304" charset="0"/>
              <a:cs typeface="Times New Roman Regular" panose="02020603050405020304" charset="0"/>
            </a:endParaRPr>
          </a:p>
          <a:p>
            <a:pPr marL="0" indent="0" eaLnBrk="1" latinLnBrk="0" hangingPunct="1">
              <a:lnSpc>
                <a:spcPct val="150000"/>
              </a:lnSpc>
              <a:buClr>
                <a:srgbClr val="000000"/>
              </a:buClr>
              <a:buFont typeface="Wingdings" panose="05000000000000000000" charset="0"/>
              <a:buNone/>
            </a:pPr>
            <a:endParaRPr lang="en-US" altLang="zh-CN">
              <a:solidFill>
                <a:schemeClr val="accent1">
                  <a:lumMod val="75000"/>
                </a:schemeClr>
              </a:solidFill>
              <a:latin typeface="Times New Roman Regular" panose="02020603050405020304" charset="0"/>
              <a:cs typeface="Times New Roman Regular" panose="02020603050405020304" charset="0"/>
            </a:endParaRPr>
          </a:p>
        </p:txBody>
      </p:sp>
      <p:pic>
        <p:nvPicPr>
          <p:cNvPr id="3" name="图片 2" descr="dbe4d624142c1ea848ace65588036fdb"/>
          <p:cNvPicPr>
            <a:picLocks noChangeAspect="1"/>
          </p:cNvPicPr>
          <p:nvPr/>
        </p:nvPicPr>
        <p:blipFill>
          <a:blip r:embed="rId1"/>
          <a:stretch>
            <a:fillRect/>
          </a:stretch>
        </p:blipFill>
        <p:spPr>
          <a:xfrm>
            <a:off x="2834005" y="3145790"/>
            <a:ext cx="5523865" cy="3565525"/>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145540"/>
            <a:ext cx="9825355" cy="5382895"/>
          </a:xfrm>
          <a:prstGeom prst="rect">
            <a:avLst/>
          </a:prstGeom>
          <a:noFill/>
        </p:spPr>
        <p:txBody>
          <a:bodyPr wrap="square" rtlCol="0" anchor="t">
            <a:noAutofit/>
          </a:bodyPr>
          <a:p>
            <a:pPr marL="0" indent="0" eaLnBrk="1" latinLnBrk="0" hangingPunct="1">
              <a:lnSpc>
                <a:spcPct val="150000"/>
              </a:lnSpc>
              <a:buClr>
                <a:srgbClr val="000000"/>
              </a:buClr>
              <a:buFont typeface="Wingdings" panose="05000000000000000000" charset="0"/>
              <a:buNone/>
            </a:pPr>
            <a:r>
              <a:rPr lang="en-US" altLang="zh-CN"/>
              <a:t>2</a:t>
            </a:r>
            <a:r>
              <a:rPr lang="zh-CN" altLang="en-US"/>
              <a:t>）</a:t>
            </a:r>
            <a:r>
              <a:rPr lang="zh-CN" altLang="en-US" b="1"/>
              <a:t>pdays和poutcome变量分析</a:t>
            </a:r>
            <a:r>
              <a:rPr lang="zh-CN" altLang="en-US" sz="2800" b="1"/>
              <a:t>：</a:t>
            </a:r>
            <a:endParaRPr lang="zh-CN" altLang="en-US" sz="2800"/>
          </a:p>
          <a:p>
            <a:pPr marL="0" indent="0" eaLnBrk="1" latinLnBrk="0" hangingPunct="1">
              <a:lnSpc>
                <a:spcPct val="15000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从上面记录来看，poutcome为缺失值的，pdays也全部都是缺失值。但是未缺失的记录还是有一定的参考意义。根据前文关系度矩阵数据，pdays（-0.31）和poutcom（-0.13）对营销结果相关性较很多其他变量都要高，虽然此列的缺失值较多，但是不做删除考虑，保持现有状态，将缺失值作为一个单独的取值参与后续计算。</a:t>
            </a:r>
            <a:endParaRPr lang="zh-CN" altLang="en-US">
              <a:latin typeface="Times New Roman Regular" panose="02020603050405020304" charset="0"/>
              <a:cs typeface="Times New Roman Regular" panose="02020603050405020304" charset="0"/>
            </a:endParaRPr>
          </a:p>
          <a:p>
            <a:pPr marL="0" indent="0" eaLnBrk="1" latinLnBrk="0" hangingPunct="1">
              <a:lnSpc>
                <a:spcPct val="150000"/>
              </a:lnSpc>
              <a:buClr>
                <a:srgbClr val="000000"/>
              </a:buClr>
              <a:buFont typeface="Wingdings" panose="05000000000000000000" charset="0"/>
              <a:buNone/>
            </a:pPr>
            <a:endParaRPr lang="en-US" altLang="zh-CN">
              <a:solidFill>
                <a:schemeClr val="accent1">
                  <a:lumMod val="75000"/>
                </a:schemeClr>
              </a:solidFill>
              <a:latin typeface="Times New Roman Regular" panose="02020603050405020304" charset="0"/>
              <a:cs typeface="Times New Roman Regular" panose="02020603050405020304"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75335" y="1057275"/>
            <a:ext cx="10641330" cy="1269365"/>
          </a:xfrm>
          <a:prstGeom prst="rect">
            <a:avLst/>
          </a:prstGeom>
          <a:noFill/>
        </p:spPr>
        <p:txBody>
          <a:bodyPr wrap="square" rtlCol="0" anchor="t">
            <a:noAutofit/>
          </a:bodyPr>
          <a:p>
            <a:pPr marL="0" indent="0" eaLnBrk="1" latinLnBrk="0" hangingPunct="1">
              <a:lnSpc>
                <a:spcPct val="150000"/>
              </a:lnSpc>
              <a:buClr>
                <a:srgbClr val="000000"/>
              </a:buClr>
              <a:buFont typeface="Wingdings" panose="05000000000000000000" charset="0"/>
              <a:buNone/>
            </a:pPr>
            <a:r>
              <a:rPr lang="en-US" altLang="zh-CN"/>
              <a:t>3</a:t>
            </a:r>
            <a:r>
              <a:rPr lang="zh-CN" altLang="en-US"/>
              <a:t>）</a:t>
            </a:r>
            <a:r>
              <a:rPr lang="zh-CN" altLang="en-US" b="1"/>
              <a:t>default（信用违约）缺失值分析和处理</a:t>
            </a:r>
            <a:r>
              <a:rPr lang="zh-CN" altLang="en-US" sz="2800" b="1"/>
              <a:t>：</a:t>
            </a:r>
            <a:endParaRPr lang="zh-CN" altLang="en-US" sz="2800"/>
          </a:p>
          <a:p>
            <a:pPr marL="0" indent="0" eaLnBrk="1" latinLnBrk="0" hangingPunct="1">
              <a:lnSpc>
                <a:spcPts val="328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在对default进行修补之前，先观察缺失值属于怎样的一种状态</a:t>
            </a:r>
            <a:endParaRPr lang="zh-CN" altLang="en-US">
              <a:latin typeface="Times New Roman Regular" panose="02020603050405020304" charset="0"/>
              <a:cs typeface="Times New Roman Regular" panose="02020603050405020304" charset="0"/>
            </a:endParaRPr>
          </a:p>
          <a:p>
            <a:pPr marL="0" indent="0" eaLnBrk="1" latinLnBrk="0" hangingPunct="1">
              <a:lnSpc>
                <a:spcPct val="150000"/>
              </a:lnSpc>
              <a:buClr>
                <a:srgbClr val="000000"/>
              </a:buClr>
              <a:buFont typeface="Wingdings" panose="05000000000000000000" charset="0"/>
              <a:buNone/>
            </a:pPr>
            <a:endParaRPr lang="en-US" altLang="zh-CN">
              <a:solidFill>
                <a:schemeClr val="accent1">
                  <a:lumMod val="75000"/>
                </a:schemeClr>
              </a:solidFill>
              <a:latin typeface="Times New Roman Regular" panose="02020603050405020304" charset="0"/>
              <a:cs typeface="Times New Roman Regular" panose="02020603050405020304" charset="0"/>
            </a:endParaRPr>
          </a:p>
        </p:txBody>
      </p:sp>
      <p:pic>
        <p:nvPicPr>
          <p:cNvPr id="2" name="图片 1" descr="a315b34dcec198347b621b5f2886d8fd"/>
          <p:cNvPicPr>
            <a:picLocks noChangeAspect="1"/>
          </p:cNvPicPr>
          <p:nvPr/>
        </p:nvPicPr>
        <p:blipFill>
          <a:blip r:embed="rId1"/>
          <a:stretch>
            <a:fillRect/>
          </a:stretch>
        </p:blipFill>
        <p:spPr>
          <a:xfrm>
            <a:off x="168275" y="2414905"/>
            <a:ext cx="4462780" cy="2685415"/>
          </a:xfrm>
          <a:prstGeom prst="rect">
            <a:avLst/>
          </a:prstGeom>
        </p:spPr>
      </p:pic>
      <p:sp>
        <p:nvSpPr>
          <p:cNvPr id="6" name="文本框 5"/>
          <p:cNvSpPr txBox="1"/>
          <p:nvPr/>
        </p:nvSpPr>
        <p:spPr>
          <a:xfrm>
            <a:off x="4996815" y="2326640"/>
            <a:ext cx="6611620" cy="1773555"/>
          </a:xfrm>
          <a:prstGeom prst="rect">
            <a:avLst/>
          </a:prstGeom>
          <a:noFill/>
        </p:spPr>
        <p:txBody>
          <a:bodyPr wrap="square" rtlCol="0" anchor="t">
            <a:spAutoFit/>
          </a:bodyPr>
          <a:p>
            <a:pPr marL="0" indent="0" eaLnBrk="1" latinLnBrk="0" hangingPunct="1">
              <a:lnSpc>
                <a:spcPts val="328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sym typeface="+mn-ea"/>
              </a:rPr>
              <a:t>绝大部分用户都是确定没有信用违约的，而确定有信用违约的只有3个，少到几乎可以忽略不计。如果没有unknown这种取值，这个变量基本毫无参考意义，可以删除。</a:t>
            </a:r>
            <a:endParaRPr lang="zh-CN" altLang="en-US">
              <a:latin typeface="Times New Roman Regular" panose="02020603050405020304" charset="0"/>
              <a:cs typeface="Times New Roman Regular" panose="02020603050405020304" charset="0"/>
              <a:sym typeface="+mn-ea"/>
            </a:endParaRPr>
          </a:p>
        </p:txBody>
      </p:sp>
      <p:sp>
        <p:nvSpPr>
          <p:cNvPr id="7" name="文本框 6"/>
          <p:cNvSpPr txBox="1"/>
          <p:nvPr>
            <p:custDataLst>
              <p:tags r:id="rId2"/>
            </p:custDataLst>
          </p:nvPr>
        </p:nvSpPr>
        <p:spPr>
          <a:xfrm>
            <a:off x="4996815" y="4243070"/>
            <a:ext cx="6611620" cy="2194560"/>
          </a:xfrm>
          <a:prstGeom prst="rect">
            <a:avLst/>
          </a:prstGeom>
          <a:noFill/>
        </p:spPr>
        <p:txBody>
          <a:bodyPr wrap="square" rtlCol="0" anchor="t">
            <a:spAutoFit/>
          </a:bodyPr>
          <a:p>
            <a:pPr marL="0" indent="0" eaLnBrk="1" latinLnBrk="0" hangingPunct="1">
              <a:lnSpc>
                <a:spcPts val="328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sym typeface="+mn-ea"/>
              </a:rPr>
              <a:t>可能两种解释：（1）确实只有几乎可以忽略不计的违约数，如果是这样，该变量对于后续预测帮助不大（2）违约信息由客户自己提供，而违约客户并不愿意提供自己违约的信息，而不违约客户则可以很干脆地提供信息。</a:t>
            </a:r>
            <a:endParaRPr lang="zh-CN" altLang="en-US">
              <a:latin typeface="Times New Roman Regular" panose="02020603050405020304" charset="0"/>
              <a:cs typeface="Times New Roman Regular"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75335" y="1057275"/>
            <a:ext cx="6610985" cy="2487295"/>
          </a:xfrm>
          <a:prstGeom prst="rect">
            <a:avLst/>
          </a:prstGeom>
          <a:noFill/>
        </p:spPr>
        <p:txBody>
          <a:bodyPr wrap="square" rtlCol="0" anchor="t">
            <a:noAutofit/>
          </a:bodyPr>
          <a:p>
            <a:pPr marL="0" indent="0" eaLnBrk="1" latinLnBrk="0" hangingPunct="1">
              <a:lnSpc>
                <a:spcPct val="150000"/>
              </a:lnSpc>
              <a:buClr>
                <a:srgbClr val="000000"/>
              </a:buClr>
              <a:buFont typeface="Wingdings" panose="05000000000000000000" charset="0"/>
              <a:buNone/>
            </a:pPr>
            <a:r>
              <a:rPr lang="en-US" altLang="zh-CN"/>
              <a:t>3</a:t>
            </a:r>
            <a:r>
              <a:rPr lang="zh-CN" altLang="en-US"/>
              <a:t>）</a:t>
            </a:r>
            <a:r>
              <a:rPr lang="zh-CN" altLang="en-US" b="1"/>
              <a:t>default（信用违约）缺失值分析和处理</a:t>
            </a:r>
            <a:r>
              <a:rPr lang="zh-CN" altLang="en-US" sz="2800" b="1"/>
              <a:t>：</a:t>
            </a:r>
            <a:endParaRPr lang="zh-CN" altLang="en-US" sz="2800"/>
          </a:p>
          <a:p>
            <a:pPr marL="0" indent="0" eaLnBrk="1" latinLnBrk="0" hangingPunct="1">
              <a:lnSpc>
                <a:spcPts val="328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例如：观察不同工作的客户群体信用违约的情况</a:t>
            </a:r>
            <a:endParaRPr lang="zh-CN" altLang="en-US">
              <a:latin typeface="Times New Roman Regular" panose="02020603050405020304" charset="0"/>
              <a:cs typeface="Times New Roman Regular" panose="02020603050405020304" charset="0"/>
            </a:endParaRPr>
          </a:p>
          <a:p>
            <a:pPr marL="0" indent="0" eaLnBrk="1" latinLnBrk="0" hangingPunct="1">
              <a:lnSpc>
                <a:spcPts val="328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注意：使用其他可视化方法都可以，不限于折线图</a:t>
            </a:r>
            <a:endParaRPr lang="zh-CN" altLang="en-US">
              <a:latin typeface="Times New Roman Regular" panose="02020603050405020304" charset="0"/>
              <a:cs typeface="Times New Roman Regular" panose="02020603050405020304" charset="0"/>
            </a:endParaRPr>
          </a:p>
        </p:txBody>
      </p:sp>
      <p:sp>
        <p:nvSpPr>
          <p:cNvPr id="6" name="文本框 5"/>
          <p:cNvSpPr txBox="1"/>
          <p:nvPr/>
        </p:nvSpPr>
        <p:spPr>
          <a:xfrm>
            <a:off x="7604125" y="1313815"/>
            <a:ext cx="4018280" cy="1773555"/>
          </a:xfrm>
          <a:prstGeom prst="rect">
            <a:avLst/>
          </a:prstGeom>
          <a:noFill/>
        </p:spPr>
        <p:txBody>
          <a:bodyPr wrap="square" rtlCol="0" anchor="t">
            <a:spAutoFit/>
          </a:bodyPr>
          <a:p>
            <a:pPr marL="0" indent="0" eaLnBrk="1" latinLnBrk="0" hangingPunct="1">
              <a:lnSpc>
                <a:spcPts val="328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sym typeface="+mn-ea"/>
              </a:rPr>
              <a:t>根据工作情况分析，以下四种人群，信用违约情况不清楚（最少比例确认未违约的）：</a:t>
            </a:r>
            <a:endParaRPr lang="zh-CN" altLang="en-US">
              <a:latin typeface="Times New Roman Regular" panose="02020603050405020304" charset="0"/>
              <a:cs typeface="Times New Roman Regular" panose="02020603050405020304" charset="0"/>
              <a:sym typeface="+mn-ea"/>
            </a:endParaRPr>
          </a:p>
        </p:txBody>
      </p:sp>
      <p:pic>
        <p:nvPicPr>
          <p:cNvPr id="3" name="图片 2" descr="33b260ff3d7a398c159334094c8fde58"/>
          <p:cNvPicPr>
            <a:picLocks noChangeAspect="1"/>
          </p:cNvPicPr>
          <p:nvPr/>
        </p:nvPicPr>
        <p:blipFill>
          <a:blip r:embed="rId1"/>
          <a:stretch>
            <a:fillRect/>
          </a:stretch>
        </p:blipFill>
        <p:spPr>
          <a:xfrm>
            <a:off x="1391285" y="3087370"/>
            <a:ext cx="10012045" cy="3134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389380"/>
            <a:ext cx="9825355" cy="3320415"/>
          </a:xfrm>
          <a:prstGeom prst="rect">
            <a:avLst/>
          </a:prstGeom>
          <a:noFill/>
        </p:spPr>
        <p:txBody>
          <a:bodyPr wrap="square" rtlCol="0" anchor="t">
            <a:noAutofit/>
          </a:bodyPr>
          <a:p>
            <a:pPr marL="0" indent="0" eaLnBrk="1" latinLnBrk="0" hangingPunct="1">
              <a:lnSpc>
                <a:spcPct val="150000"/>
              </a:lnSpc>
              <a:buClr>
                <a:srgbClr val="000000"/>
              </a:buClr>
              <a:buFont typeface="Wingdings" panose="05000000000000000000" charset="0"/>
              <a:buNone/>
            </a:pPr>
            <a:r>
              <a:rPr lang="en-US" altLang="zh-CN"/>
              <a:t>4</a:t>
            </a:r>
            <a:r>
              <a:rPr lang="zh-CN" altLang="en-US"/>
              <a:t>）</a:t>
            </a:r>
            <a:r>
              <a:rPr lang="zh-CN" altLang="en-US" b="1"/>
              <a:t>处理job和marital的缺失值</a:t>
            </a:r>
            <a:r>
              <a:rPr lang="zh-CN" altLang="en-US" sz="2800" b="1"/>
              <a:t>：</a:t>
            </a:r>
            <a:endParaRPr lang="zh-CN" altLang="en-US" sz="2800"/>
          </a:p>
          <a:p>
            <a:pPr marL="0" indent="457200" eaLnBrk="1" latinLnBrk="0" hangingPunct="1">
              <a:lnSpc>
                <a:spcPct val="15000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job和marital只有少量缺失，缺失值记录占比不到百分之一，可以将job和marital中取值为unknown的记录删除或者使用众数填充。</a:t>
            </a:r>
            <a:endParaRPr lang="zh-CN" altLang="en-US">
              <a:latin typeface="Times New Roman Regular" panose="02020603050405020304" charset="0"/>
              <a:cs typeface="Times New Roman Regular" panose="02020603050405020304"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34135" y="1389380"/>
            <a:ext cx="9825355" cy="4093845"/>
          </a:xfrm>
          <a:prstGeom prst="rect">
            <a:avLst/>
          </a:prstGeom>
          <a:noFill/>
        </p:spPr>
        <p:txBody>
          <a:bodyPr wrap="square" rtlCol="0" anchor="t">
            <a:noAutofit/>
          </a:bodyPr>
          <a:p>
            <a:pPr marL="0" indent="0" eaLnBrk="1" latinLnBrk="0" hangingPunct="1">
              <a:lnSpc>
                <a:spcPct val="150000"/>
              </a:lnSpc>
              <a:buClr>
                <a:srgbClr val="000000"/>
              </a:buClr>
              <a:buFont typeface="Wingdings" panose="05000000000000000000" charset="0"/>
              <a:buNone/>
            </a:pPr>
            <a:r>
              <a:rPr lang="zh-CN" altLang="en-US" b="1"/>
              <a:t>缺失值处理</a:t>
            </a:r>
            <a:r>
              <a:rPr lang="zh-CN" altLang="en-US" sz="2800" b="1"/>
              <a:t>：</a:t>
            </a:r>
            <a:endParaRPr lang="zh-CN" altLang="en-US" sz="2800" b="1"/>
          </a:p>
          <a:p>
            <a:pPr marL="0" indent="0" eaLnBrk="1" latinLnBrk="0" hangingPunct="1">
              <a:lnSpc>
                <a:spcPct val="15000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最后剩下education的缺失值尚未处理，由于缺失值数量有1.5k条记录，不宜直接删除，考虑使用随机森林进行缺失值补充。</a:t>
            </a:r>
            <a:endParaRPr lang="zh-CN" altLang="en-US">
              <a:latin typeface="Times New Roman Regular" panose="02020603050405020304" charset="0"/>
              <a:cs typeface="Times New Roman Regular" panose="02020603050405020304" charset="0"/>
            </a:endParaRPr>
          </a:p>
          <a:p>
            <a:pPr marL="0" indent="0" eaLnBrk="1" latinLnBrk="0" hangingPunct="1">
              <a:lnSpc>
                <a:spcPct val="150000"/>
              </a:lnSpc>
              <a:buClr>
                <a:srgbClr val="000000"/>
              </a:buClr>
              <a:buFont typeface="Wingdings" panose="05000000000000000000" charset="0"/>
              <a:buNone/>
            </a:pPr>
            <a:endParaRPr lang="zh-CN" altLang="en-US">
              <a:latin typeface="Times New Roman Regular" panose="02020603050405020304" charset="0"/>
              <a:cs typeface="Times New Roman Regular" panose="02020603050405020304" charset="0"/>
            </a:endParaRPr>
          </a:p>
          <a:p>
            <a:pPr marL="0" indent="0" eaLnBrk="1" latinLnBrk="0" hangingPunct="1">
              <a:lnSpc>
                <a:spcPct val="150000"/>
              </a:lnSpc>
              <a:buClr>
                <a:srgbClr val="000000"/>
              </a:buClr>
              <a:buFont typeface="Wingdings" panose="05000000000000000000" charset="0"/>
              <a:buNone/>
            </a:pPr>
            <a:r>
              <a:rPr lang="zh-CN" altLang="en-US">
                <a:latin typeface="Times New Roman Regular" panose="02020603050405020304" charset="0"/>
                <a:cs typeface="Times New Roman Regular" panose="02020603050405020304" charset="0"/>
              </a:rPr>
              <a:t>这种方法采用机器学习的方法，通过记录的其他现有信息，推断education的值。具体的实现方法，将在后续步骤中进行。执行shape方法，可以观察到数据从41188减少到39803</a:t>
            </a:r>
            <a:endParaRPr lang="zh-CN" altLang="en-US">
              <a:latin typeface="Times New Roman Regular" panose="02020603050405020304" charset="0"/>
              <a:cs typeface="Times New Roman Regular"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数据清洗</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缺失值处理</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 name="图片 1" descr="36e2636fd8ce4e0b6bc5e79bebb4e518"/>
          <p:cNvPicPr>
            <a:picLocks noChangeAspect="1"/>
          </p:cNvPicPr>
          <p:nvPr/>
        </p:nvPicPr>
        <p:blipFill>
          <a:blip r:embed="rId1"/>
          <a:stretch>
            <a:fillRect/>
          </a:stretch>
        </p:blipFill>
        <p:spPr>
          <a:xfrm>
            <a:off x="773430" y="1278890"/>
            <a:ext cx="10931525" cy="5105400"/>
          </a:xfrm>
          <a:prstGeom prst="rect">
            <a:avLst/>
          </a:prstGeom>
        </p:spPr>
      </p:pic>
      <p:pic>
        <p:nvPicPr>
          <p:cNvPr id="3" name="图片 2" descr="206ce02ea9bf6209c1f40c9c594bcdc5"/>
          <p:cNvPicPr>
            <a:picLocks noChangeAspect="1"/>
          </p:cNvPicPr>
          <p:nvPr/>
        </p:nvPicPr>
        <p:blipFill>
          <a:blip r:embed="rId2"/>
          <a:stretch>
            <a:fillRect/>
          </a:stretch>
        </p:blipFill>
        <p:spPr>
          <a:xfrm>
            <a:off x="9869170" y="1278890"/>
            <a:ext cx="1619885" cy="38608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ABLE_ENDDRAG_ORIGIN_RECT" val="258*115"/>
  <p:tag name="TABLE_ENDDRAG_RECT" val="42*226*258*115"/>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TABLE_ENDDRAG_ORIGIN_RECT" val="325*146"/>
  <p:tag name="TABLE_ENDDRAG_RECT" val="631*226*325*146"/>
  <p:tag name="KSO_WM_BEAUTIFY_FLAG" val=""/>
</p:tagLst>
</file>

<file path=ppt/tags/tag13.xml><?xml version="1.0" encoding="utf-8"?>
<p:tagLst xmlns:p="http://schemas.openxmlformats.org/presentationml/2006/main">
  <p:tag name="TABLE_ENDDRAG_ORIGIN_RECT" val="325*146"/>
  <p:tag name="TABLE_ENDDRAG_RECT" val="631*226*325*146"/>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UNIT_PLACING_PICTURE_USER_VIEWPORT" val="{&quot;height&quot;:4050,&quot;width&quot;:12315}"/>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2.xml><?xml version="1.0" encoding="utf-8"?>
<p:tagLst xmlns:p="http://schemas.openxmlformats.org/presentationml/2006/main">
  <p:tag name="ISPRING_RESOURCE_PATHS_HASH_PRESENTER" val="3d8c8d1fbed9d7db832b996ee571653c99efbf"/>
  <p:tag name="KSO_WPP_MARK_KEY" val="7524b4f1-3667-480f-8220-f97bbf974fdf"/>
  <p:tag name="COMMONDATA" val="eyJoZGlkIjoiYzE3ZGZmM2M0YzY5MTNhZWYzNjAwMGY2OGViNDJlMDkifQ=="/>
</p:tagLst>
</file>

<file path=ppt/tags/tag3.xml><?xml version="1.0" encoding="utf-8"?>
<p:tagLst xmlns:p="http://schemas.openxmlformats.org/presentationml/2006/main">
  <p:tag name="TABLE_ENDDRAG_ORIGIN_RECT" val="325*146"/>
  <p:tag name="TABLE_ENDDRAG_RECT" val="631*226*325*146"/>
</p:tagLst>
</file>

<file path=ppt/tags/tag4.xml><?xml version="1.0" encoding="utf-8"?>
<p:tagLst xmlns:p="http://schemas.openxmlformats.org/presentationml/2006/main">
  <p:tag name="TABLE_ENDDRAG_ORIGIN_RECT" val="258*115"/>
  <p:tag name="TABLE_ENDDRAG_RECT" val="42*226*258*115"/>
</p:tagLst>
</file>

<file path=ppt/tags/tag5.xml><?xml version="1.0" encoding="utf-8"?>
<p:tagLst xmlns:p="http://schemas.openxmlformats.org/presentationml/2006/main">
  <p:tag name="TABLE_ENDDRAG_ORIGIN_RECT" val="258*115"/>
  <p:tag name="TABLE_ENDDRAG_RECT" val="42*226*258*115"/>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TABLE_ENDDRAG_ORIGIN_RECT" val="188*145"/>
  <p:tag name="TABLE_ENDDRAG_RECT" val="95*202*188*145"/>
</p:tagLst>
</file>

<file path=ppt/tags/tag9.xml><?xml version="1.0" encoding="utf-8"?>
<p:tagLst xmlns:p="http://schemas.openxmlformats.org/presentationml/2006/main">
  <p:tag name="TABLE_ENDDRAG_ORIGIN_RECT" val="258*115"/>
  <p:tag name="TABLE_ENDDRAG_RECT" val="42*226*258*1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zQ2MjEyODk3ODcwIiwKCSJHcm91cElkIiA6ICIxMjQ0NDI1NDY2IiwKCSJJbWFnZSIgOiAiaVZCT1J3MEtHZ29BQUFBTlNVaEVVZ0FBQTlzQUFBS21DQVlBQUFCZFFvMTNBQUFBQVhOU1IwSUFyczRjNlFBQUlBQkpSRUZVZUp6czNYZFlVMmYvQnZDYmtiQ1g0QVJSY0F1SVdtMFZOLzdjZGRlK1drZkZ2VmR0MVZwbnJWcDN0VGpxcUZzY2RiWlV0R29WWjBXcmdDS09vcWlneUVwQ0lDU1EvUDZncE1ZQVFnaUVjWCt1aTZ0d3pubWU4NDF2OU9YT2VZYVJTcVZTZ1lpSWlJaUlpSWoweHRqUUJSQVJFUkVSRVJHVk5R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G1hdWdDaUlpSVNwcVhxUThneTB4Ui8reGdWaFVWaE00R3JJaUlpSWhLRzRadElpSWlBR21aWWdURmJFWlkwbmtreVdPMHpqc0lxK0ZEcDk1b1cza3dMRXhzRFZBaEVSRVJsU1pHS3BWS1plZ2lpSWlJRE9sMHpFWmNlcjBQc2t6SmU2ODFON0ZCMTJyajBiYnlrR0tvaklpSWlFb3J6dGttSXFKeUt5MVRqQU5SODNBbVpuTytnallBeURJbE9QNThCUTVFelN1U21qSXlNcENSa1pIbk5TcVZDbks1SEVxbHN0RDNrOGxra01sa2VWNlRsSlNFT1hQbUlDa3BxZEQzbzVLcnFOOTcxNjlmeDZoUm94QVhGMWVnZHFtcHFRVytsNjZVU2lXaW82TWhsVXFMN1o1RVZIWXhiQk1SVWJsMVBIb0ZiaWFjMEtudHpZUVRSUks0di83NmEzejc3YmQ1WGhNVEU0TWVQWHJncjcvK0t2VDlsaTFiaGtXTEZ1VjVUWHA2T2tKQ1FwQ2VuZzRBRUlsRWVQWHFsY2FYVXFuVU9wYjlsWnljL040Nk1qTXpzWGp4WXZUczJSTjM3OTR0OU91aWdpdnE5MTVLU2dxZVBYc0doVUtSN3paWHIxN0ZrQ0ZERUJrWldlRDc1ZFRYdzRjUDg3eEdJcEZnNU1pUnVIejVjcUh2UjBURU9kdEVSRlF1WFh5OUJ6Y1RUaGFxajVzSkorRHAwQUZlOXI2RjZ1ZkpreWZJek13RWtQVVVMek16TTg5UThPYk5Hd0Jad1NmN09rZEhSemc2T3VMaXhZdTRkKzllanUwR0Rod0lvVkFJVTFOVG1KdWI1M2lOWEM2SFFxR0FsWlZWcnZmZnNtVUx6cDQ5cTNGcy8vNzlHRHAwYUk3WCsvajQ1Qm5vbFVvbFZxeFlnU3RYcnFCU3BVcFl1blFwbGk5ZkRqYzN0MXpia0g3bzg3MVhGRDc4OEVONGUzdGo5dXpaV0xkdUhXclVxSUZGaXhibE93eVBIRGtTQXdjT1JIcDZPdno5L1pHV2xvYTFhOWVpUm8wYVJWSXZFZEhiR0xhSmlLamN5VjRNVFIrT1I2OUFiWnRtaFZvMDdZc3Z2dEFhdGpweDRzVDN0dHUwYVpQNis2RkRoMkxZc0dFUWlVU0lpWW1CVENiRDNidDMwYVJKRXdpRlFnQlp3NFRuekptREJnMGFZTnEwYVRuMnVXL2ZQZ1FGQlNFZ0lDRFBlM2ZxMUFtVEowOUdiR3dzeG80ZEM2RlFpSU1IRDZyUHo1Z3hBNTA2ZFVLM2J0M1U5OCtKUkNMQjBxVkxjZnYyYmN5ZE94ZE5talRCbkRsek1HUEdETXllUFJzZmZmVFJlLzhjU0hmNmZPOFZCVk5UVTh5ZE94ZmZmdnN0L3Zyckx6ZzVPYUZUcDA1bzBhS0Z4bldKaVltb1VLR0N4ckZWcTFhcHZ6Y3pNOFBpeFlzeGJkbzB6Sm8xQzJ2WHJvVkNvY2oxdGY3d3d3LzQ4Y2NmTlk2NXVyckMzOTlmVDYrTWlNb0RobTBpSWlwM0xyN2VtKzg1MnU4eU43RUdBUFhXWUVueUdQd1Zmd0x0S3VmOFZEYy9BZ0lDa0wxZTZieDU4MkJ1Ym82NWMrZm1lbjEyd0owM2J4NmFOMjhPSUN1VUFFQ3ZYcjNRcTFjdkJBY0hJeW9xQ3N1WEw0ZXhzVzZ6eGlRU0NlTGk0aEFmSHc4QWVQYnNHZExTMGdBQUppWW1zTEN3Z0ptWm1mcjZJMGVPcUFPTWtaRVJyS3lzdEFMUTJ4NDhlSUR2dnZzT0tTa3BXTEprQ1Z4ZFhXRmpZNE9WSzFkaStmTGwrT2FiYjlDN2QyK01HalVxMXlmeFZEajZmTyt0WHIwYWYvNzVaNjV0czUrZ2p4MDdGa1pHUnJsZU4yN2NPUFRvMFFPN2R1M0NoUXNYc0hQblRpeGF0QWhLcFJMang0K0h0YlUxbGk5ZkRvRkFBQUNJaTR1RG41OGZ2dnp5UzdSdjMxN2R6OXRoR3dCcTFhcUZPWFBtWU9IQ2hUaDgrREQ4L1B3d2Z2eDRqV3RrTWhrMmJkb0VYMTlmTkd6WVVPT2NyUzEzSVNDaWdtSFlKaUtpY3VkbXZHN3p0TTFOckRHeDNnNEFnSC9rQ0hYZ3ZobC9zbEJoKyswZ2FXeHNqTHQzNzJMQ2hBbTVYcCs5aUpWUUtJU0ZoVVdPMTl5NmRRdk5temZYT1dnRHdKVXJWN0IyN1ZwMUdKcy9mejVzYlczUnZIbHppRVFpUkVSRXFJY1ZBMEI4ZkR5cVZxMnFyakU3aEwxTEtwVml4NDRkT0hYcUZHclhybzJWSzFmaTBhTkg4UFB6dzdwMTYxQzNibDBzV3JRSWh3OGZ4dmJ0MjNINThtVU1HellNWGJ0MkxkVHJJVzM2Zk8rMWJ0MGFycTZ1T2JhVFNDUTRjT0FBZ0t5bnpBTUhEc3oxSHZYcjF3ZVFGWHpGWXJGR2ZWT21UTUdNR1RPd2V2VnF6SjQ5RzBEV3RJWktsU3FoZGV2V2ViMVVBRmxUR2xhc1dJRkdqUnJCMk5nWTNidDMxemd2RW9td2FkTW1lSGw1b1V1WEx1L3RqNGdvTHd6YlJGUXVuWG53RE1mREhpQThOaDRPUWlOY2ZpbCtmNk1TcUpXekxaTGxLbmhXZFVML3hnM1FzVTdPditqU2Z4TGxMNUVrankxd3UreWc3V3laRlFRK2RPeU5TM0g3QUFBeGFaRkl5eFRyYmY5dFYxZFhmUExKSjdtZVQwcEswaGpHK3k2bFVva3JWNjVvUGJVcnFLNWR1NkpyMTY0NGN1UUl0bXpaZ2wyN2RxRktsU3BZc1dJRmJ0eTRnYi8vL2h0djd5Q2FuSnlzRVpUZWZ1b05aSVhza3lkUDRwZGZma0ZxYWlyOC9Qenc2YWVmd3NURUJJNk9qcWhWcXhibXo1OFBmMzkvT0RvNllzQ0FBV2pXckJuV3IxK1B0V3ZYWXQrK2ZlamF0U3U2ZE9tQ1NwVXFGZXExVWM0Szg5Nzc2S09QY2gzMnYzcjFhZ2dFQWlnVUNxU2xwYUZ5NWNwbzI3WnRnZXZ6OFBDQW41OGZMbDI2aExTME5EeDY5QWlYTGwzQ2tpVkxjdjF3NTEyTkd6Y0drRFVVL3QzRis3SVhiL3Z0dDk5dysvWnRyYllqUjQ3a2U0K0k4bzFobTRqS25XbS9uSUZDRklPMkR1bVk0QWw0MmhrQnpVdnIwN0lVaEl0VUNCZWw0UENsR0FTR3VXQjF2MDZHTHFwRVMweVBLWENiZDRQMlgvRW4xRUU3Mjh2VVNOUzJhYTZYR20xdGJlSHA2Wm5yK2RldlgrZlpQaVFrQk1uSnlhaFJvNGI2eWJPTmpZMzZLYVpTcVlSY0xsZC8vKzdQNzhwcDVlbk9uVHZqaXkrK3dNdVhMekY4K0hBQVdVOEY3ZTN0QVdRRjY3Y1hXWk5LcGZqODg4OGhFb25nNCtPRE1XUEd3Tm5aV1gxZUlCQmc3dHk1bURCaEFrSkRROUdoUXdjQWdKdWJHOWFzV1lNTEZ5NWd6NTQ5MkwxN055cFhyb3pPblR2bitXZEF1aW5zZXk4bllXRmhPSHYyTEFZTUdJQ0FnQUQwNzk4Zkd6ZHVSTE5teldCcGFabnZmdnIxNndlSjVML3BINzE2OVZKLy84MDMzd0FBeG93Wmd3RURCbWkwUzBoSVFIQndzUHJuaGcwYm9tN2R1cEJLcFpCS3BWQW9GREExTlZVUGJjLyt3T0R0dWV4SlNVbDQrUEFoL1B6OEN2REtpYWk4WTlnbW9uSkVoWkc3anNESEtna2p2UUVnOXptRHBZbW5uUkU4N1lDQnJncHMrZWNmak4xekJGdUc5a2RaZVgzNjlqTDFRWTdIbXp2MlFqWExlamp4ZktYV3VVRnVTOVJCKzdIa0pnS2VGczBlMjlsQ1FrTHcyV2VmNmR6KzJMRmpBTExtdm1hYk9IRWkrdlRwQXdENC9mZmY4ZnZ2djJ1MDZkR2poL3I3dDFlV2xzbGtDQThQQndENCsvdGordlRwdWQ1WEpCTEJ6czRPS1NrcFVDZ1U2dUFOQUZaV1Z2RHo4ME9OR2pYZzZlbUp5NWN2NDhhTkcxcDk5TzNiRjBsSlNUaDY5S2o2V04yNmRlSHI2NHYyN2R1cmg4ZFQwU2pzZSs5ZElwRUl5NWN2UjgrZVBkVXJnSGZwMGdVM2I5N0VoZzBiTUd2V3JBTDExNnRYcjF5ZmlNK2ZQei9INDY5ZnY4YjI3ZHNCWkwyZmh3OGZqcnAxNjJMbXpKa0FzdDdYWVdGaEdEVnFGSm8xYXdZQW1ENTlPdXJWcTZmK08zVCsvSGtzVzdZc3oxWDZpWWpleGJCTlJPWEd0Q05uME5JcUVTUGR5bTRJSGV0dWhDMy9KR0RtMGJOWTFhLzBQL2tUeWVRSWZ4V1BLMUgvUFkyT1RwSWdPam5yNmRiWWxsN28wYUJnMjBQbE5OVGIwNzREQnJrdFVaOS9PMHdQclBtdGVtdXZsNmtQc09OeHpxdDQ2OU9ISDM2SU9YUG01SHIrMWF0WHVRNFIvK2VmZnhBU0VnSWdhNWlzdGJXMWVtNHJBSXdlUFZyajZlQ1JJMGVRa1pHaG5rTjc4ZUpGUEhqdzN3Y1NJU0VoY0hGeFFWUlVGTkxTMGpCdjNqeFVxMVlOS1NrcFduTzJ4V0l4Tm16WUFCTVRFd0JaQzFRSkJBTFVyRmtUYytiTTBRajBGeTllUkZoWVdKNS9EaGtaR1JDSlJCZzBhQkE4UFQxaGJHeGM2S0NkSWxkZ3dwSHpTRXFURmFxZmtzak0xQVRmZjl3R3RSenRkTzZqTU8rOWR5bVZTbnozM1hjd05qYkc4T0hEY2UzYU5RQ0FrWkVScGs2ZGltblRwcUZPblRybzE2OWZ2dXR6ZG5hR3Q3ZDNqdWV5MzNmdmF0aXdJVTZkT2dVQTZObXpwOWI1QVFNR0lEazVHWFBteklHM3R6Zm16NStQbEpRVXBLU2txSzlKU2tvQ0FJWnRJaW9RaG0waUtoZUNJdjVCaGpnR283ekxidERPTnRiZENPUHV2TVM1aDgvUXNXN3Aya3RXSkpNak1DSUs0Ykh4dUJ3VmcvQlhDVnJYdU5oWnc5WEJSdWQ3VkRDcnBuWHNzU1FFTDFNZndObXlQajUwNm8wbmtwdTRtWEFTQTJ0K2l3K2RlZ1BJQ3RyK2tTTjFYc1U4TjArZVBFRlVWSlQ2NThURVJBaUZRbHkvZmozWE50bS8rTis5ZTFjakVQajYrbUxyMXEyd3RyWkdTa29LS2xhc0NEczdPNDI1ck5sUDdyTDkrZWVma012bDZtSGJIaDRlNnY0QklEQXdFTTJhTlVOVVZCUW1UWnFFTTJmT0lDNHVUbXZPdGxLcHhKZ3hZd0FBZCs3Y1FVSkNnbnFZcjRPRGc5WnJ5R3ZGNjJ6Ky92NElEQXhFMTY1ZDMzc3RGWnkrMzN2dkxsN243KytQME5CUXJGdTNUaXVrTm1qUUFNT0dEY09XTFZ2ZzdPeHNrQzNlWkRJWnBrK2ZEaDhmSDB5Yk5nMTkrL1pGY0hBd2JHMXRrWkdSb1JIZSsvYnRpeTVkdW5DQlBpSXFFSVp0SWlvWFRvUStRRnNIT2NyTDBPbzJEbkljdjNPLzFJVHQ2Q1FKdGx3THhmNi9JeUdXeVdGakpvUlhWVWQ4MWFFWldybFZnMWRWSjlpWjU3NVhjMEhrRkxabG1STDRSNDdFVEk5RHFDQjB4aUMzSldoYmVZaDY2SGgrZ3JhelpUMmQ2cmw1ODZiNnFWdTJtSmdZZlAvOTl6a3V4Q1FXaXlHVHllRGs1SVJMbHk3aDBxVkw2bk5ObXpiRmd3Y1BNSFRvMEJ3WHNYcno1ZzNXckZtRDBhTkh3OTNkUGNkNlZDb1ZkdTdjcWQ0Nys5YXRXeGc4ZURBT0h6NE1jM056akJrekJpdFdyRkRQMlJhTHhUaHc0QUFzTEN6VXc5UkRRa0xnNmVtcC9qay9FaE1UOGZ6NWMvVlR5NGlJQ0p3OGVSSWpSNDVFdFdyYS81dnB5bG9vd083UHVNbzBvTi8zWHJ0MjdUU0M2TFp0MjNEeTVFbE1uRGhSdldqZXV3WU5Hb1M3ZCs5aTRjS0ZtRGR2SG54OGZONWI4OWF0Vy9Ienp6L25lRTRtSzlob0JhRlFpRTgrK1FTN2QrL0dzV1BITUdUSUVJd2RPeFpBMW56dGQxZHF0N2EyTGxEL1JFUU0yMFJVTG9TL1NzQUVMME5YVVh5ODdJQ3Q5N1NmQ3BjMDBVa1NyTGdRZ2dOL1J3SUFCamF1aTNFK2plQlYxYW5JN2xsQjZBd0hZVld0RmNsbG1STHNlRFFORSt0dmg0V0piWUdDZGkyYkQzUmVpWHpnd0lFYTJ5QUZCQVJnOSs3ZCtPS0xMOVJQZFB2MDZZTmh3NGFoWDc5K2VQMzZOYjcrK212WTJ0cGl6cHc1V3FGbzgrYk5HazhjMzVhV2xvYVFrSkE4dDExS1RVMUZTRWdJQmc4ZWpPdlhyOFBiMjF0akR2ZmJWQ29WL3ZqakQzVHUzRmtkVEZKVFUzSDc5bTJvVkNwRVJVWEJ6UzMzWWY0WkdSbVF5V1N3dExURTNyMTdFUmdZaUsrKytncnQyN2ZIbWpWcjRPN3VybDRaT3pvNk90ZHRwVWczK243dlpkdTVjeWNPSGp5SUFRTUc1UG1CaTdHeE1SWXNXSUF2dnZnQ2l4WXR3b3daTS9MY2JzdkZ4UVZlWGw0UUNvWFl1M2N2dnZubUc0U0hoK1AwNmRQcWtSTFo4OEx6dzlqWUdCMDdka1M3ZHUxdzlPaFI5ZXI1NmVucFNFNU96bkZFQmhGUlFUQnNFMUc1WUM4MHpscDF2SnhvWkc4RU8wSEpmcjJYbzJJd2RQOXBxRlRBVngyYVlWQ1Rlb1VhSGw0UXpaMTY0MHpNWnEzak1XbVI4SDh3VWgyNDh6dDAzUFBmT2QyRklaRklzR2JOR3R5NmRRdUxGeS9XR080dGw4dVJtWmtKQUtoY3VUTFdyMStQaFFzWFlzeVlNUmcvZmp3NmR1eW9IaXBldVhMbFhNTjJRVGs0T0dpcytQd3VJeU1qWEw5K0hkZXVYY1BLbFZrTHkvM3l5eS9Jek14VXIzTCtybjM3OWlFNk9ocXpaODlHY0hBd2xpNWRpcDA3ZDJMaXhJbElTa3JDc21YTGtKYVdoalZyMWlBMU5SWEd4c1k0Y2VJRXRtelpndFdyVjZOQmd3WjZlVzMwSDMyOTl6SXpNL0hERHovZzk5OS9oNit2TDBhUEh2M2VlMXRaV1dINTh1V1lObTBhVnExYWhidDM3MkxLbENrYVQ1V3pyVisvSGdCdzZOQWhPRG82b2wyN2RwQktwVEF4TVVHTEZpMEFaSzBGY1BEZ1FVeWRPalhQK3lvVWloem5pbS9ldkJrcWxRb3FsUXE3ZCsvR3ZuMmF1dzZNR0RFQ2ZmdjJmZS9ySWlJQ0dMYUpxSnk0RWlNQlVMN20ybDJPMGUvY1luM2FmQzBNY3dPdndLT0tJL3o3ZFNqU0o5azVhVmQ1Q0M2OTNndFpwbllvelE3Y2ZWeS93bzdIMDk0YnRCMkVWZEd1OGxDZGExRW9GRGgyN0JqMjc5OFBKeWNuZUhoNFlOR2lSVnJYN05peEE3dDM3MVlmVXlxVjZOMjdOOWFzV1lNZE8zYWdWNjllNk4rL2Y0NGhSVmVkT25XQ3RiVTE0dUxpY2p5ZmxKUUVFeE1UaElTRTRLKy8va0tkT25WdzZOQWg5T25UUjJNMThUTm56cUIxNjlhd3RMVEUyYk5uNGVUa3BONW1LWnVKaVFubXpwMkxCUXNXWVAzNjlmRHk4b0tycXl2Mjd0Mkw5dTNidzlYVkZRc1hMb1MvdnorY25JcjMvVkpXNmZ1OXQyelpNbHk5ZWhWZHVuVEJqQmt6TUhYcVZJMzNUbnA2T29Dc2xiN2ZIbkwreVNlZjRJY2Zmc0NDQlF0dzl1eFpPRHM3WS9EZ3diblcvT3V2djhMWE4rY1B1T0xpNG5EdTNEbE1tNWIzUW9ZbUppYTVMdlQyMjIrL0lTb3FDaE1uVHRSNm4vTERIaUlxQ0ladElpSXFWbDhIWHNHV2EySG9WcjhtL1B2NzZtMHVka0ZZbU5paVM3WHhPVzd6QldRRjdvMlJJL1BWVngvWGdtMWQ5SzZnb0NCczM3NGRmZnIwd1lnUkkvRG16UnNrSkdoT0FaZzFheGE2ZHUySzl1M2JheHh2MUtnUk9uVG9nRzNidGlFOFBCeURCZzNTT0ovOXMwS2gwS2syVzl1Y2g4YUx4V0xFeHNiQ3o4OFBWbFpXYU5DZ0FVNmZQbzBqUjQ3QXhjVUZBd1lNMEFqYi92NytzTGEyUnVYS2xmSHk1VXV0ZlpDem1acWFZdjc4K1FnTEM0T3JxeXNTRXhPeGE5Y3UyTm5aWWVIQ2haZ3dZUUlXTEZpQU5XdldxSWY4a3U3MC9kN3IyN2N2bkoyZE1YcjBhQmdaR2FGNzkrNUlUVTFWdDNuNDhDSE9uVHVIYnQyNndjN3V2eFhUR3pSb0FEczdPNnhjdVJKQlFVRWFxOWEvTFM0dURpdFdySUNKaVlsNmV6SnpjM05JcFZKY3ZIZ1IxdGJXT0hmdW5NYis3Ym01Zi84K0hqNThxQlhLejU4L2owZVBIc0hJeUFoUG56N0ZzR0hEWUdOVFBDTnVpS2pzWWRnbUlxSmk4MXRFRkxaY0M4UEF4blhoMzcvd1E2OExvMTNsb1loSmpjVE5oSk02OTlHMjBtRDF0bUM2K3Zqamo5RzhlWE5Vcmx3WlFOYThWQmNYRjQxcmpJMk5VYTFhdFJ5M1BLcFRwdzYrLy81N1pHWm1hcTJVUEhQbVRGaGFXbUxEaGcwYXg1VktwWHBvY1BhUTJleWZjeHI2L1RhSlJJSTdkKzRnUFQwZFhidDJ4Ymh4NDVDZW5vNGRPM1lnUER3Y0d6WnNnRUFnVUYrZm5wNk8xTlJVMk52YjQ4U0pFeEFJQkdqWHJoMEFxSy9MZnVJSkFHWm1adXBoekpHUldYUDVHelJvZ0NwVnFtRG16SmxZc0dBQkRoMDZoS0ZEZFI5TlFGbjAvZDVyM0xneEdqZHVyRDcvN2lyeWYvenhCODZkTzRmT25Udm5HSWdGQWdFKy92aGpyZU1KQ1FuWXRXc1hMbHk0QUY5Zlh5eGN1RkM5V0ZtelpzMVFzMlpOTEZtU3RYV2Z2YjA5cGsrZnJuNVB2YjJpZUVaR0J1UnlPYzZkTzRkZHUzYWhWYXRXNm5NaWtRaTdkdTNDcVZPbjBLaFJJelJ0MmhRQkFRSDQ0NDgvTUhqd1lQVHUzVnZqZlUxRWxCOE0yMFJFVkN4RU1qa21IYjJRTlhUY3dFRTdXL2JlMnJvRTd1YU92UXI5VkR2YnJWdTM4Tk5QUCtWNlhxRlE0T2VmZjlhYVA1ck4zdDRlTzNmdTFEcit3UWNmd003T0RvOGZQOVpZcU95cnI3N1N1amEvMjJ2WjJOamc0NDgvUnQyNmRlSHI2NHYwOUhUODhNTVBDQXNMdzVvMWExQzVjbVgxay9UVHAwL0QzTndjeHNiR2NISnl3cmx6NTlDK2ZYdDFVTXBlek9xbm4zNUNwMDZkTkQ0c1NFOVBSMEJBQUtwVXFZSmF0V29CQUh4OGZMQmd3UUwxL0Z3cXZLSjY3K21UZzRNRDZ0V3JoeUZEaG1ndHltWnJhNHV0VzdjaUlpSUNEeDgraEptWkdaS1RrN0YwNlZJQTBGaFU3OUtsUzFBcWxZaU5qY1hubjMrT2dRTUhJaUlpQW1mUG5zWFpzMmNoazhuUXMyZFBqQjA3Rm1abVp1amN1VE8yYnQyS0xWdTI0T1RKa3hnOWVqVGF0R2xUcEsrVmlNb1dobTBpSWlvV1gvOTJHV0taSEhzL0sxbDdKZzl5V3dJSHMycTV6dUYrbDdtSk5RYTVMU24wRSsyM05XM2FGTE5uejlhNXZWQ29PUlRmMWRVVk8zZnVWQTkvSFRKa0NJQ3M3WXhtemNyN0E0TDQrSGhzMzc0OXoydkdqUnVuL243ZnZuMUlURXpFeG8wYjFhczNDd1FDOU96WkV5ZFBabjJJTVdEQUFGU3FWQWxMbGl6Um1HOWR2WHAxakJrekJrZU9ITUh5NWNzMTdtRmlZZ0kzTnpkTW16Wk5ZOTVzNjlhdDg2eU5Da2JmNzcyaVlHeHNuT3ZROG16eDhmSDQ4Y2NmMVQvYjJkbmgwMDgvMWRpL3UzYnQybkIxZGNXc1diUGc2dXFLVWFORzRjV0xGekEyTmthYk5tMHdjT0JBMUs1ZFczMTl4WW9WOGZYWFg2TmJ0Mjc0NFljZnNHelpNcmk3dStkcm1Eb1JFUUFZcVZRcWxhR0xJQ0lxYW83ek5pT2hUL2xhSU0zeHVCSUozNDU3LzRYRklEcEpnaVpyOXVHckRzMHd5N2ZaK3hzWVFGcW1HQmRmNzhYTitCTmEyNElCUURXTHVtanUxQnNmT3ZYV2VadXZza3FsVW1rdEpFVmtDTm5USXQ2ZFVwRk5xVlNxendVSEJ5TXBLUWx0MjdhRnZiMTludjBxRkFvOGZQZ1FIaDRlZXErWmlNb3VQdGttSXFJaTkvMzVtN0F4RTJLY1R5TkRsNUlyQ3hOYmRLMDJBVjJyVFVCYXBoZ3ZVeVBWNTV3dDZ6Rmc1NEZCbTBvS0l5T2pQTitQYjRmd2dnd0pGd2dFRE5wRVZHQU0yMFJFVktSRU1qa0M3anpFd01aMURiTHl1QzRzVEd4UjI2YTVvY3NnSWlLaVVxeDhqYWtrSXFKaXQvLzJBd0RBTEYrR1Z5SWlJaW8vR0xhSmlLaElCZndkQ1k4cWpuQjE0RjYxUkVSRVZINHdiQk1SVVpHSlRwSWcvRlVDQmpXcForaFNpSWlJaUlvVnd6WVJFUldaM3lLaUFBQTlHcmk5NTBvaUlpS2lzb1ZobTRpSWlreGdSQlNIa0JNUkVWRzV4TEJOUkVSRlFpU1Q0K3JUV0Q3VkppSWlvbktKWVp1SWlJckViL2V6aHBCM2IxRFR3SlVRRVJFUkZUL3VzMDFFWlpKWUpvZFVvWUEwUFFOU3VjTFE1WlJMZ1JGUmNMR3pobGRWSjBPWFFrUkVSRlRzR0xhSnFNU0tTaFFqT2ttQzU4bGl4SWlsV1FGYXJsQi9wY3F6Z25TS1hBRnB1Z0twaXF5ZjB6TXlEVjE2dVNlU3lYSGxhUXhYSVNjaUlxSnlpMkdiaUF4Q2thbkVTMUVLb3BNbC93YnFyUDltL1N4R3JFUUtsY3JRVlpLdWZyc2ZCYkZNanU2Y3IwMUVSRVRsRk1NMkVSVzVES1VTOTE0bDRzN0xPTngrK1FaL3Y0ekRnN2hFWkNxWnBzdXFGUmRDNEZPektscTdWVE4wS1VSRVJFUUd3YkJOUkhxbFVnRVAzeVRoOXNzNDNQazNXSWUvU3VEUTduSkNKSk5qNlA3VGVKNHN3WS85T2hpNkhDSWlJaUtEWWRnbW9rSjVtaWpHM3kvajhQZS93VG8wSmg0cFhKQ3MzQW1MalVmNHF3UnN2aHFLOEZjSjJOQzNBNTlxRXhFUlVibkdzRTFFK2ZaR21vYWIwYS94OTF0UHJaUFMwZzFkRnIySDg2S3RrQlh4eUFJVkFDTUFkaFptMkR5Z0l3WTBxbE9rOXlNaUlpSXE2UmkyaVNoUFVZbGlIQWw5aEdOaGp4RVpsMlRvY2tnSFkzMGE0V2IwNnlLOWh6RlVlSndnd2l0SktuNE12b1BPZFd2QXpseFlwUGNrSWlJaUtza1l0b2xJeXd0UkNnN2ZmWWhqWVU5dzcxV0NvY3VoUXByZjZhTml1OWYrMjVINE92QUtlbTAvZ1pNamV6TndFeEVSVWJuRnNFMUVBSUFZc1JTL2hEN0M4YkFudUJQenh0RGxVQ24xV2RONjhLcnFpUFliajJEejFWRE04bTFtNkpLSWlJaUlESUpobTZnY2U1MlNpcU9oajNFODdERkNYc1FadWh3cUk3eXFPbUZnNDdyWWZDMFU0M3dhOGVrMkVSRVJsVXNNMjBUbGpEeFRpYU5oajdIcjVuMzhGZjNLME9WUUdUWE9weEVDN2p6RS90c1BNTjZua2FITElTSWlJaXAyRE50RTVVU01XSXJ0TjhLeEp5UUNDYWt5UTVkVDVLeUZBbGdKQmJBVW1zSktLRUE0NTU0WEs2K3FUdkNvNG9nclVURU0yMFJFUkZRdU1Xd1RsWEhCLzd6RXRodmhDSXg0Q3FWS1plaHlDcVN5dFNYY0hPM2c3bWlMNnZZMnNQbzNRTDhkb3EyRkFsaXFqNXZDVWlpQXBVRDduemJIZVpzTjhBckt0OVp1MWJEbFdoaEVNam1Ia2hNUkVWRzV3N0JOVkFhbEtUSnc0TzlJYkxzUlhxSzM2ekl5QXFyWldzUGQwUTV1Rld6Ly9hK2QrbWVMSEVJemxSNkRtdFREbG10aCtPMStGRDVyV3MvUTVSQVJFUkVWSy80bVMxU0dQRTBVNDZmcllkaC9PeEtTZExtaHl3RUFHQnNab2JxOTlUdEIyZzV1anJad3EyQUhvWW14b1V1a0l1SlYxUWt1ZHRZSWpHRFlKaUlpb3ZLSFladW9sRk9wZ0RNUG4ySGI5WENjZi96YzBPWEF5QWp3cmxvUmJXczVvNjI3QzFyV3JBcHpVeE5EbDBVRzB0cXRHZ0lmUERWMEdVUkVSRVRGam1HYnFCUTdFL2tNaTg3Y3dJTzRSSVBXVWR2SkRtM2RYZFFCbS9OektWdjNobTRJdVBNUXYwVkVvVWNETjBPWFEwUkVSRlJzR0xhSlNxR3cySGg4OWV0bGcyM2RWY1hHVWgydTI5ZDJRVlViSzRQVVFTVmZqd1p1c0RFVEl2QSt3ellSRVJHVkx3emJSS1ZJZEpJRWk4NWN4L0h3SjhWK2J5Y3JDL1QxcW9WUHZPdWltVXVsWXI4L2xWNDlHdFJFNElPblhKV2NpSWlJeWhXR2JhSlNJREZWaHBVWGJ1SG5tL2VneUZRVzIzMHRCYWJvMXFBbUJualhoVy90NmpBeE5pcTJlMVBaTWFocC9heWg1RnlWbklpSWlNb1JobTJpRWt5V2tZbU5WKzVpZmZEZmtLUXJpdVdlSnNaR2FGZkxCUU84NjZCSEEzZFlDZm5QQkJWT2E3ZHE4S2ppaUMzWFFrdGQyTDdadFRPOHRtNkhlZlhxaGk2RmlJaUlTaG4rRmsxVUFpbFZLdXkvL1FETHo0VWdWaUl0bG5zMmRhNkVUN3pyNEJQdk9uQzBOQytXZTFJdkZwUHFBQUFnQUVsRVFWVDVNYTVsSTB3K2RnR1hvMkxRMnEyYW9jdkpOMm5FZmNoZVBDKzJzSjJlbm82a3BDVFkyOXZEM0Z6Nzc2RlNxVVJzYkN4c2JHeGdhMnRiTERXOXo4dVhMK0hzN0t6WFBoVUtCUjQvZm95cVZhdkMzdDVlcjMwVEVSRVZGMjV3UzFUQ25IMFlqZFliRG1IcThZdEZIclRkSGUzd1ZZZG11RDFqTU02TzY0ZXhMYjBZdEtsSWZOYTBIbHpzckRIcDZBVkRsNklsUXlSQ3lyMTdPWjZ6KzZnRnJCdDZhQjJYUFgrT0RKRkk3N1hzMnJVTGZuNStTRXRMeS9IODlldlhNWHo0Y0R4NDhDRFBmdmJzMllNTEZ6VC9yRisrZkltSWlJaDhmU1VsSmVXcjNwOS8vaG5EaHc5SFJFUkV2cTUvOHVRSnhvNGRpeWRQOGw1M0lqazVHVk9tVEVGd2NIQysraVVpSWlxSitHU2JxSVNJbDZaaHdpL25jZTVSMGU2VlhkM2VCdU45R3VHRDZwVzUwQmtWcTZVOVdtSFkvaUJzdWhxSzhUNk5ERjJPbXV6RkM0UjA3NEw2cTlhZ3lvQlBOYzQxT1hSRTYvcVVlL2R3WitBQTFKNi9VT3Y2d3BCSUpBZ01ESVNIaHdkZXZYcUZWNjgwZHh1b1Y2OGVqaDA3Qmx0YlcxaGJXMnNGWERNek03aTd1eU05UFIzWHIxL0g0OGVQWVdwcWlqWnQyZ0RJQ3NZWEwxN01WeTBUSjA1RW56NTkzbnRkNTg2ZGNmRGdRYXhmdng3Ky92NHdOczc3TTN3ek16UElaREpNblRvVlgzNzVKZHExYTVldmVxaG83ZG16QitucDZUcTFiZHk0TVpvMWE2Ym5pb2lJeWdhR2JhSVM0SmZReDVqMWF6Q1MwblQ3WlNjL0dsZXJpRW10dmRIYnN4YU1qYmpRR1JXL0hnM2MwSzErVFh6eisxVzBkcXNHcjZwT2hpNEpBR0R0NFlINnE5WWc5dkFoZFhpT0R6cU5sSWo3U0w1MkRmWXRXOEs2b1FlY09uY0JBRHhkdXhwT25UcnJOV2dEV1dGWUtwWGk3dDI3bURKbGl0YjVCUXNXNE02ZE93Q0FxVk9uYXAydlVhTUd0bTNiQmpNek15eGR1aFRUcGszRGQ5OTloOFdMRitQRER6L0U2TkdqTVdqUW9EeHJTRTFOeFl3Wk0vSmRzN096TTNyMDZJR29xQ2drSnllalFvVUtlVjd2NHVLQ0RSczJZTzdjdVZpeVpBa3lNelBoNit1YjcvdFIwZmp0dDk4Z2xXcVBwTXJJeUVCR1JnYk16TXhnbE12L2I1aWJtek5zRXhIbHdraWxVcWtNWFFSUmVSVXZUY1BVNDMvaTlJTm5SWGFQVG5WZE1hbDE0MUkxVDdZb09NN2JqSVErNVd2bWpPTnhKUksrSFdmb01qU0laSEwwM0g0Q3o1TWxPRG1pVjRrSjNObFM3dDNEZzVuVGtYTC9QdXcrYWdHSGxpMlJkTzBhUkRldXc3cGhROVJmdFJiV0h0ckR5Z3ZyMXExYm1EMTdOb1lNR1lKZXZYcGgvLzc5Nk5DaGczb3V0RUtod015Wk15RVFDTEJ5NVVwY3YzNGRJU0VobURScGtqb0VtWmlZd05yYVd0M255NWN2TVduU0pMUnQyeGJUcDAvUDMrdFBTVUhmdm4zVlQ3Wi8vLzEzYk55NE1jODJtWm1aTURFeHlmTWFjM056SEQ1OFdQMnpUQ2JEdm4zN01IandZTVRIeDJQOCtQRWExNnRVS3FTbnAwTWdFR2oxM2FKRkM4eWRPemRmcjRjS1o4K2VQZGk5ZXpjQ0FnTGc2T2hvNkhLSWlFb2RQdGttTXBEZkh6ekZwS01Ya0Z3RVQ3T0ZKc1lZNEYwWGs5czBSaDBuTGk0RUFLMnEyUUFvbnNYbVNvcXMxMXl5MkprTDRkK3ZBeVlldllEMkc0L2d1KzZ0TUs2bGw2SExBdkRmOEhDblRwM1JPT0F3VE8zc0FBQTFwMmZONjM3d3hYVGNHVGdBelFLRDlMcGcydlBuejdGMDZWSzR1YmxoOE9EQnlNek1SR2hvS0c3ZXZJa05HemJBeHNZR2E5ZXV4Y3VYTDdGOCtYTFkyOXZEeWNrSndjSEJjSFIwMUFxcTJaeWRuYkZwMHlaVXFWSkY1OXBxMWFxRkFRTUdhQnlMaTR0RFVGQVFXclZxQlhkMzkzejFZMnFhOWV1R1hDNkhVQ2lFdWJrNVJvNGNDUUN3dDdkWGY1OU5LcFZpNTg2ZDhQSHhnYWVucDhhNXFsV3I2dnB5cUlERVlqRUF3Tzdmdnd0RVJGUXdETnRFeFN3cExSMWZuTHlFRStGNUx4Q2tDenR6SVVaODZJbHhQbDV3c3JMUWUvK2xXYkpjaFhDUkNwNTI1V01JZldpeUN1S01rdmxhdmFvNjRkVEkzcGo0eTNuTURieUM4Tmg0Zk5XaEdWd2REUHZod0tORkMyRC9VUXZVWDdOTzY1eXBuUjA4dCsxQStLZ1JlREJ6QmhvZlBKeEREN281YytZTWxFb2xGaXhZQUZOVFU1aWFtbUxod29XWU1tVUt3c0xDNE9QakF3Y0hCM1R2M2gwZmZQQUJBS0JaczJhWVBIbHlyZ3VwWlN0TTBBYUF1blhyb203ZHVockhidCsramFDZ0lIVG8wS0ZBYzY3RllqR21USm1DTm0zYXdNL1BUejIvMjlyYVdtdCsrSnMzYjdCejUwNTRlM3VqWjgrZWhYb05wTHY0K0hnNE9qcXFQeXdoSXFLQzRiK2VSTVhvajRmUm1QRExlU1NreXZUYXI5REVHR05hZW1GbSsyYXdNUlBvdGUreXdyT3FFOEpGVW5pV2t3YzBZU0xBcTFwRlE1ZVJLenR6SWZZTzdvcnZ6NGRneFlVUUhQZzdFb09hMUN2VzBDMTcvaHl5bHk5ZzNhQWhNc1JpaUc1Y1I0dkwxL0pzVTN2QklseHYzUkt5NS9yYkRtekVpQkZvMzc0OWhFSWhvcU9qSVpQSklKUEpNR1hLRkNnVUNnUUZCYW0zdi9yeHh4OGhGb3NoRm9zaEVva2dGb3R4NE1BQkhEbHlCTWJHeG5qMTZoVzJiTm1pN3J0R2pSb1lQbnk0WHVyTUpwTmwvZnRsWVZHd0QvUXNMUzNoNmVtSmdJQUFSRVpHWXQ2OGViQ3hLWG1qTCtnLzBkSFJxTTQ5NW9tSWRNYXdUVlFNUkRJNXZqb1ZqQ09oai9UZWR5OFBkeXpwNWdObk8rdjNYMXlPOVcvY0VJZXZ2TUZBMTd5ZkJKWVZmeVpiWW5EYitvWXU0NzFtK1RiRG9DYjFzUGxhS1BiZmpzU0J2eVBSeXEwYVdydFZReXUzYW1oVnMraldHcmpldWlVQW9Fci9UMkRmMGdkbXpzN3ZEZERtMWF2RHhNWUdLZmZ2NGNYMmJYang4M2FZMnRxaWRkaDluZXN3TWpLQ1VDakVaNTk5cG5YTzJOZ1lTcVVTTmpZMmNISnlncFdWRmF5c3JHQnZidzhYRnhkWVcxdkR5c29LY3JrYzV1Ym1VQ3FWNm9XdUhqOStyTFdGMStEQmc5VkRnM1dWa3BJQ0FMaHk1UXIrK2VlZlBLOXQyclNwK3NtNHFha3BaczZjaVVxVkttSFBuajFZdEdnUlZxMWFWYWhhcUhET25EbUREUnMyNUhwZUpwUGh4WXNYN3gxZElCQUljUFRvVVgyWFIwUlU2akZzRXhXeFB4NUdZOUxSQzNnajFXL0k4NnppaU5XOTIzSDdybnpxV05jVmdmZXFZY3MvLzJDc2U5bGVGM0xqWThEQjBRWHRhNWVPSjFLdURqWlkycjBWWnZrMngrYXJvZmd0SWdyZm53OVJuL2VzNG9qV2J0VmdaMkdtUHRicTN3WC9QS3M0d2M1Y3FOTjkyejk3b2Y3K3hmYXRFT1J6WHFxNVMzWElYanhIemVrejROU2xDMHh0Q3o5Y29ucjE2dGl3WVFQTXpjMWhZV0doL3E5UUtFUy9mdjNRdjM5L0RCNDgrTDM5Vkt0V0RTdFdyQUFBekprelIydVllVnBhR21yWHJnMGZINThjMjh2bGN1emN1VFBQZTBna0VnREF1WFBuY2wyaE9qTXpFd3FGQXJhMnRsckQwSWNOR3dZSEJ3ZDRlSGhBb1ZEZzJqWHQwUVRaOTNqOCtERXVYYnFrZGQ3WjJSbTFhdFhLczg2ODNIdVZVS1M3UHhpS21ha0ptbGV2bk8vcmE5U29nZDY5ZStkNDd1blRwN2h4NHdiYXRtMkx5cFh6N3BQRHpJbUljc1ovSFltS1NLWlNoZm1ucjJMenRUQzk5bHZWeGdwek8zMklnWTNyZ1R0NEZjenF2aDB4ZGs4eXRqeDVnN0cxeXViSzVQNlBsTGlYV1JFYmUzY3dkQ2tGWm1jdXhDemZacGpsMnd3aW1SeGhzZkc0RWhXRHkxRXZzZTkySkNUcGNxMDJYM1hJdXI2d3JCdDZJT1grSW1TSVJPcUYwWEtTSVJKQkduRWYxZzA5WUdwbkIvdVdPWWZXZ3NySXlFQ1ZLbFdRbXBxS2xKUVV4TVhGSVRVMUZXbHBhVkFvRklpSWlNQ2hRNGVRbXBxcS9wSktwVWhMUzRPMXRUVysrZWFiZk4rclRwMDZXb3VlWmNzT3lGNWV1UzlhRnhjWEJ3QUlDQWpRV1AzOGJkZXZYOGU4ZWZOeVBaLzlwRFF4TVJIZmZ2dHRydmNLREF4RVlHQ2cxdkZldlhwaDh1VEp1YmJMeSt1VVZMVDExOStjKzVMbTBMQWU2RmduZngrMDFhdFhEL1hxMWN2eDNIZmZmUWNqSXlOTW1US0Z3LzJKaUhURXNFMVVCT0tsYWZqOHdCbGNmeGFydHo0dEJLYVkzTG94cHJScERBc0IvK3JxYXN2US9waDU3QStNdi9NQ3JSM1M0V1VITkxJdjNaOWFoQ2FyRUNZQy9rd1F3cUdpS3piMjZXam9rZ3JOemx5STF2OE9KNThGN1RCOU9Tb0dBUFMyZFpoOVN4K1kyTmpneFk1dHFEbjlpMXl2ZTdGakcweHNiUFFXc3JQZHVuVXJ4OENjUFl6OC92MzdlUDM2TlN3dExkVmZWbFpXcUZTcEVod2NIUFJXaDBBZ2VPK1E0VWVQSHNIZTNqN1hJQTFBUFpROXQydENRa0pRdVhKbHVMaTQ0T1RKa3hybnpwNDlpdzBiTm1EZ3dJRTVEcTBIQ3Zja3RiSzFKUzVOSE1BbjIza1FpVVM0Y3VVS3ZMMjlZV05qZ3kxYnR1RGV2WHRZdjM2OUhxb2tJaW8vK0JzN2taN2RpWG1Eei9iOGp0Y3BxWHJyODFQdnVsalV0U1VxV1hPRmNYMVkxZmYvY081aE5JNkhQc0RXKzI5Z0t6RENsWmVGbThkcUtLMmRiU0ZTcU9CVnRTSUdkMmlJOXJWZERGMVNzU2lLZmVQckxGaUVCek5ud0w1Rnl4ekRkUEsxcTNpNmJpMDhmOXFtOTN0N2VucGk5ZXJWc0xDdzBBalVabVptQlJwR1h0UWtFZ2tpSWlMUW9rV0xQSy9MbnRlZDJ4UFJqUnMzUXFGUVlNK2VQUm9MclVra0V1emF0UXZPenM0WU9uUW9oRUxkcGdpOGowY1Y3aG1kbDJQSGprR2hVT0Rqano4R2tEVUNJVFpXZng4ZUV4R1ZGd3piUkhwMDhNNURURDMrSnhTWlNyMzBWODNXQ3R2KzF3a2Z1Ulp1K3g3UzFyR3VLenJXZFRWMEdWU0NWQm53NmI5N2JYK0tLcDhNZ0ZPWHJqQzF0VVdHV0l6NG9OTjRkZVF3WFB4R3dxbExWNzNmMjhyS0NvMGFOVkwvckZBb0lKVktrWkNRQUtWU2lkallXRnk5ZWhWU3FWUTloRHo3djluZjI5cmE0cXV2dnRKTFBSczNib1MzdHpkYXRXcWxjZnowNmRQSXlNaEFtelp0OG15ZnZRaWJyYTJ0MXJubzZHZzhmLzQ4eDZIc1c3WnNnVmdzeG9JRkM5UkJlOWV1WFlpT2pzYThlZk4wZlRsVUFFK2VQRUZBUUFEYzNOemUrNzh6a0JYRXJheXNZR1ptOXQ1cmlZaktHNFp0SWoyUVp5cngxYS9CMkJNU29iYytoelZyZ0NYZFdzRkt5TCttUk1XbDlzSkZjT3JTQlMrMmIwUDQ2SkhxNDA2ZE9xTnh3Q0c5RHg4SGdBc1hMdURnd1lNYTg3RVZDb1hHTlVGQlFRZ0tDb0pBSUZDdlNKNDlsTnpjM0J3Mk5qYnZYY1JLcWN6L2g0Qi8vUEVIWHIxNnBSRzJ4V0l4QWdJQ1VLRkNCYlJ1M1RyUDl0bGgyeTZIK2UvQndjRUFnTFp0MjJvY0R3OFBSMUJRRVByMDZhUHh3WU9scFNVdVhicUV3TUJBZE8vZVBkK3ZnUXBPTHBkajVjcVZVQ3FWbUR4NXNub3Y5THljTzNjT3UzZnZ4dGF0V3d1OXJ6c1JVVm5EMytLSkN1bVZKQldmN1EzRTNaaDR2ZlJYMGNvQ213ZDBSUHRhNVdNNE1GRkpZOS9TcDBoQ2RXNnFWS21DSmsyYXFNUHoyMStXbHBhWU5Xc1dldmZ1amFGRGgrWTRWemswTkJTclZxM0NzR0hEY3V3L1BUMGRtemR2enRkVFNpQnJLTGRFSWtHTkdqWFV4MVFxRlZhdlhnMnhXSXpwMDZlL2QzaDNYRndjek16TVlHNXVyblV1T0RnWWxTcFZRdjM2LzIxTkp4YUw4ZjMzMzZOV3JWb1lNMmFNeHZYOSsvZEhjSEF3Tm0zYWhFYU5Hc0hGaGY4MkZnV1pUSVo1OCtiaHlaTW5HRHAwYUo2TDVMMU5MQlpESnBOeEVUVWlvaHd3YkJNVndyVm5zZmg4ZnhBU1VtVjY2ZStUUm5Xd29tY2JuYmN5SXFMQ1M3bDNENDhYTDlRNlhuditRbGg3ZU9qOWZnMGFORUNEQmcxeVBXOWhZWUhNek14Y0Z3VjcrdlFwWW1OanRSWWprOGxrU0VoSXdJUUpFeEFURTROMjdkckIxTlFVSXBFb3ozcENRME1CQUxWcjF3YVFGYlQ5L2YxeDllcFZORy9lL0wxUGw2VlNLY0xDd2pUQ2VyYm82R2c4ZWZJRWZmdjJWUitMalkzRm9rV0xrSnljakdYTGxpRWpJd05KU1VucTBKK1NrZ0pQVDA5RVJFUmc1Y3FWV0x0MmJiNmV1RkwrU1NRU3pKOC9IK0hoNGVqY3ViUFdCemNDZ1FBeW1ReEtwVkxyei83MTY5ZnFENGVJaUVnVHd6YVJqalpmQzhQODAxZVJxU3o4bnMzMkZtYjRzVjhIZEt0ZlV3K1ZFVkZobU5yYXdqNkhCY0JNYzVoL1hCeHExNjZOMDZkUG8wcVZLbHB6b0VVaWtYcCs3ZHRQRmtVaUVhS2lvaUNWU3VIbTVnWi9mMys0dTd2RDFkVVZGeTllaElXRkJTcFVxS0IxcitUa1pKdy9meDZXbHBabzFxd1owdExTc0hyMWFseThlQkh1N3U2WU8zZXV4dlZCUVVHNGRPa1NuSnljWUdWbEJXTmpZMXk3ZGcwU2lRU0RCZzNTNnYvOCtmTUFvREVNL2VqUm8zank1QWxNVEV3d2V2Um9aR1JrYUxVek56ZUhnNE1EN3QrL2oxOSsrU1hYcmN1bzRDNWN1SUNOR3pjaU9Ua1pmZnYyeGZqeDQ3V3VjWGQzUjFCUUVGYXRXb1VtVFpxbzkxZC8vZm8xTGwrK25PK240RVJFNVEzRE5sRUJwU2t5TU9ub0JSd1BmNktYL2pyV3FZNk4vWDNoWk1XVnhvbEtBdlBxMVZIbGswOGhlL25pdjJQT0xqQ3Zucis5aS9WdDNMaHhXTE5tRFRadDJnUzVYSE92Y1dOalk3aTV1V0g2OU9rYXh6TXlNbUJzYkl3K2ZmcGd6Smd4RUFnRUFJQUpFeVpnM2JwMStQUFBQNUdabWFsMUx6TXpNOVN1WFJzalJveUFsWlVWTm0vZWpJc1hMOExiMnhzTEZ5N1VlbnBwWTJPRHYvLytXMk9PdVpXVkZmcjM3NDkrL2ZwcDlYLzE2bFhZMnRyQzA5TlRmYXgzNzk1SVRrNUdoUW9WNE9EZ29QNnl0N2RYZndtRlFpZ1VDb3dlUFJwNzkrNUZ0MjdkOHR4NmpQSW5NREFRYTlldWhhV2xKV2JQbm8yT0hYUGVOckI3OSs2NGYvOCtMbCsrakxObno2cVBDNFZDMUt0WEQ1TW1UU3F1a29tSVNoVWpsVXBWK01keVJPVkVZcW9NL1hmK2l0RFl3cy9QdGhLYVltWFB0dmhmNDdwNnFJeUk5T25WNFVONE1IT0crdWY2cTlhZ3lvQlBEVmhSd1NVbUp1YjQ5TG9nRkFvRnpwdzVnMjdkdXVVNWREc3pNeE15bVF3cWxTclBFQ3lUeWZEczJUUFVxMWRQcDNvZVBIZ0FLeXNyVkRmUUJ4OWxqVUtod083ZHU5R25UeDg0T25JN05DSWlmV1BZSnNxblY1SlVmTHp0T0tJU0M3OGZjeDBuZXh3YTFnT3VEbHhRaG9pSWlJaW9MT0l3Y3FKOGlFNlNvTWUyNDRnUlN3dmQxLy9WZGNYMi8zV0N0VkNnaDhxSWlJaUlpS2drWXRnbWVvK0hiNUxSYy9zSnhFdlRDdDNYcE5iZVdOaTVKZjVkVzRhSWlJaUlpTW9vaG0yaVBJVEd4cVAzanBNUXkrVHZ2emdQQWhOamJPamJBUU84NitpcE1pSWlJaUlpS3NrWXRvbHlFZnpQUzN5MjkzZWtLclMzb1NrSUp5c0xIQmphRFUyZEsrbXBNaUlpSWlJaUt1a1l0b2x5RUJUNURNUDJCeUZEcVN4VVAxNVZuWEJnYURkVXRiRjYvOFZFUkVSRVJGUm1NR3dUdmVObzJHT01PZndIQ3J0T2Y3ZjZOYkh0ZjUxZ2JtcWluOEtJaUlpSWlLalVZTmdtZXN2dWtBaE1QM0d4MFAxODFhRVpadmsyMDBORlJFUkVSRVJVR2pGc0UvM3I1Ny91WWVhcDRFTDNzMk5nWi9UMmNOZERSVVJFUkVSRVZGb3hiQk1CT0hudm4wSUhiWE5URXdRTTdZNDI3czU2cW9xSWlJaUlpRW9yaG0wcTk4NC9mbzVSaDg0V3FnOXJvUUJIL1hyaUF4ZXVPRTVFUkVSRVJBemJWTTdkZmhtSElmdE9JMU9wKzJwb0RoWm1PRG15TnhwV3JxREh5b2lJaUlpSXFEUmoyS1p5NjBGY0l2cnYvQlhwR1prNjkxSE4xZ29uUnZTQ3U2T2RIaXNqSWlJaUlxTFNqbUdieXFXbmlXTDAzbkVLWXBsYzV6N2NLdGppMTFGOVVNWEdVbytWRVJFUkVSRlJXY0N3VGVYT0cya2FlbTQvZ1hocG1zNTlOS2hjQVNkSDlFSUZTM005VmtaRVJFUkVSR1VGd3phVkt5S1pITDEzbkVTTVdLcHpIMDJkSytHb1gwL1ltQW4wV0JrUkVSRVJFWlVsRE50VWJxUXFNdEIvNXlsRXhpWHAzRWNUNTRvNE1iSVhMQVg4cTBORVJFUkVSTGt6Tm5RQlJNVkJwUUkrM3grRXYxKyswYm1QZXBVYzhNdnduZ3phUkVSRVJFVDBYZ3piVkM0c08vY1h6ajkrcm5QN0dnNDJPREdpRit6TWhYcXNpb2lJaUlpSXlpcUdiU3J6Zm4vd0ZLc3YzdGE1ZlJVYlM1d2EyUnNWclN6MFdCVVJFUkVSRVpWbEROdFVwb1hGeG1QVXdiTTZ0M2V3TU1PSkViM2hiR2V0eDZxSWlJaUlpS2lzWTlpbU1pdGVtb2IvN1E2RUxDTlRwL2JXUWdHT2oraUYyazUyZXE2TWlJaUlpSWpLT29adEtwTVVtVW9NM0JPSTF5bXBPclUzTXpYQjRjOTd3TE9LbzU0ckl5SWlJaUtpOG9CaG04cWt5Y2N1Nkx6eXVJbXhFZllPN29vUFhhdm91U29pSWlJaUlpb3ZHTGFwek5sOExReUg3ejdTcWEyUkViRHQwMDd3clYxZHoxVVJFUkVSRVZGNXdyQk5aVXJ3UHkveHplOVhkRzYvb0hNTDlQSncxMk5GUkVSRVJFUlVIakZzVTVueExFbUNvZnRQUTZYU3JYMXZEM2RNYnQxWXYwVVJFUkVSRVZHNXhMQk5aWUk4VTRsQmV3TWhTVmZvMUw2SmMwVnMrcVNqbnFzaUlpSWlJcUx5aW1HYnlvVDVwNjhpTWk1SnA3YVZyUzBSTUxRN3pFeE45RndWRVJFUkVSR1ZWd3piVk9xZGZSaU5yZGZEZFdvck5ESEd3V0hkNFdSbG9lZXFpSWlJaUlpb1BHUFlwbEx0ZFVvcXhoeitRK2YybXovcENLK3FUbnFzaUlpSWlJaUlpR0diU2pHVkN2QTdjQVppbVZ5bjl0UGFOa0Z2ejFwNnJvcUlpSWlJaUloaG0wcXg5WmYveG8zb1Z6cTE5YTFkSGQvODMwZDZyb2lJaUlpSWlDZ0x3emFWU21HeDhmanVqNzkwYWx2TDBRNC9EK29NSXlNOUYwVkVSRVJFUlBRdmhtMHFkVklWR1JpNlB3aVp5b0p2cUcxbkxzVGh6eitHdFZCUUJKVVJFUkVSRVJGbFlkaW1VbWZLc1QveFBGbWlVOXNkQXp1amhvT05uaXNpSWlJaUlpTFN4TEJOcGNyQk93OXhMT3l4VG0xSHQvQkUrMW91ZXE2SWlJaUlpSWhJRzhNMmxScHZwR240OHRRbG5kcldyMVFCaTd2NjZMa2lJaUlpSWlLaW5ERnNVNmt4K2VnRlNPVVpCVzVuWm1xQ1hZTzZRR2pDdHpzUkVSRVJFUlVQcGc4cUZVNkVQOEhaaDlFNnRWM2N0U1ZxTzlucHVTSWlJaUlpSXFMY01XeFRpU2VXeVRIanBHN0R4enZWZGNXb2p6ejFYQkVSRVJFUkVWSGVHTGFweFBzNjhBcVMwOUlMM0s2Q3BUazJmOUt4Q0NvaUlpSWlJaUxLRzhNMmxXalhuOFhpd04rUk9yWGQrdW4vd2Q3Q1RNOFZFUkVSRVJFUnZSL0ROcFZZYVlvTWpEMThUcWUyRTFwNWM1c3ZJaUlpSWlJeUdJWnRLckcrKytNdnZCQ2xGTGhkL1VvVk1LL1RSMFZRRVJFUkVSRVJVZjR3YkZPSkZCWWJqeTNYd2dyY3pzVFlDTnYvOTMvYzVvdUlpSWlJaUF5S2lZUktuQXlsRW1NUG40TlNwU3B3MnltdG02QitwUXBGVUJVUkVSRVJFVkgrTVd4VGlmTkQ4QjFFdmtrcWNMdnE5amI0eXJkWkVWUkVSRVJFUkVSVU1BemJWS0w4a3lEQ3lnc2hPclhkMk4rWHc4ZUppSWlJaUtoRVlES2hFbVhLc1QraHlGUVd1TjJRRCtyRHAyYlZJcWlJaUlpSWlJaW80QmkycWNRSWlueUdhODlpQzl6T3djSU0zM2IxS1lLS2lJaUlpSWlJZE1Pd1RTVkNwbEtGdVlGWGRHcTdzbWNiMkpvTDlWd1JFUkVSRVJHUjdoaTJxVVRZZGlNY1VZbmlBcmRyWDhzRmZiMXFGMEZGUkVSRVJFUkV1bVBZSm9OTFRrdkg5K2R2RnJpZHVha0pOdlRyVUFRVkVSRVJFUkVSRlE3RE5obmM5K2RESUpMSkM5eHVmdWNXcUdaclZRUVZFUkVSRVJFUkZRN0ROaG5VUHdraWJMc1JYdUIyOVNvNllFd0xyeUtvaUlpSWlJaUlxUEFZdHNtZzV2NStGVXFWcXNEdFZ2VnFDeU9qSWlpSWlJaUlpSWhJRDB3TlhRQ1ZYMWVmeHVKTTVMTUN0K3RXdnliMzFDWWlJaUtpWXFkNDhReVpMNktoZVBZUE1xS2prQkVkQlFBd2RYV0RxYXNiQkRWcndjUzVPZ1F1TlF4Y0taVUVSaXFWRG84VmlRcEpwUUphYlRpSXlEZEpCV3BuYW15TVd6TStnNHVkZFJGVlJrUkVSRVNrVGZUVEQxQW1KOExJeWhxQ0d1N3FnQTFBSGJ3VlQ1OUFsU3FGY1FWSDJJMmFZdUNLeWRENFpKc01ZbGZJL1FJSGJRQVkwOUtMUVp1SWlJaUlpbzM4ZmlpUzF5MkZ6ZERSc0dqVE1jZHJUT3dkWU5hb3Fmcm50SXQvSUc3Y1o3Q2Y5aldFOVQyTHExUXFZZmhrbTRxZEpGMEI3MVY3Q3J3Q3VaMjVFSGRuRG9XTm1hQ0lLaU1pSWlJaStrL0tpVU9RM3crRi9iU3ZZV3hoV2FDMlNta0trdGN0aFpuM0I3RDZ1SDhSVlVnbEdSZElvMkxuZi9tT1RsdDl6ZXYwRVlNMkVSRVJVU0ZFUmtZaU5UVTExL1BuenAxRGZIeDh2dnJLcXg5OVV5cVZpSTZPaGxRcUxiWjdwcHc0QktVb0VSWG1MQ2x3MEFZQVl5dHJWSmk3RkJueGNaQ2VPbElFRlZKSng3Qk54VW9zazhQL3l0MEN0NnRYMFFIRG0zc1VRVVZFUkVSRXBZdEtwVUpxYWlwZXYzNk54NDhmNC9idDI3aDQ4U0tPSHorT25UdDNZczJhTmJoMjdacFdPN2xjanErLy9ockxseS9Qc2QrNHVEaXNXN2NPaXhjdlJtWm1acDQxWEwxNkZVT0dERUZrWkdTaFg4L1ZxMWZ4OE9IRFBLK1JTQ1FZT1hJa0xsKytYT2o3NVlmOGZpams5ME5oTzJ4Y29mdXlHejRlNmFHM0lIOXdUdytWVVduQ09kdFVySDY4ZkFlcGlvd0N0K05XWDBSRVJHUm9kKy9leFlvVkt6QnQyalEwYjk2OFNPOTE5T2hSM0xsekJ6S1pUUDBsbFVvaGxVcVJtcHFLZDJlQ0NnUUMyTnJhcXI5eWVqcDk3dHc1aU1WaURCbzBLTWQ3VnFwVUNXUEhqc1dHRFJ0dzkrNWRORzNhTk1mckFPREREeitFdDdjM1pzK2VqWFhyMXFGR2pScFl0R2hSdnNQd3lKRWpNWERnUUtTbnA4UGYzeDlwYVdsWXUzWXRhdFFvR2F0NEo2OWJDcWNmZHVpdFAvdXBYeVAreTNHb3RHbWYzdnFra285enRxbllpR1Z5ZUt6WVhlQ3czYVZlRGV3ZjBxMklxaUlpSWlMSzIrUEhqN0Z2M3o1MWtGeTZkR21SaCsyTEZ5L2k2dFdyc0xTMGhJV0ZCYXlzckdCaFlZRzR1RGdjTzNZTWRldld4ZFNwVTlYaDJ0emNQTS8rbEVvbFJvd1lBVmRYVnl4ZXZCaFNxUlREaHcvUDhWcXBWQW9yS3l1dDQ2TkdqVUtYTGwzVVAyZGtaT0RiYjcrRnA2Y251bmZ2anJ0MzcwSWlrV2kwU1V4TVJJVUtGVFNPclZxMVNoMjJBZURKa3llWU5tMGFyS3lzc0hidFdpZ1VDa3ljT0ZIci9qS1pEQUtCQUNZbUpockhYVjFkNGUvdm4rZnJMd2pSVHo5QTJNQXoxOFhRTkdSbUl2RzdPUkI2Tm9GMXY1dy94TWlXOXVjWnlKODhoTjNJU1hxcWxFbzZQdG1tWXJNK3VPQlB0WTJOakxDa20wOFJWVVJFUkVTVXR3a1RKdURSbzBjUUNvVndkWFZGZEhSMHNkeTNYYnQyYU5ldW5jYXhYMy85RmFkT25VTDE2dFV4ZWZKazFLNWRXK1A4M2J0M0VSY1hoMDZkT21uMWQrSENCY1RHeG1MaHdvVUFBS0ZRaUU4Ly9WUjlQalUxRlFjUEhrVDc5dTNoNXVhV1kwM1o5OXUxYXhjdVhMaUFuVHQzWXRHaVJWQXFsUmcvZmp5c3JhMnhmUGx5Q0FSWmErekV4Y1hCejg4UFgzNzVKZHEzYjYvdVo5V3FWUnI5MXFwVkMzUG16TUhDaFF0eCtQQmgrUG41WWZ6NDhSclh5R1F5Yk5xMENiNit2bWpZc0tIR09WdGIyeHpyMVlYaXhUTW9reEx5RjdRVmNpUnZXUWZGNDBnSVBadTg5M0tMOXAwaHV4NE1SY3dMQ0txNTZLRmFLdWtZdHFsWWlHVnliTGtXV3VCMlkxcDR3dDNScmdncUlpSWlJbnEvNTgrZm8zUG56aGc2ZENnT0h6NWNiR0g3YmE5ZnY4YjY5ZXR4NjlZdGZQcnBweGc2ZEtnNjBBSlpUNjBQSERpQTNidDN3OG5KQ1UyYk5vV2pvNlA2dkVLaHdNOC8vNHd1WGJxZ1pzMmF1SEhqQnZiczJZTTVjK2JBMmRrWkFMQmh3d1lvRkFwODlORkg2cENmbVprSnBWS3BjUzhnSy9pS3hXTDF6OGJHeHBneVpRcG16SmlCMWF0WFkvYnMyUUNBTFZ1Mm9GS2xTbWpkdXZWN1g2T1BqdzlXckZpQlJvMGF3ZGpZR04yN2Q5YzRMeEtKc0duVEpuaDVlV2s4WGRlM3pCZlJNTEsyZWU5MWlvY1JFTy9hak16NE9CUmtycU9SbFRVeVh6eGoyQzRuR0xhcFdLeTc5SXA2dnlFQUFDQUFTVVJCVkhlQm4ycGJDa3d4eTdkb2gyZ1JFUkVSNWVYdzRjUHZIYUpkVkNRU0NYNzk5VmZzMzc4ZkRSbzB3RTgvL1FSWFYxY0FXWXVrcGFTa0lEWTJGdjcrL3JoLy96NThmWDB4WmNvVXJTSGdBUUVCa0VnazhQUHpnMHFsd3M2ZE81R1Nrb0tLRlNzQ0FFSkRRM0hxMUNsMDY5Wk5IYlF6TWpJd2FkSWtlSGg0WVBMa3llK3QxY1BEQTM1K2ZyaDA2UkxTMHRMdzZORWpYTHAwQ1V1V0xJR3BhZjRpUitQR2pRRUFtelp0UW5KeXNzWTVoVUlCQVBqdHQ5OXcrL1p0cmJZalI0NUVwVXFWOG5XZnZDaWUvUU5CRGZmM1hwZTA3anNJM0dyRGZ1cHN4TS9PLzdCd1FRMTNLSjc5QS9NUFd4V21UQ29sR0xhcHlDV215ckJaaDZmYTQzd2F3ZFpjV0FRVkVSRVJFZVdQb1lKMlRFd01SbzBhQllWQ0FTc3JLNmhVS2l4ZnZod3BLU25xcit5bGx5cFdySWhGaXhiQngwZDc2bDFLU2dyMjdkc0hKeWNuL1Bqamo1QklKSGo4K0RHKy9mWmJDSVZDaU1WaUxGdTJERzV1YmhyenBFMU5UZUhsNVlYang0K2plZlBtYU5HaVJhNjE5dXZYVDJPdWRxOWV2ZFRmZi9QTk53Q0FNV1BHWU1DQUFScnRFaElTRUJ3Y3JQNjU0Zit6ZCtkeFVWZnJBOGMvekRERHZtOEdDTGloS0M0cExwbGJXR21aVzJrL1N5MU5NM05Kclc2S2xrdWlwcmZybG1acWV0WFV6Q3hUMHpSVHIyc3V1SnNvS29nTEFyTERETFBQNzQrUlVXVFlJY0RPKy9YaUZjejNuUE05TXlId3pIbk9jeG8zSmpnNDJGd0lUcXZWWW0xdGpkV0RsZU8yYmRzQzVEditLejA5blppWUdJWU9IVnI4aTFvQ3VsdHgySGZyVld3Nzk0aElyR3NIbFhwODY4QzZLUGYrV3BhcENUV1FDTGFGU3JmNDhEblV1cUtQajNpY3ZjeWFzUjFhVk5LTUJFRVFCRUVRcWpkZlgxOGFObXdJZ0llSEIyNXVicmk2dXVMaTRrSjhmRHc3ZCs1RXI5ZlRwMDhmaGd3WlVxQTZlUjVIUjBlYU4yOE9tRmFIejU0OVM0Y09IV2pYcmgwcWxZcVpNMmVpVXFtWVAzOCsxdGJXS0JRSzFHbzFhcldhNTU1N2p0MjdkL09mLy95SFZhdFdGYmszdWxldlhuVHExTW5pdGFsVHAxcDhQQ2twaVZXclZnR20xUFFoUTRZUUhCek14eDkvRE1EU3BVdTVlUEVpdzRjUEp5d3NESUFKRXliUXNHRkRSbzQwSGNtMWYvOSs1c3laWTdHZ1cxbm9ic1ZoSFdCNXovcWp5aEpvZ3luWTFzWEhscW12VVBPSVlGdW9WR2xLRlN1T1h5eDF2MUhQTmhlcjJvSWdDSUlnbEpqK2ZqSzYyM0hvNHVOTVg2Y2tvYitmYkw1dTA2cHRpVllzcTVNRkN4YmsrL3J1M2J1c1hMbVNvMGVQMHJadFcwYU1HRUZBUUFBM2J0emdvNDgrNHQxMzM2VkhqeDRGeHBrN2R5NEFhOWFzNGNLRkM0d1pZMHA3am95TTVOeTVjMGdrRW9ZTUdZTEJZTEE0RDVWS3haSWxTNWc4ZVhLaGMvWHo4ek1IOVk5N3ZIcDRuc2FORzdOanh3NEFldmJzV2VCNi8vNzl5Y2pJSUNJaWd1Yk5tek4xNmxUenFuNmU5UFIwZ0FvTHRnV2hJb2xnVzZoVUN3K2RMZE9xOXVobkxmK3dGZ1JCRUFSQkFEQXFGZVFlM284bStpSzZXM0dtUWxXUHNLNGRoTlVqQVZoSlZpdXJxOVRVVk5hdlg4K3VYYnRvMEtBQjgrYk40K21uSDFhL0Rnd01wSFhyMWl4Y3VKQmJ0Mjd4M252dklaRkk4bzBSRXhQRHBrMmJtREJoZ3JsNDJvQUJBMmpSb2dWUFBmVVVzMmJOb2syYk5qei8vUE1rSkNTd2V2VnFwazJiUnVQR2pmbnFxNi80ODg4L1NVeE1wRmF0V3BYK2ZGVXFGUk1tVEtCOSsvYU1Ieitldm4zN2N2andZWnlkbmRIcGRQbUM5NzU5KzlLdFc3Y0N6N2VzckFQcW9Mc1ZoOVRWclVMR2U1d3VQaGJyRXV3SkY1NE1JdGdXS2syYVVzVzNKeTZWdXQrWURpM0VxcllnQ0lJZ0NCYnA3eWVqK09WN2NnL3ZCMERpNFlVOHBDbjJnWFdRTndwOVlnSVpqVVpEZEhRMEJ3NGNZTy9ldmJpN3V6Tm16QmhhdEdpQldxM20wcVZMNU9ibW9sS3B5TTNOcFhIanhwdzdkNDZmZi82WjVPUmtKaytlYks0aW5wMmRUV1JrSkczYnRxVkRodzdFeE1SdzU4NGQyclp0UzJob0tFYWpFYTFXUzdObXplamN1Yk81QUptM3R6ZnU3dTZNR3pjT2pVWlRaQUd5bFN0WDh0Ly8vdGZpTlpWS1Zhcm5McGZMNmRldkgrdldyV1ByMXEwTUdqU0k5OTU3RHpEdDEzNTBINzFFSXNIUjBiRlU0eGNsTDlpMmFkYXl3c1o4bEFpMi8xbEVzQzFVbXZrSHo1UjZWZHZKUnM3NzdadFYwb3dFUVJBRVFhaXA5UGVUeWQ3d0xlb3pKN0N5czhlMlF6aU9mZDlBNmxYK0N0VFYwYzJiTjgxN2x3RVNFeE5adkhoeGdYYlcxdGJZMmRsaFoyZUhpNHNMSGg0ZUhEbHloSWtUSnpKejVrd2NIQnhZc21RSjkrN2RJejA5blQ1OStnQmdaV1hGcjcrYUNuV2xwYVVCNE9KaStiaFZWMWZYSXVmcTcrOVAwNlpOa2N2bHJGKy9uazgvL1pSTGx5NnhlL2R1cGt5WkFwaFczMHRLSXBIUXRXdFhPbmZ1ek04Ly80eU5qUTBBYXJXYWpJd00zTndxWjlVWlFCWlVEOVdwWTVVMnZ2Ym1EV3lmc2J5M1hYanlpR0JicUJUWmFpMy9QZmxYcWZ1TmVsWlVJQmNFUVJBRUlUOU45RVV5RnMwQm94R0hQZ053Nk40TEsvc25lNDl1Y0hBdzc3enpEaktaREJjWEY1eWNuTEMzdDhmQndRRUhCd2RHalJyRjg4OC96NmhSb3dyMDNicDFLeHMzYnVUZXZYdlVyMStmK3ZYcm85ZnJDUXdNcEhidDJ2ajcrK1B2NzQ5Y2J2cWJLKy9zY0Y5ZjN6TE5OZTlOZ00yYk4rUGg0VUhuenAxUktCUklwVkp6RmZPREJ3L3l3dzgvTUc3Y3VDTEgwbXExdlBycXF3VWUvK2FiYnpBYWpSaU5SdGF0VzhlR0RSdnlYWC9ublhmbzI3ZHZtZWIvS0tsZmJZeUhsT1VlcHpBR2hRS3BYMENsalM5VUx5TFlGaXJGNnBPWFVKVmhWWHYwczZJQ3VTQUlnaUFJRHluMzdDQjd3N2RZMXc3Q2RmeVVKM1lsMjVJMzNuZ0RwVkxKbkRsemtNbGtSRVJFbUZQREh4VVRFOE9YWDM3SmtDRkRhTisrUFgzNzl1V2xsMTR5cDFzL2Z1UVdnRktwUktGUTRPRGd3S2xUcDVCSUpOU3ZYNy9RdWF4Y3VaSm16WnFaajk5Nm5GYXI1ZGRmZnlVOFBOemk5ZVRrWlBidDI4ZjQ4ZU9MZk01U3FaVDMzMy9mNHJXZE8zY1NGeGZINk5HanpjZUI1UWtKQ1NseTNKS1MrUWNpY1hNbjkrQWYySFYrdmtMR3pLTThzQWRybjFySWZQMHJkRnloK2hMQnRsRGhkQVlEWHg4dC9ibmFZem8weDBFdXZpVUZRUkFFUVRESlh2OHR5dDkzWU5zaEhPZEJ3NnYxYXJaV3F5VXlNcExubm51T0xsMjZWTWlZaVltSlRKMDZsZHUzYnpOeTVFaUxnVGFZenRuMjh2SmkyclJwZE9qUWdROCsrQ0JmcXJWZXJ5Y3VMbzRyVjY2WVAyN2R1c1hjdVhNSkRBeGsxNjVkdEdyVnFzZ3p4UThkT21UZTUvMjQ1T1JrNXMyYmgxUXE1YzAzM3dSTTU1TXJGQW9PSGp5SW82TWorL2J0dzgvUHI5am5mUG55WldKaVlnb0U1ZnYzNytmYXRXdFlXVmx4OCtaTjNucnJMWnljbklvZHJ5eGNobjlBOHNnM3NRbHJoOFNoK1AzZ1BxdC9LcmFOSVN1VG5DM3I4Vjc2WFVWTVVhZ2hSR1FqVkxoZkx0MGdSWkZicWo2bXZkcWlBcmtnQ0lJZ0NDYnEwOGZOZ2JiTGlLSlRqNnNEalVhRFFxRmcxcXhaM0xsemgwR0RCcFZydlAzNzk3TjQ4V0xzN2UxWnNHQUJqUm8xeW5mOTBYTzEzZHpjbURWckZ0dTJiV1A1OHVVTUh6NmNjZVBHMGFsVEp6SXlNaGc0Y0NBYWpRWXJLeXZxMXExTGl4WXRHRGh3SUxWcjEyYjY5T25rNXVZeVpNZ1E4M2g1cThaNnZTbEwwV0F3a0ptWldhQVNlV3BxS212WHJ1WEFnUU9FaDRjemZmcDBjN0d5c0xBd2dvS0NpSXlNQkV6N3ZpZE1tSUJhclFieUh3ZW0wK25RYURUczI3ZVB0V3ZYOHV5eno1cXZaV1ptc25idFduYnMyRUd6WnMxbzJiSWxtelp0NG84Ly9tRGd3SUgwN3QyNzBEY2h5c04xL0dReUZzN0dmY3JzQ2hrdlk5RnNYTWNWZm5TYThHUVN3YlpRNFJZZE9sdnFQbU03dGhDcjJvSWdDSUlnQUtaanZUSlhMc2E2ZGxDMUNyVEhqaDNMMkxGakxWNXpjSEJnenB3NXpKMDdsN1ZyMTVLYW1zcllzV1BMZENUVndvVUwyYmx6SjJGaFlVUkVST0RzN0V4TVRBeW5UcDNDd2NHQisvZnZrNU9UVTZCUVdPL2V2UWtORFdYbXpKbk1uRG1UVHo3NWhCZGVlSUUzMzN5VG9LQWdtamR2Ymc2Ry8venpUOGFQSDA5eWNqSWZmdmdod2NIQjVuSHlxbzcvOHNzdkpDWW1taXVmMTZ0WEw5LzkzTnpjYU5pd0lZTUdEU3BRcWR6WjJabVZLMWNTSFIxTlRFd01OalkyWkdSa01IdTJLWGdOQ0hpNGIvblFvVU1ZREFidTNidkgyMisvellBQkE0aU9qbWJ2M3IzczNic1hsVXBGejU0OWVlKzk5N0N4c2VIRkYxOWs1Y3FWTEYrK25PM2J0L1B1dSsvU3NXUEhVci9PUlpFM0NzV21lU3V5MWl6RGVZamx0UGFTeWx5OUZKdFc3WkFIVjB5cXUxQnppT2hHcUZCL3h0L2pjbEphcWZvNHltV01hTmUwa21Za0NJSWdDRUpOazdYK1c0eEtCYTR6RjFiMVZFcEZKcE14ZWZKa0pCSUpCdzRjb0YrL2ZpVktuWDVjZUhnNEhoNGVEQnc0MEJ5c3ExUXExcXhaQTVoV2haczJiY3BMTDcxVW9HKzlldlg0K3V1djJiVnJGMTI3ZGdWZzRNQ0IrZG9jUDM2Y3FWT240dTN0emR5NWMvT2QyUTNnNStkSC8vNzkyYkZqQi92MzcwY3FsUklXRmthblR2bXJhRXNrRW5yMDZGSGtjMGxKU1dISmtpWG1yMTFjWEhqOTlkZnpwYVBYcjErZmdJQUFKazZjU0VCQUFNT0hEK2ZPblR0SUpCSTZkdXpJZ0FFRDh1MG45L0x5WXZMa3liejAwa3NzV3JTSU9YUG1VTGR1M1RLOTFrVnhlT1UxRkR1MmtEWXJBdGR4azVFNGxpNXQzWkNWU2NhaTJkaTBhb2ZEeStVdjNpYlVQRmJHUjNOUUJLR2NCbS9jemE3b202WHE4Mzc3WmtTKzFMNlNaaVFJZ2lBSVFrMml2NTlNeWtmdll2OWlUNXdHRGEvcTZaU0p3V0FnSVNFQmYvK0tMNFJsTUJpd3NySXFVQ0NzdFA3ODgwOWF0V3BscmtoZTJmSXFpUmUyMG04d0dNelhEaDgrVEhwNk9wMDZkU3IyMkRHdFZrdE1UQXhObWpTcDhEbm4wVno1aTR4RnMzSDZ2N2V4Ni9KaWlmb29EK3doWjh0NlhNZE5GaXZhLzJBaTJCWXFUSHg2TnEwV2JLQTAzMUZXVm5EaDQ4SDRPbGZmZ2llQ0lBaUNJUHg5TWxjc1FuMzZPRjRMdnEzV0JkR0VmNTdNVlV2UUp5Y2hjWFJFRmxnWDZ3Y2ZBTHI0V0hUeHNXaHYzc0NnVkdEdFhRdm5kMFpYOFl5RnFpYlN5SVVLcyt6WStWSUYyZ0I5UXV1TFFGc1FCRUVRQk1DMFYxdDk1Z1EycmRxSlFGdW9kbHlHalVHYmNBZjluWGkwOGJFbzkvNktMajRXd0J4NDJ6N1RDYWxmZ0RqZVN3QkVzQzFVa0d5MWx1K2lva3ZkYjBLbnA0dHZKQWlDSUFqQ1A0THE5SEdNU2dVTzNYcFc5VlFFd1NLWnJ6OHlYMzlzMnp4YmZHUGhIMDhFMjBLRldIUHFMMVE2ZmFuNlBCUDRGRTFxZVZUU2pBUkJFSVRLY2xkNUJaVSt4L3kxbTgxVHVNc3J0akNSOE0razNMTUQ2OXBCNXRSY1FSQ0Vta3dFMjBLNUdZeEdsaCs3V09wK296dUljN1VGUVJCcWlseDlGbnNTdnVGaStuN1NOUWtGcnJ2SmZXbmoyWnRPUGdPeGt6cFh3UXlGbWs1L1B4bmRyVGljQmc2cjZxa0lnaUJVaU5JZi9DY0lqL25sMGczdVpTdEsxU2ZBelludURZTXFhVWFDSUFoQ1JkcWQ4RFV6TDd6RW9hVDFGZ050Z0hSTkFuc1NscG5iVlJhZFRvZE9weXV5amRGb1JLUFJZREFZeW4wL2xVcUZTcVVxc2sxNmVqb1JFUkdrcDZlWCszNy9aSm9ycGpmdTVZMUNxM2dtZ2lBSUZVTUUyMEs1TGYrejlLdmFIM1JvUVRsUHJCQUVRUkFxV2E0K2krL2pQdVAzaEc5UTZiTkwxRWVseithWDIvUDRQdTZ6U3BuVDVNbVRtVGx6WnBGdEVoSVM2TkdqQnlkUG5pejMvZWJNbWNPTUdUT0tiS05XcTRtS2lrS3RWZ09RbVpsSlltSml2ZytEd1ZEZ3NieVBqSXlNWXVlaDErdjUvUFBQNmRtekorZlBueS8zODZxTzFLZVBJL0h3RWlua2dpQThNVVFhdVZBdTExTXlpYnFkVktvK0xyWnlCcllTNXcwS2dpQlVkNy9jbXNlcDFPMWw2bnNxZFJzQWI5UXBPakF1aVJzM2JxRFhtK3FDS0pWSzlIbzlNVEV4aGJhL2YvOCtZQXE2ODlwNWVIamc0ZUhCd1lNSCtldXZ2eXoyR3pCZ0FISzVIR3RyYTJ4dGJTMjIwV2cwYUxWYUhCd0tyNVM5ZlBseTl1N2RtKyt4alJzM01uandZSXZ0MjdkdlgyUkFiekFZbURkdkhrZVBIc1hiMjV2WnMyZnp4UmRmVUtkT25VTDcxRFNtS3VRbnNYOVJGRVlUQk9ISklZSnRvVnpXbkxMOEIwdFIzbTNYRkxsVUpGVUlWVXQxOWhUcTQvOURGeCtMeE00R3pZMjRxcDZTVUFua2RZTXdxRFNtNDFqYWgyUFR2RlZWVDZuR09KajBYWmtEN1R5blVyY1I2dlljVFYzRHl6WE9SeDk5aEVLUmY3dlM2TkhGbjErN2JOa3k4K2VEQncvbXJiZmVJak16azRTRUJGUXFGZWZQbitmcHA1OUdMcGNEcGhUMWlJZ0lRa0pDR0Q5K3ZNVXhOMnpZd0o0OWU5aTBhVk9SOTM3aGhSY1lPM1lzOSs3ZDQ3MzMza011bC9QRER6K1lyMy80NFllODhNSUx2UFRTUytiN1c1S2RuYzNzMmJNNWMrWU1VNlpNNGVtbm55WWlJb0lQUC95UVNaTW0wYlp0MjJKZmg1cEFFMjNLa3JQcldMN3ZGVUVRaE9wRUJOdENtV24xQm40NFYvaktnaVV5cVlUaDdjUmVMS0ZxWmEyWWp6SHpEdkphanRoM3FZZk15eGxvWE5YVEVpcUo5bjRXdXZ0WjVPNWVqL3JVWVp5SFd3NmloSWZ5aXFGVmhGOXV6YU8rVTFpNWlxWnQyclFKbzlFSXdHZWZmWWF0clMxVHBrd3B0SDFlZ1B2Wlo1L1J1blZyQUt5dFRYL3k5T3JWaTE2OWVuSDQ4R0hpNHVMNDRvc3ZrRWpLOWdad2RuWTJ5Y25KcEtTa0FCQWZIMDl1Ymk0QVVxa1VPenM3Ykd4c3pPMjNiTm1DVnF0bDlPalJXRmxaNGVEZ2dMdTdlNkhqWDdseWhWbXpacEdUazBOa1pDUUJBUUU0T1RueDczLy9teSsrK0lKUFAvMlUzcjE3TTN6NDhFSlg0bXNLMWVrVFdOblppeFJ5UVJDZUtDTFlGc3BzejlWNDBwUkZGNDE1M1ArMUNNYkx3YTZTWmlRSXhUR1M4ZVdueUQyc3NBOXZWTldURWY0bU1pOW5aRjdPMkRVR3hibDRNaFo4aHV1RXp3RlJPS0l3QjVQV2wzaVA5dU5zcFk0QTVxUEIwalVKbkV6WlJtY2Z5eW5VSlJyemtVQlNJcEZ3L3Z4NVJvMGFWV2o3dkFKcWNya2NPenZMdjNOT256NU42OWF0eXh4b0F4dzllcFFGQ3hhWTN3aVlPblVxenM3T3RHN2Rtc3pNVEtLam84MHA3UUFwS1NrODlkUlQ1am5tdlFId09JVkN3ZXJWcTlteFl3ZjE2OWZuMy8vK045ZXVYV1BvMEtFc1hMaVE0T0JnWnN5WXdZOC8vc2lxVmFzNGN1UUliNzMxRnQyN2R5L1g4NmtxcGhUeUU5aTBhbGZWVXhFRVFhaFFJdGdXeW16am1TdWw3ak9xdlRqdVM2ZzZXY3ZuSTNNSCsyWUJWVDBWb1lvNHRBaEVjZTRtV2Q4dXhIbjRoS3FlVHJWMUttVmJtZnJaU2gwWjNYQTFBRXV2dm1NT3VFK2xiQzlYc1AyNGdJQUErdlhyVitqMTlQVDBmQ25ranpNWURCdzllcFQzMzMrL1hQUG8zcjA3M2J0M1o4dVdMU3hmdnB5MWE5ZFNxMVl0NXMyYng0a1RKemg3OXF3NUVBZkl5TWlnVVNQVEczMHFsU3JmcWplWWd1enQyN2Z6MDA4L29WUXFHVHAwS0srLy9qcFNxUlFQRHcvcTFhdkgxS2xUV2JwMEtSNGVIdlR2MzUrd3NEQVdMMTdNZ2dVTDJMQmhBOTI3ZDZkYnQyNTRlM3VYNjduOW5WU25qMk5VS2tRS3VTQUlUeHdSYkF0bGtxcFU4WHRNZktuNk5QZjFwS0czV3lYTlNCQ0twajV6QW1QV1hSekVpdlkvbmtPTElETDNYa1oxL2pTMllnOTNBV21hdTZScjdwVzZYMTZnN1dkditqZld4cU0zaDVJM0FKQ1FlNVZjZlZhRm5iL3Q3T3hNYUdqaFc1S1Nrb291M0JrVkZVVkdSZ2FCZ1lIbWxXY25KeWZ6Q3JyQllFQ2owWmcvZi96cngxbXFldjdpaXkveTBVY2ZjZmZ1WFlZTUdRS1lxcFM3dXJvQ3BzRDYwU0pyQ29XQ3Q5OSttOHpNVE5xM2I4K0lFU1B3OC9Nelg1ZkpaRXlaTW9WUm8wWng0Y0lGbm52dU9RRHExS25EL1Buek9YRGdBTjk5OXgzcjFxM0R4OGVIRjE5OHNjalhvTG93S2hVb3RtNUMxcWdKOHBDbVZUMGRRUkNFQ2lXQ2JhRk12b3VLNXBFMzYwdGtrS2hBTGxRaDFmRUR5R3M1VnZVMGhHcEM3dXVFK3RnK0VXeGJrS2EyZkk1MlVSNFB0RSttYkRNSDJubnVLcTlTMzZsMWhjd3hLaXFLTjk5OHM4ejl0MjdkQ3NESWtTUE5qNDBlUFpvK2Zmb0E4TnR2di9IYmI3L2w2OU9qUncvejV4NGVIdWJQVlNvVmx5NWRBbURwMHFWTW1GQjR4a1JtWmlZdUxpN2s1T1NnMVdyTmdUZUFnNE1EUTRjT0pUQXdrTkRRVUk0Y09jS0pFeWNLak5HM2IxL1MwOVA1K2VlZnpZOEZCd2NUSGg1T2x5NWR6T254TllGUnFTQnQ5aFQwS2NrNHYvdEJWVTlIRUFTaHdvbGdXeWlULzU0c1hSVnl1VlJDdjJZTkttazJnbEE4M2EyYjJIZXBYOVhURUtvSmF5OW5sTkd4VlQyTlNxTy9uNHhSbVZPbVlsTjNsWmEzQ0xYMjZJV3ZmVU8yM2Y1M2dXdHYxSWswQjlyWHMwK3g2V2JsbkxHZHAwMmJOa1JFUkJSNlBURXhzZEFVOGRqWVdLS2lvZ0JUdFhKSFIwY21UWnBrdnY3dXUrK1NuZjF3di9xV0xWdlE2WFFNR0RBQWdJTUhEM0xseXNQWEtDb3FDbjkvZitMaTRzak56ZVd6eno3RDE5ZVhuSnljQW51MnM3S3krT3FycjVCS3BRQjgrZVdYeUdReWdvS0NpSWlJeUJmUUh6eDRrSXNYTHhiNU91aDBPakl6TTNuampUY0lEUTFGSXBHVU85QTJwTjVIZmZwNHVjWW9qc1RKQlUxc0RPclRKekFvY3ZDWXVVQVVSaE1FNFlra2dtMmgxUDZNdjhlZHpKeFM5ZWtkV2c5bjI4S1BOaEdFeWlheGxUK29PaTRJSVBOMlFXSlRjMzhtR1pVS05GY3VvWXVQUXhOOUVZTlNnZTVXd2VQcjNDSWlTNTJhYXluVk85VDFPZDZvRTJtKy9tZ3dQU0JvcHZsb3I3dktLNnkrWHJIVjNtL2N1RUZjM01QbmxwYVdobHd1NS9qeHdnUEM5UFIwQU02ZlAwOU96c1BmVitIaDRheGN1UkpIUjBkeWNuTHc4dkxDeGNVbFg2R3lzTEN3ZkdQOTczLy9RNlBSbU5PMm16UnBZaDRmWU5ldVhZU0ZoUkVYRjhlWU1XUDQvZmZmU1U1T0xyQm4yMkF3TUdMRUNBRE9uVHRIYW1vcXZYcjFBc0ROcmVBV3E2S3FyZWRadW5RcHUzYnRvbnYzN3NXMkxhbjdVejRBcGJMQ3hpdVVsUVNKc3hNdVEwZUpRRnNRaENlV0NMYUZVdHR3dXZTRjBRYTJGUHRraGFxbGlZMEh4TEZ6d2tPYTJKdFZQWVZTMGQ5UFJ2bjdkdFNuVDZCUFNUWS9MbXZVQkttbkZ6WXRINTYzTEhGd3dEcWdEckl5QkRIdU5yNEZIcnVlSGNWZDVSWDg3QnZSeHJNM043SlBjU3AxT3dPQ1p0TEdzemRnQ3JTWFhoMVc1aXJtaFRsMTZoUTdkdXpJOTFoQ1FnSno1ODYxV0FRc0t5c0xsVXFGcDZjbmh3NGQ0dENoUStackxWdTI1TXFWS3d3ZVBOaGlBYlg3OSs4emYvNTgzbjMzWGVyV3RmemFHWTFHMXF4Wll6NDcrL1RwMHd3Y09KQWZmL3dSVzF0YlJvd1l3Yng1ODh4N3RyT3lzdmorKysreHM3TXpwNmxIUlVVUkdocHEvcm9rMHRMU3VIMzdOczJibXdxTlJrZEhzMzM3ZG9ZTkc0YXZiOEgvWjJYbFBtRXEycHZYS213OFN3enBxZWdTRTlCRVh5Snp6VExjbi9JVEFiY2dDRThrRVd3THBhTFE2UGpwUXVsK0NmdTdPTkt4cmwveERRVkJFSVFDZFBHeEtIL2ZRZTdoL1FEWXRHeURmYmVlV0FmVXFaU0NVcGFDYlpVK202VlhoL0Z4azgyNHkvMTRvMDRrblh3R21WUEhTeEpvKzlrM0xOTjhCZ3dZWUU3aEJ0T1oyK3ZXcmVPamp6NHlyK2oyNmRPSHQ5NTZpMWRmZlpXa3BDUW1UNTZNczdNekVSRVJCUUx5Yjc3NUp0OXE5Nk55YzNPSmlvcktkNy9IS1pWS29xS2lHRGh3SU1lUEg2ZDU4K2I1OW5BL3ltZzA4c2NmZi9EaWl5K2FpNjhwbFVyT25EbUQwV2drTGk2T09uWHFGSG92blU2SFNxWEMzdDZlOWV2WHMydlhMajc1NUJPNmRPbkMvUG56cVZ1M3Jya3ErNjFidHdnSUtQOUpDN0tHSWNnYS9qMDFWdlQzazhsWU9JdTBPWi9pSGhFcEFtNUJFSjQ0TmU4d1JxRktiYjE0RFkyK1lDWFdvcnpWdW5FbHpVWVFCT0hKWlZRcXlGcTVpTlRQSnFDS09vNzlpejN4L005S1hNZFB3YjVicjBxcjNPd3U5OE5OL2xTQngxWDZiRlpmRzArdVBndWdWSUYyUGFkVzVhNUVucDJkell3Wk05aTRjU09mZi81NXZ0UnBqVWFEWHE4SHdNZkhoOFdMRjJOdGJjMklFU1BZczJlUCtkenR2T3NWeGMzTnpad0tib21WbFJYSGp4L242NisvTmovMjAwOC9vZGZyMGVsMEZpdWJiOWl3Z1RsejVtQTBHamw4K0RCOSsvYmwzcjE3akI0OW1tZWVlWVk1YytidzIyKy9NWC8rZktaUG40NUVJbUhidG0yTUhEbVM2T2pvQ250dWZ3ZXBsemZ1VTJaalpXZFA5b1pWVlQwZFFSQ0VDaWVDYmFGVXZpdGxDcm1WbFVnaEZ3UkJLQzM5L1dUU1prOGg5L0IrSFBvTXdHdkJ0emdOR283VTYrODVPN24xZzlUd3h5WGtYbVhwbFdIbWdMdWtxZU9ocm1VL1AxbXIxYko1ODJZR0R4N003ZHUzYWRLa0NUTm16S0JuejU3bUQ2MVd5K3JWcTgxZkR4Z3dnTXVYTC9QeXl5OHpmLzU4Qmc0Y3lJWU5HMUNwVkdXZWh5VXZ2UEFDN2R1M0wvUjZlbm82VXFtVWMrZk9jZkxrU2RMVDA5bThlWE9COVBIZmYvOGQ1WU45MG52MzdpVTFOUlVySzZ0OGJhUlNLVk9tVEtGTm16WXNYcnlZOVBSMGZIeDhXTDkrUGExYXRTSWdJSURwMDZlVGtwSlNvYyt4c2xuWk8yRFhzU3VhSzVmUTMwOHV2b01nQ0VJTkl0TEloUks3bnBKSjFPMml6eTU5WE5jR0FkUnlzcStrR1FtQ0lEeDVOTkVYeVZnMEI0ekdNaFU0cXdpZGZRWnhLR2s5S24zQmRPdThnTHRQd0Nlc3ZqNisyRURiVGY0VW5YMEdsM2t1ZS9ic1lkV3FWZlRwMDRkMzNubUgrL2Z2azVxYW1xL054SWtUNmQ2OU8xMjZkTW4zZUxObXpYanV1ZWY0OXR0dnVYVHBFbSs4OFVhKzYzbGZhN1hhTXMzTjJkbnlhbjFXVmhiMzd0MWo2TkNoT0RnNEVCSVN3dTdkdTlteVpRdisvdjcwNzk4LzM5RmRTNWN1eGRIUkVSOGZIKzdldlV2Ly92MHRqbXR0YmMzVXFWTzVlUEVpQVFFQnBLV2xzWGJ0V2x4Y1hKZytmVHFqUm8xaTJyUnB6SjgvSHhzYm16STlwNnJnMEwwWHlqM2JVZTdaanRPZzRWVTlIVUVRaEFvamdtMmh4TDQ3ZmJuVWZRYTFFcXZhZ2lBSUphV0xqeVZqMFJ5a0hsNjRqcC95dDYxa1A4NU82a3czMy9jdEh2TUZwb0Q3NjZ2RFNqUlduNENKNVpyTEs2KzhRdXZXcmMzcDMvNysvdmo3Kytkckk1Rkk4UFgxTlJjUGUxU0RCZzJZTzNjdWVyMGVpU1IvUXQvSEgzK012YjA5WDMzMVZiN0hEUWFET1MzZGFEUmlOQnJOWDF0Sy9YNVVkblkyNTg2ZFE2MVcwNzE3ZDBhT0hJbGFyV2IxNnRWY3VuU0pyNzc2Q3BsTVptNnZWcXRSS3BXNHVycXliZHMyWkRJWm5UdDNCakMzVTZ2VjV2WTJOamJtaXVsWHIxNEZJQ1FraEZxMWF2SHh4eDh6YmRvMGN5WkFUV0ZsNzRBOEpCVDFtUk1pMkJZRTRZa2lnbTJoUkF4R0l4dlBYQzFWSDNkN1c3bzNES3FrR1FtQ0lEeFpqRXFGZVVYYmZjcHNyT3dkcW5RK25YMEdrNkM4eXFuVTdXVWVvNVAzUVBPeFlPVngrdlJwVnF4WVVlaDFyVmJMZi8vN1h6WnMyR0R4dXF1cksydldyQ253ZUt0V3JYQnhjZUg2OWV2NUNwVjk4c2tuQmRxVzlIZ3RKeWNuWG5ubEZZS0Rnd2tQRDBldFZyTm8wU0l1WHJ6SS9Qbno4Zkh4TWErazc5NjlHMXRiV3lRU0NaNmVudXpidDQ4dVhicmc2T2dJUUdCZ0lBQXJWcXpnaFJkZXlQZG1nVnF0WnRPbVRkU3FWWXQ2OWVvQjBMNTllNlpObTBhN2R1MUtOTmZxeEtaVk85Um5UcUtManhXRjBnUkJlR0tJWUZzb2tkMVg0a2xUbG02djIvKzFDRVltRldVQkJFRVFTaUxuNSsvUnB5VGpNWE5CbFFmYWVmTE8xaTVMd04zYW8xZTVWN1h6dEd6WmtrbVRKcFc1djF5ZVNjRHo4d0FBSUFCSlJFRlUvMHoxZ0lBQTFxeFpnNU9URXdDREJnMENRS0ZRTUhGaTBYTk9TVWxoMWFxaWkzbU5IRG5TL1BtR0RSdElTMHZqNjYrL05wK25MWlBKNk5teko5dTNtMTdYL3YzNzQrM3RUV1JrSko2ZW51YSt0V3ZYWnNTSUVXelpzb1V2dnZnaTN6MmtVaWwxNnRSaC9QangrZlozZCtqUW9jaTVWVmUycmRxUnRYSXhxdE1uY0JUQnRpQUlUd2dybzlGb3JPcEpDTlhmd0EyL3NmdEtmS242bkJqM0J2VTlYU3BwUm9KUU9rbHY5Y1puWEkrcW5vWlFqU1F0Mm9uUHVtMVZQUTNBVkJBdDVhTjNzZTBRanN1SWNWVTluUUoySjN4ZDZCN3V4OWxLSFhtalRtU0ZyR2cvS1l4R1k0R0NaMEpCYWJNblkxUXE4WWhjV05WVEVRUkJxQkJpWlZzb1ZxcFN4WjZycFF1MHcveTlSYUF0Q0lKUVFqbGJ2OGZLemg3bmFycGZ0YnZ2S0RyN0RPSmcwbnBPcFd3alhYT3ZRQnRmdTJCYWUvYW1qV2Z2Y2gvejlhUVJnWGJKMkxacVIvYUdWZWp2SjFkWnZRSkJFSVNLSklKdG9WZ2J6MXlodFBrUGcxcUZWTTVrQkVFUW5qQkdwUUxWa2YzWXY5aXoycVNQVzJJbmRhYTc3eWk2KzQ0aVY1L0ZYZVhET2g1KzlnMUZnQzJVbTAxTFU3Q3RQbk1jKzI2Rm4xOHVDSUpRVTRoZ1d5aldkMUhScFdvdmwwcDR0Vm1EU3BxTklBakNrMFd4MjdSdnR5WUZGM1pTWitvN3RhN3FhUWhQR0ttWE45YTFnMUNmUGxHai9qMEkveXphTy9Ibzc5eENHeCtMN2xZY3VsdHhBRmdIMU1FNm9BNnlvSHBJL1dvajh3K3M0cGtLMVlFSXRvVWlYYmlYd28zVXpGTDE2ZGU4QVE1eThhMGxQTmtPWGJ5TnE0TXR6ZXA2RmR0V285V1RscDBMZ0xlckF4Skp5Vk5LRFFaanFkcVhSV0thZ2xydTFXZEZOVk9oSmxldHhjM1JGcHQvd004UzFaSDl5Qm8xRVdtemdnRFlkZW9xVXNtRmFpdHp4U0lNR1dsWU9UZ2lDNnlMZmJkZVdBZVlUakxJQzd4VnA0NWhQS2hBNHU2QnkvQVBxbmpHUWxVVHBhS0ZJdTI2SEZmcVBnTmJpck8xaFNmZnpBM0hXZnZIWHlWcSs4M084d3llOXh2dkxkcUx2cGd6ZXZPa1p1VVN1ZkZQSWxZZktzODBpL1hicVZqZS92STNOdjN2U3FYZDQ4Nzk3RksxWC83Zzlib1FkNytTWmxSOTZPSmowYWNrWTlleGExVlBSUkNxaGJ4L0M4bzlaVDl5VGhBcW11YnlCWkpIREVBZUVvcmJKek53SGYwdkhGNTVEWnRtTFpHNnVpRjFkY09tV1VzY1hua04xekdmNFBiSkRPUU5HcE04OGswMFZ5NVY5ZlNGS3ZUa0x4a0k1Ykl6dW5UQnRwK0xJKzBDbjZxazJRaEN6Uk43TDRPZEoyTUJVS3AxL0hEd0tvTzZOaTYybjYxTXl0bnJ5V1FwTlJ5K2VJZU9UZjN6WGYvbDZEV09SU2VVZUI3dFEzenA4MnpCN1IxQlBpN0lyU1dzMm4wUmxVYkhrQmREQWRnVEZjZnZaMHBYR0RIUDUyODlpNE90RElETkI2L3k3ZTRMZlBSYUdOM0M2aFRUODU4bjkvQit3RlFZU2hBRXNMSjN3TFpET0xsSDl1UDQ2aHZWdW82QjhNK1FzMjB6bXNzWDhGeTBHb21kZlluNzJYVitIcHV3ZG1Rc25JMU44MVk0dlBKYUpjNVNxSzVFc0MwVTZrNW1EcGVUMGtyVnAxY1RjVGFtSU9ReEdJd3MvdVVNQm9PUkYxb0djdkRDYlRZZWlPYTU1clh4ODNRcXNxK0RuWnpCenpkbTZmWnpmTHY3SXM4MDlzWDZrWFByYjZka2MvWjZjb25uVXR2TDh2MUNBanlJSE5LQmlOV0gyYkEvR2x1NU5RTzZOQ0lwUThtRjJMS3RMT3YwRDFmdlBWM3NNQnBoL2s5Uk9OdkxlYWF4SHdCNnZRR05UbSt4Zjk3cXYwWm5JRmV0dGRoR1ppM045M3JVVk9veko3QnAyVVlFRklMd0NMdU80YWlPN0VleGV6dU9yNzVSMWRPcGNvY1BIK2I4K2ZPTUdUT21YT1BjdUhFRFgxOWY3T3pzQ3IzUHlaTW5tVEJoQW5xOW5sT25UdEcrZmZzaXgxUXFsZGpibHp3QUxRK0R3Y0NkTzNmdzhQREF3ZUh2K1ptWnMyMHpoc3cwM0NNaXk5UmY0dUNJKzVUWlpLNVpobUxIRmh4NjlxdmdHUXJWblFpMmhVSnR2M1NqMUgxNmltQmJFTXpXL2ZFWGY4V25FdUR0eElSWFd4SGc3Y1NxM1plWXNmNVBGbzhLeDdhWS9jZzkydFRsaDROWGNiU1RrWmFWaTdkYndUOHVQbm05TmVITkF3b2RZLy81Vzh6YmZLckkrelN2Njgza0FXMzU0b2VUdURuYW1PL2R2Mk93eGZiWnVWcWM3R1FGSG4vL3F6KzRtNUwvSE9id0ZnRWtwaW40NysrWGlOeDRuTG5ET2hGYXg0c0Q1Mjh6ZC9QSkl1YzEvYnRqaFY0YjFyMHBBN3JVN0Mwcit2dko2Rk9Tc2UvV3M2cW5JZ2pWaWp5a0tiWWR3bEgrdmdPSDdyMys4VzlHM2JwMWk1TW5pLzU1V1J5RlFzRy8vdlV2UER3OG1ERmpCcjYrdmdYYTNMaHhnOTI3ZHpObXpCaE9uVHJGNTU5L1RxZE9uUmczYmh4T1RnWGZzRDEyN0JoZmZ2a2xjK2JNb1dIRGh1V2EzN0ZqeC9EMDlDUTQyUEx2SFlEczdHeUdEUnZHeHg5L1RMZHUzY3AxdjVMUVhMNkE1dktGTWdmYWozSVo4ajVwc3lLUU5RaEIzcWhKQmN4T3FDbEVzQzBVYW1mMHpWSzE5M2EwbzAzdFdwVTBHMEdvV2M1Y1MyTGpnV2lrRWlzKzZkOEdtYldVL2gwYmN1eHlBdEczMHBpNytTUlRCejVUNVBtN01tc3BDOTdyUWkxM3gwTGJXR0dGOU1FS3IxYW5SNmMzNUZ2MXRjTHkrSXBjRGQvLzd3b2V6bmIwZmJZQkhVTDlXUi9raWF1akxWOXVPY1g1MlBzc2ZqOGNOeWZiZlAydTNVMW4vTEw5dlBGY1NJRjArTUtleVp2aElTU21LL2p0VkJ4VHZ6dkdtbys2NCsxcVQvdkdCZi9ZeTd2SC9jeGNRZ0xjY1hPMHRkakczN1B3MTZTbVVKODVEcGlPT3hJRUlUL0h2bStnT3JLZnpCV0xjQjAvdVVybmtwU1V4UHIxNnpsMTZoUVpHUms0T1RuUnNtVkwzbnJyTGZ6OC9Dcmxuc2VPSGNQVjFaWEdqZlAvbk5WcXRXelpzb1VlUFhvd2JOZ3dzckt5Q2gxajlPalI5T3BscXVydTRPREE5T25UbVRwMUttUEdqT0h6eno4bk5EUTBYM3NiRzlPYnJUcWRqZzRkT2pCNzlteG16NTdOMkxGaldiRmlCWEs1UEYvN05tM2EwTHg1Y3laTm1zVENoUXNKREF4a3hvd1pIRGx5cEVUUGNkaXdZUXdZTUFDMVdzM1NwVXZKemMxbHdZSUZCQVpXanlyZUdRdG40N2xvZFlXTjV6cHVNaW4vR29uM3NnMFZOcVpRL1lsZ1c3QW9QVmZOOGZoN3BlcnpTdU82RkJFM0NFS050dXpYYyt3NG5qL2I0MExzZlY3KzlDZnoxNXNpWHNIWndZWnJkOU9ac2Y0WVJpT003Tm1jaHJYZEFaQktKVXdmMUo1UlMvN2d5S1c3ek50OGlvLzdoWm1EWllCSnF3NXhNNm53RXdBaUJyU2xlVjNMRlhxLzIzZVo3dzljWVd6dnArbjFUUDBpbjAvZS92RzZUN25ROThGZWJ0Y0hnVzJ3bnh0N29tN3k2ZG9qTEhqdk9lUXlLUUJHbzVHdnRwMUZvelBnNG1CVDVQaVBHOWVuSlFxVmx2QVdBVGc3Mk5Dc3JsZWhsZHpuYlQ3SjNqUHhETzdhbU5ZTm45d2FFTG1IOTJOZE8waFVYQllFQzZSZTNqZ05IRWIyaGxYay9QeDlsYVdUMzcxN2x6Rmp4cUJTcVdqUm9nV3VycTdjdUhHRC9mdjNjL3o0Y1JZdVhFaWRPaFZmaitMWXNXTWtKQ1F3Zi83OGZJLy84Y2NmckYyN2x2RHdjUFI2UGUzYnQ2ZGR1NEp2MkgzNTVaY1lIaXZJMmF4Wk03Nzg4a3NtVHB6STFxMWJDdzIydFZyVDlwMndzREMrK3Vvcjd0eTVnMXd1UjZ2VklwTTl6R3F5dHJabXlwUXB6Snc1azVNblQrTHA2Y2tMTDd4UVlENXBhV200dTdzWG1OK2o5LzM4ODg4WlAzNDhFeWRPWk1HQ0JXaTFXa2FQSG0zeHRWbTBhQkZMbGl6SjkxaEFRQUJMbHk2MTJMNHNNbGNzd21ud3V5WGJvNjNYa3pZckFubm8wMFYrbjBvY25YRDZ2N2ZKWExVRWwySGwyeElnMUJ3aTJCWXMybG1HS3VRaWhWeW9TTWFjYkl4cUZRYVZDcU1xRjZOR0RYbzk2UFVZRFhuL05aZ2VNeGpNajJIUVk5UWJJSy9OZyt2bEZlVGpUTnNIZ1YrR1FzMmxteWs0Mjh0cFZ1ZGh3R2d0bFhBck9ZdUkxWWRScW5XRXQ2aE5uL2I1aTVLNU85c1IrWFlIUGw1NWtEL094cU5RYVpuOFJ0dGlVOHBUczFRQWFIV0ZQeGVqMFFoUTVHcDVTZlI2cGo1bnJ5ZHo1Sys3TE54Nm1rOWVid1BBYjZmaWlMNlZ5dFAxdlhtbGJlbit2VXVsRWo0YitBeGdPZ290VjZNcnRHM2VjMVNxZFdRcTFCYmJTS3lzY0xLWFc3eFdFeGlWQ25TMzRuQWFPS3lxcHlJSTFaWjl0MTVvNCtOUS9MSUpLeXNySFBvTytOdm5rSlNVUk9QR2pmbnd3dy94OFBBd1A3NW16Um8yYk5qQTZ0V3JtVGx6Wm9YZjkrV1hYMmJjdUhGRVIwZWJIek1ZRFB6NDQ0OTA2OVlOSHg4ZkFPclhyMjh4cGZyUllQWlI5ZXZYWi9IaXhYaDVlWm5Iek1qSUlEMDluY1RFUkFBMmJkcUVScU1oTFMzTi9ERmp4Z3llZnZwcFpzMmFCY0RhdFdzNWNPQUFhOWFzWWNhTUdSZ01CdDUvLzMwY0hSMzU0b3N2ekVGNWNuSXlRNGNPNVYvLytoZGR1blFwZEg3MTZ0VWpJaUtDNmRPbjgrT1BQekowNkZEZWYvLzlmRzFVS2hYTGxpMGpQRHk4d0lxL3M3Tno4UzlxQ1dudnhHTklUeTNaS1JGYURSbkxGNks5ZmhWNTZOUEZOcmZyOGlLcTQ0ZlJKdHhCNXV0ZmJIdWg1aFBCdG1EUnJsSldJWGUxcytIWklNc3BvY0kvanlFckUwTjJGc2JzVFBSWm1SaXlNakhtWkdQSVZXQlVxVXdmNnR3SG4rZWFBdXE4cnhVNXhkK2dDcnpVdWk0dnRUWUZtSnNQWHVYU3pSU0Nhcmt3YmZERDRqRi8zVXhoNnJxalpDazFQRjNmbTQvN3RiWTRWbjAvTi83OWJtY21yanJFbjlFSmpQcnFEeUlHdEtXQm54dGZET3RVb1AzUnYrNHkvYnRqdUR2WjBpVFF3OEtJSm5yRGcyQzdITTh6cnlEWmV6MmFjU2sraFZydUR1U3F0U2pWT2xidHZvaU5UTXFvVjFxZ2VoQXMyOWtVM0x0ZG5GMG5ZMW02NDF5eDdTSTNIaS8wbW91RERWcys2MVhxZTFjWHVZZjNBU0J2RkZwTVMwSDRaM01aTVE2QW5LM2ZvNG0raU92NHlYL3JIdTRHRFJvd2MrWk1KSkw4QlJrSER4N001czJiK2V1dmtoMEJXVnFOR3pmR3o4K1A3ZHUzNCs5dkNzcjI3dDFMWW1JaTgrYk5LL1Y0c2JHeCtQcjZZbXRyYTA1OVg3WnNHVnUzYmpXL1VadG4vLzc5ZUhsNTRlSGhRZDI2ZFduZHVqVWVIaDdVcmwzYjNFYWxVdVZMWVpkSUpIend3UWQ4K09HSC9PYy8vMkhTcEVrQUxGKytIRzl2YnpwMDZGRHNITnUzYjgrOGVmTm8xcXdaRW9tRWwxOStPZC8xek14TWxpMWJSdE9tVFN0MXo3Yit6aTJzSElzdVlncWdqWWttYSswMzZGT1NLVTFxcDVXREkvbzc4U0xZL29jUXdiWlFRSzVXeC83cnQwdlY1NVhHZFpCS1JBNzVrMHlmZkE5RFdpcjZ6SXdId1hRbWhxd3NETm1aR0xPekhnVFZHUmh6U25lbWNrMTA4bXJCTFJaSEx0MWg5cVlUYUhVR0d0VjJaOGJnOXNpc3BZV08wY0RQamYrTTZNSm5hNDl3KzM0MjQ1YnROKzFsZnF3SW1rcWo0K3NIZ2VtSWw1c1ZHZHdhSGdUYmtqTCtXOHhVcU9rM00vL1p0dC85Y1pudi9yaWM3N0YzRi81dS9uekxaNzBzcHBSZnY1dk9kL3Z5OTJ2YjZDbGVibE9YT2srNTBLUE53NVZ4ZzlHSXBCUi9xT3c4R1dzK1dxeW1VdTdaZ2F4UkU2d0RSVWFRSUJUSFpjUTQ1Q0doWksxY1RPcW40M0hzK3dhMkhjUC9sbnRiS2d3R0lKVktzYkd4eVpkV1hkR0dEaDJLczdNemx5K2JmcFo2ZW5veVlzUUlQRDA5U3pXT1dxMG1JaUlDUjBkSFB2dnNNNEtDZ2dEbzJMRWpnWUdCZUhoNDRPN3VUbng4UEhQbnptWGF0R2swYVZMNklsNU5talJoNk5DaEhEcDBpTnpjWEs1ZHU4YWhRNGVJakl6RTJycGtJVWVMRmkwQTB4c0JHUmtaK2E3bHBiZnYzTG1UTTJmT0ZPZzdiTmd3dkwzTHZ5MUhHeCtMckFRL205TVh6a0pXcHo2dTR5YVJNcW5rYWVHeXdMcG80Mk94YmZOc2VhWXAxQkFpMkJZSzJCdHpDNjIrZEdtM1BSdUxQeGhyTkkwRzNmMGtEQ25KNkZPVDBhZmNSNS95NEwrcHlSZ3kwdUd4ZDc3L3FUSnlWRnlNZTNnazFwMzcyZmg2T09MbjRZaXQzSnFtUWE1MEQ2dkRSeXNPRmp1V3I0Y0RYNDk1bnNqdmo5T3l2by9GYXVPTGZ6bERjb2FTcCt0NzAvWHBvb3ZHNVAyN0xlK1JXSjR1ZG9RMThDbXlUZFMxSkZJeWN3dTlucDZqNHRqbC9PZUFlN3FZanB0cFh0ZmJ2Tzg4S1YzQitHOE8wSzFWRUs5MUNNNlhHcjdtOTB2WXlLUzg4VnlJK2JGc3BZYWRKMk54dEZBTnZhWlFiTjJFUGlVWjUzYy9xT3FwQ0VLTllkZXhLN0tBT3FRdm5FM215a1hrYlAwZXU0NWRzZS9XczBxcWxkKzhlWk9jbkJ5ZWZycjQxT0d5aUkrUE42OW9wNldsb2RQcGNIVjFOZThacjFYTFZKRDJ4eDkvWk5ldVhVV09aV05qdzdScDA1ZzJiUnBqeG94aDdOaXhkT3ZXamREUTBIejd0dlY2MDNHTW1abUYxdzBwekt1dnZrcDI5c00zMi9NS3N3RjgrdW1uQUl3WU1ZTCsvZnZuNjVlYW1zcmh3NGZOWHpkdTNKamc0R0FVQ2dVS2hRS3RWb3UxdGJWNWUxVGJ0bTBCVTNYMVBPbnA2Y1RFeERCMDZOQlN6OXNTM2EwNDdMc1Zuem5sSGhHSmRlMmdVbzl2SFZnWDVkNWZ5ekkxb1FZU3diWlFRR2xUeUIzbE1wNnJYN3Y0aGtMVjBtalEzYjJGTHVFT3VzUzc2RzdIbzA4MUJkWFZOWFc3T3RwLzdoWXlheWxxclo2RTFCeEdMUHFkbnUzcThmNHJMVmc0OGptZWNuZmcwTVU3M0w1Zi9BcS9sUlU0Tzlqd3hUdWRMSzVHNzRtS1krK1plQnhzWlh6OFdsaXg0Mm0wcGorVVpPVU10b044WFBpb2tCVDRQQkdyRHhjWmJMZW81ODNHU1QwQU9COTd2OUJqdnBJemxGaExyTml3UDVxZmoxNmpUL3Y2OU9zUWpMT0REUnNQUk9Ob0s4c1hiS2RsbSs3cFVJYjA5ZW9nYStVaWNnL3Z4N1pET1BLUXBsVTlIVUdvVWF3RDYrSzE0RnMwMFJmSjJmcTkrVVBlS0JSNVNGT3NBK3NnYnhSYTZjRzNYcTluMmJKbEFMenl5aXVWY28rSkV5ZVNtcHFhNzdHUkkwZWFQLy9zczg4QUNBa0pvV1hMbGdYNnIxaXhJdC9YalJzMzVxdXZ2bUxTcEVrY09uU0lGMTU0b1VCcXZLdXJLd0F4TVRISVpES1NrcEpJU2tvaU9UblovUG1NR1RNS1BaNnJWNjllZE9wVWNDc1V3TlNwVXkwK25wU1V4S3BWcXdCVGF2cVFJVU1JRGc3bTQ0OC9CbURwMHFWY3ZIaVI0Y09IRXhabStqMDRZY0lFR2pac2FINDk5dS9mejV3NWN5cnM3RzNkclRpc0E0b3ZlbGVXUUJ0TTM4ZTYrTmd5OVJWcUhoRnNDL25vRFVaK0srV1JYeStGQklrVThtckVrSjVxQ3FqdjNVR2ZjQmZkdlR2b0V1NWdTRTh0dnJOUXJEMm5ieElXWEl1amY5M0YxOE9SeGdFZS9IemtHZzM5M1FsdllUcnZ1dXZUZ2ZsV29ZMUdJeHF0SHB0Q2lxQlpDclRQWGs5aTRWWlRtbHovanNIbVN1RkZVV2xNd2JhdHZQRDA5YitMekZxS2w2dXBpcXVMZytWQ1p0RzNVbWtjNE1IcWo3cXo3Yy9yYk5nZnpmY0hycENsMEREKzFWYW12ZWVQcFpkYlN5VjBhdXBQa0UvRkZjUEpYUFFGUm1YbHZ1Rmt5TTVFbDVLQ1VhWEV0a080ZVIrcUlBaWxKdzlwaW50SVUzVHhzZVFlM28vMlZpdzVXNzgzWDVkNmVpUDFmSmhPTFBYeVJ1cnBnNnhSazNLL3lhVlFLSmc5ZXpabnpwd2hQRHk4ME9DeXZMNysrbXYwZWoxNnZaNlJJMGZpNk9qSWdnVUx6TmZ6Q29LRmhvWVdXQzJHZ3NFMlFLMWF0Vmk4ZURGeXVSeUpSTUpQUC8xRVltSml2b0FhWU1NRzA5RlVWbFpXZUhoNDRPUGpnNCtQRDAyYk5pMDByUjdBejgrUDVzMmJXN3dtbFZyK3ZkUzRjV04yN05nQlFNK2VQUXRjNzkrL1B4a1pHVVJFUk5DOGVYT21UcDFLVGs0T09Ua1BmMmFucDZjRFZGaXdMUWdWU1FUYlFqNUg0aExJMFdoTDFVZFVJYThpUmdQNmUzZlIzb3hGZS9NR3V2aFl0UEd4R0pXSzR2c0taUklWazBqc3ZVeityM01qanY1MUY0QUpyN2Jpci9oVWxtdy95ek1oVDJFams1S2FwVElIbXBmalU1aXk1Z2d2dGE3RGlKY2YvaEdTbks3Z3UzMlhhZHZvS1RxRTVpK1NjdVZXS3RPL080YnVRVnI0alhzWkRKeTdrMy8xYTAyYlJvVWZoWldXWTZwWTdtaFgvYXQwMzA3TzRxTVYvOFBIMVo1M1gyNUd2NDRONmRhcURqOGN2TUxyblJwaU1CZ3dHTUg2c1RjaS9EeWR6RlhOSzRycTlKOFZPbDZockdVNHZ2WW1EcjMvNysrNW55QTg0YXdENitMMHlONWFUZlJGTk5HWEhteURTakkvcm9vNmpqRlhpVU9mQWVVS3RxOWV2VXBrWkNTSmlZbjA3dDJiVWFOR2xXditSY2s3S3V2bzBhTW9GQXFjbloyeHQ3Y3ZkMEQ1YU5YdTMzNzdEYjFlajQrUER3MGJOcVJqeDQ3ODhzc3YrUHY3TTNIaVJMeTh2SkJLcFNRbEpXRmpZMk5lK2Y0N3FGUXFKa3lZUVB2MjdSay9mang5Ky9ibDhPSERPRHM3bzlQcDhnWHZmZnYycFZ1M2JnVlc2c3ZLT3FBT3VsdHhTRjNkS21TOHgrbmlZMFc5am44UUVXd0wrWlEyaGR6V1dzb0x3VVh2SXhVcWdGNlA3azQ4MnB1eDZPSnZtUDU3T3c2ajJ2S3hTRUxsMlBTL0t6all5bmkyOGNQSys0NTJjdjdWUHd4N0d4bHlheWx2ZnJFVG1iV1U3ejR4VlZHdDdlV0VRcVhselBYa2ZHTkZYVXRpZDlSTmt0S1YrWUx0QzdISmZMcjJLTGxxSFZLSkZYcURFU3NySzFRYUhaK3RQY0tFVjhQbzN0cHllbHRTdXVtTkZuZW40bGZCaTNJOUlaMXA2NDRXMjZZOFBGM3M2Tit4SVZzT1gyWGF1bU0wcSt2RmV5ODNZL2hMelFCUXFreHYrdVdkOFYyWmZOWnRxL1I3Nk9KanlWeXhpSnlmTmlJTGJpeFN5QVdoRXNoRG1sYmF2NjJkTzNleVpNa1M3T3pzbURadFdvbXFhMWVFVFpzMjRlM3RUWFoyTm0rKytTYkRodyszdUFKY1VqdDI3T0RpeFl1TUd6ZU9iNy85dHNEMWE5ZXVjZjM2ZGZPZThQajRlQ1pPbklpdnIyK0JNNzhmdDNMbFN2NzczLzlhdktaU3FVbzFUN2xjVHI5Ky9WaTNiaDFidDI1bDBLQkJ2UGZlZTRBcHU4RFc5dUh2T1lsRWdxT2pZNm5HTDBwZXNHM1RyR0I2ZmtVUXdmWS9pd2kyaFh5Mi8zV2pWTzI3TlF4RVhzNzlvY0pqdEJxMHQyNml1M2tEN2MwYmFPTmowZDJKQjEzaDV4SUxsZS9ZWDNjNUgzdWYzcy9VTDVBTzNxcEJMZlBuZFdxNUVoV1R5TFc3NlRUd2M4UEozb1o2VDdseVBTR0RUSVhhWExuN3pIWFRxa3VucHZsWHRSZHZPMHV1V2tmcjRGb0UrN3V4WVg4MFRZTThlYTFEQXlKV0grWS9QMFdSbWwxd3IzU21RazFTdWhLQUlWL3VwdSt6OVJuVnMyeUZlN0tVR3M1Y1R6WWY3NVYzQnJoS28wTWlzVUwrb01xNnJkeTZ6TWVNMmRuSUdOb3RsQjV0NnZEMXIrYzUrdGRkRnZ4OG1xL0hQbytWbFJYcEQxYnBuV3JBS24xSldBZld4V1BXSWxLbmpDTmowUnk4NXErc2txSk9naUNVM2s4Ly9jUTMzM3hEYUdnb24zNzZhYjd6dGl2VGtTTkhTRXhNNU9XWFgrYkFnUU1NSERpUStmUG5rNXljekxCaHd3Qll2MzQ5bXpadEt0V1kxNjVkdzg3T3p1TDFKazJhY1BUb1VSSVNFcmg1OHliLy92ZS9jWEJ3WVB6NDhVV082Ky92VDlPbVRaSEw1YXhmdjU1UFAvMlVTNWN1c1h2M2JxWk1tUUpBWUdESkYyY2tFZ2xkdTNhbGMrZk8vUHp6ejlqWW1INTNxdFZxTWpJeWNIT3JuRlZuQUZsUVBWU25qbFhhK05xYk43QjlwbksySHdqVmp3aTJCYk96ZCsrVG5GTjR3U05MUkFwNStSblZhclRYb2gra3YxMUVHM3NOREtXckJpOVV2aDBuYmlDeGduNGRMUmVHeWRPdTBWTkV4U1R5WjNRQ0RmeE1md3cwcit2RjlZUU1Mc1RlcDJOVGYvUjZBMUV4U1Vna1ZuUUk5Y3ZYdjNWd0xZTDkzUGpvdFRCK1BCeGpmcnh4b0NlemgzWmswUzluYUY3WG13UG5iK1hyZCs2R2FlVmNiaTFCb3l2Yjk0L2NXa0o0aTlyVWU4cU4xenMzcFBlMHJiZzYyckwyWHkrWmp3VnJIK0tiNzJ6eHN0RHE5T1lVZVNkN09STmZiODNSdi96d2NyVXpCL2l4OTB6VmNEMWQ3TXhuZnordUxHZDhWeldYRWVOSS9Xd0N1WWYzbGFqYXJTQUlWU3NtSm9ibHk1ZlRva1VMWnMrZVhhbEhmVDBxTnplWFpjdVcwYWRQSC9OajNicDF3OXJhbWpWcjF0QzNiMThBMnJScFk2N1EvYWhIOTNmblVhbFVYTHg0a1k0ZE94YWFjdDIrZlh0V3JGakI5T25UaVl1TG8wV0xGa3llUEJrM056Zmk0dUlJQ2dveVZ3Wi8xT0xGaXdIWXZIa3pIaDRlZE83Y0dZVkNnVlFxcFYyN2RnQWNQSGlRSDM3NGdYSGppcTVab2RWcWVmWFZWd3M4L3MwMzMyQTBHakVhamF4YnQ4Njh0enpQTysrOFkzNWR5a1BxVnh2aklXVzV4eW1NUWFGQTZoZFFhZU1MMVlzSXRnV3owcWFReTZRU3VqY3FXeVhHZnpTTkJzMjFhRFRSbHg0RTF6SHc0TGdOb2ZwcUhWd0xiMWQ3YXJrWHZSclp0bEV0bG15SEUxZnU4ZGJ6cG5OSzg0THV5N2RTNmRqVW43L2lVMUNvdExTczcxMmc4Tm1BTG8xd3RwZGIvR09tU1pBbks4YS9DSmlxZUd1MGV2dzhUYWx6ZTZKTWhRM2JoZmh5Nk9JZGN4OC9UMGU2aHdYUkpMRDRjMW50YkdSRURERDlVWlNZcGtDcDF0R3NidUhGY0FBaU4vNkpoN01kNzcvU290ang4eXo0K1RSN3o4U1hxTzN4Nkh2MG12YUx4V3U3WjcyR3RJWmwxbGdIMWtYV3FBbktQVHRFc0MwSU5jRDI3ZHN4R28wTUhqejRid3Uwd1ZRZ0RVejdrYmR1M1dwK3ZHdlhyblRxMU1rOGwrRGdZRjUrK2VVQy9TMEYyMmZQbmtXcjFmTE1NNWJyWHFqVmFrNmRPb1ZVS2lVdUxvNUJnd1l4ZVBCZ2MyRCs2YWVmMHFSSkV5WlBubXl4djFhcjVkZGZmeVU4M1BJWjZNbkp5ZXpidDYvWVZYS3BWTXI3Nzc5djhkck9uVHVKaTR0ajlPalJCWDVQaG9TRVdPeFRXakwvUUNSdTd1UWUvQU83enM5WHlKaDVsQWYyWU8xVEM1bXZmL0dOaFNlQ0NMWUZzNTJsRExhN05xaU5uVXg4Q3hWTHEwRno3U3FhS3hmUlhMNkk5a1lNNkVWS2VFMlRWMm04T0xYY0hmRjJ0ZWZhM1hSejJuaDlYMU5SbWVoYnBvcnd4Ni9jQTZCTDg0Skg1dVdsbVpka1BubHp1cG1ZeWFtWVJKenNaSFJwVmp0ZnNCMFM0RUZJZ0NubGNjbTJzM1I5T3NEOGRWRzJINzhPbU41a0tFcHlocEp6Tis2WEt0aHU0T2VHUWxWMEljWVRWKzZoTnhocFVjOGJleHZMUDJjc3ZCOVJJOWgxN0VyV3lzVmkzNTRnMUFBM2JwaTIxMzMvL2ZmODlOTlBGdHYwN05tVHNMQXd0Rm90a1pHUlBQZmNjM1RwMHFWYzk0MlBqK2Vqano3QzN0Nit3TFd5QnYySER4OUdJcEdZajlES2s1bVp5YTVkdS9qNTU1L0p5TWdnT0RpWW1KZ1kwdExTeklHMldxMG1PVG1acmwyN1dodzdPVG1aZWZQbUlaVktlZlBOTndHd3RiVkZvVkJ3OE9CQkhCMGQyYmR2SDM1K2ZoYjdQK3J5NWN2RXhNUVVDTXIzNzkvUHRXdlhzTEt5NHViTm03ejExbHRGVmtjdkQ1ZmhINUE4OGsxc3d0b2hjU2grUDdqUGFzdmZHNDh5WkdXU3MyVTkza3UvcTRncENqV0VpSlFFQU81azVuQTF1WFFGajNvMnFWZEpzNm41REJscHFNK2NSSDMyRk9yTEYwQ3JxZW9wMVZ3eU9WWTJOcVlQK1lNUEcxdXNyS1VndGNaSyt0aC9IenlPVklxVjFCcWtFcXlrMWloK0xmNFhZVkZLY3ZSV251WjF2ZGg3SnA1ek41THAzS3cydGIyYzhYYTF4L3RCaGZMREYrOGdzNWJRTWJUODcyd2JqVVlXL1dJNkl1ek44SkFpai8zYWRTcVczOC9jWlB1TW90UHNUbDY1eHkvSHJ1UGhiTWZ6RDQ0d2t6eUliRFc2aDFrWU9yMkJlMmtLUEoxTFY1Q3RlMWdRb1VHZTVoWC94LzEyS3Baamx4T1FXVXY0dUY4WVBtNVAxdDVtMjFidHlGcTVHTTJWU3lMWUZvUnFUcWswcFJOSFJVVVYyaVl2ZU5Wb05DZ1VDbWJObXNXZE8zY1lOR2hRbWU4N1pjb1VmSHg4eXR6L2NWcXRsbVBIanRHMGFWTWNIUjNKeU1qZ3lKRWpIRHAwaVBQbnoyTXdHQWdMQytPdHQ5NGlKQ1NFeU1oSWR1M2FoYnU3TzIrLy9UWnhjYVlGbVVhTkd1VWJOelUxbGJWcjEzTGd3QUhDdzhPWlBuMjZ1VmhaV0ZnWVFVRkJSRVpHQXFaenZDZE1tSUQ2UVhIWFJ5dUs2M1E2TkJvTisvYnRZKzNhdFR6NzdMUG1hNW1abWF4ZHU1WWRPM2FuRmtuOEFBQWdBRWxFUVZUUXJGa3pXclpzeWFaTm0vampqejhZT0hBZ3ZYdjNycFNzQTlmeGs4bFlPQnYzS2JNclpMeU1SYk54SFdjNUswQjRjb2xnV3dEZ2w0dWxLNHdtc2JLaVI0amxpc2ovU0VZajJ0aHJxTStkUW4zMkZMcGJwY3NTZUJKSm5GMndzbmRBWXUrQTFZTVBTV0gvdGJON0VFUS9DS1RsTnZEZzY0cFMzbUM3Tk5xRlBJVldaOERMeFZTQVJpS3hZc09rSGdCY3U1dE9ZcnFTWjV2NFZjZ1JYYXQyWCtUU3pSUkNBdHg1OWRsZ1RsOUx0TmhPcGRHaDFSbk1BYjhsbVFvMUcvWmY1cGRqMTVGSkpVeDVveTMydHFZL1lCenRaTmpLcFVURkpESnI0M0ZzNVZKaUV6UEp5RkhUcFZuQkZmckNSTjlLNVlzZlR0SzVtYi9GWUh2WHlWZ1diVDBOZ0ZabllOajhQZnhmNTRhODNxbGhvZWVVMXpSVzlnNVkxdzVDRTMxUnBKSUxRalczZHUzYUVyZDFjSEJnenB3NXpKMDdsN1ZyMTVLYW1zcllzV1BMZENSVllZRjJZbUlpWThlT0JTQTdPNXRObXpieHl5K1d0OXFzWHIyYURSczJzSEhqUms2ZlBvMUNvVER2Nzc1MjdScUxGaTNDMWRXVjNyMTcwNjFiTityVmU3aUk4dUdISDVLVmxjWDY5ZXM1ZWZJa2FyVWFhMnRybWpWcmx1OGVibTV1Tkd6WWtFR0RCdUh0N1ozdm1yT3pNeXRYcmlRNk9wcVltQmhzYkd6SXlNaGc5bXhUOEJvUThEQmo3TkNoUXhnTUJ1N2R1OGZiYjcvTmdBRURpSTZPWnUvZXZlemR1eGVWU2tYUG5qMTU3NzMzc0xHeDRjVVhYMlRseXBVc1g3NmM3ZHUzOCs2Nzc5S3hZOGRTdnNwRmt6Y0t4YVo1SzdMV0xNTjVpT1cwOXBMS1hyMFVtMWJ0a0FkWFRLcTdVSE04R1grNUNPWDJ4N1ZieFRkNlJKdUFXampWd09KRUZVcXZRL1BYQlZSUmY2SStjd0pEVm1aVno2alNTWnhka0xoN0luWDNRT3J1aWNUVkhZbVRzK25EMFJrclJ5ZlQ1eTUvMzFtYzFWR25wclhwMU5SeUFMcnZyR212OHZOUGw3ODR5b1o5bC9uaDRGVnF1VHN3WS9DelNDU0Y1MVduWjV1cWUzczZGNnhBcTlIcVdmekxHUTVldklOS282T2VyeXNUWDI5RG5Wb3U1alpXVmxhTTZ0bUNsYnN1OEw4THR3R1FXVXNJQy9aaGNOZkdBT2FpWjQvUElrTmhXc1U0SG4yUFg0L2Z3R0NrUUdyNDNaUnNWdXk2d0xITENRQU1mVEVVS3l2WWVDQ2FkWDljWm5mVVRZWjNiOHB6SlV6bnIrNnNBK3VpdlhLcHFxY2hDRUlGazhsa1RKNDhHWWxFd29FREIralhyMStKVXFkTHl0SFJrZGRmZjcxVWZhUlNLVzV1Ym5UczJORzhYN3QxNjlaOCtlV1hoSWFHNWx0aHptTnZiOC9zMmJQNTZhZWYyTFZyRjJscGFRd2JOcXpBRVZzU2lZUWVQWG9VZWYrVWxCU1dMRmxpL3RyRnhZWFhYMzg5WDJHMyt2WHJFeEFRd01TSkV3a0lDR0Q0OE9IY3VYTUhpVVJDeDQ0ZEdUQmdBUFhyMXplMzkvTHlZdkxreWJ6MDBrc3NXclNJT1hQbVVMZHUzUXA5clFFY1hua054WTR0cE0yYWpOdTRDS3djUzVlMmJzaktKR1BSSEd4YnRjWCs1ZklYYnhOcUhoRnNDNmgxZWs3RTN5dFZueTcxLzVtRkhZeHFGZXJ6cDFGSC9ZbjZYQlJHVmVtcXQxZGJWbFpJWE55UWVuZ2ljVE1GMGxKM0QzTmdMWEV6L1JjTHY1QUZrMTBuWXpsODZXNng3ZkwyYlcvNzh3WTdUejdNZ0FqMmMyTm90OUFTM1N0TG9XYko5ck1jT0grYlFCOW52bmluSTI0UHp0Yk9XeTIvZlQ4N1g1K1RWMDByM2s5WktQQW1sMGx4Y2JBaHdOdUoxem9FMDZXWnY4V1ZtSmRhMStXbDFuVXhHRXpWWUI4dFRuYnRianJKbWJuSXJTVTQydVYvSSs1NHRPbm5TM0tHRWhjSEd6N284elNkbXRiR2FEVHlWM3dxMi8rOHpzRUx0ODFCK0tpZUxlZ1dac3FjZWJGVkVDdC91OEMrczdlWXZla0UyLzY4enFpZUxRajJkeS9SYTFWZHlRTHJvRHF5SDZOU0lZNEFFNFFuakVRaVlkS2tTU1FrSkZSSThQZi83TjE1WEpUVi9zRHh6NndNRER1S0Nnb0NiaWhwTHJtYmFkMHNLN2UwVWx2VTBuYkxsbHRtWnJlZjJhMXNNVFBMOHJwN2JiWHRHdTZoYVdZdXVTVGtBb0liSUNEYndBekR6UHorR0prWUdWWUhBZm0rWHk5ZThqelBlYzd6QlJubE8rZWM3eGsvZmp6ang0OEg3TW4ybURGanF0MUgrL2J0ZWVXVlY1ek9kZW5TcGNKNzFHbzFkOTk5TjNmZmZYZVphdzgvL0xCajMrdktEQmd3Z0kwYk56b3FpYnY2L3lVc0xJeFBQLzNVY1czU3BFbGN1SENCNjYrL0huLy84dC9BNzlxMUs1OSsraWxIang1MWU2SmRRbi9IYUxSdG96bi8vQ1A0M1AwQW5qZmNYS1g3Q3JldUorK3JsUVE4OVJJYUdkRnV0Q1RaRnZ5V2trcVJwWHBiQmQwUTFiaVNiZE9CUFJoMy9JeHgxL2E2RHVXeXFGcUVvZzROUTkweURIVm9HS3FnSnFnQ2dsQUdOYTNyMEJxOFUrZnoySFBVOVJSdVYwcTI2cW9PWTFFeHNYdVNXTEhwQ0xrRlJRenRHY0dqdDEvcjJBY2JvSFV6WDN3OE5ldzVtc2FqSDJ6RTMxdEhnY25zU1BKN2RXamhzdS9KUXp1N1BPL0svM2FmNE90ZmpxSFRxbEVwRlppTHJTU241V0MxUVorWVVLZGZwSW90Vm82ZXNkZUQ2Tkd1T1MvY2RSMm5NL0paK01NZi9QTG5HZEt6N2VzaEZRb1kyTGtsajl6V2hTWitmMDkxRC9MMTVNVzdlM0Y3ejBnKytHNC9meVpuOHZpSG14bldKNG9uaDNlcitqZXZubEdIMmQ5TU1DY25vbzIrcG82akVVSzRtMUtwcEdYTHh2VzdVbVVVQ29YTG5UWktsUDYvb3pwVHdqVWFEWjA2ZGJxczJDcDlSb2RPQkM5Y1JlN2lEeW5jdFIybDNodE5lQ1RxaXg4QXhjbUpGQ2NuWWo1NUFsdUJBVlZ3Y3ltR0ppVFpGckR0Uk9XamNhVjVhZFQwYU9tK29oMzFWWEZLRW9XL2JNWDRheHpXbk95NkRxZnFGRXBVelZwY1RLaGIyWlByMEREVUlhSDJ3bUdpVmt3YUVzUDlOM1dzOGYycUtxenBlL2ZyUFd3OWNJcHJvNEtaTkNUR1pWVnhUdzhOTThmMzRaTjFCem1abGt2eFdmdlBiaE0vVDI3dkdVbC9OeFJsQ3czeTRVeEd2dE01ZjI4UCtuWU00YUZibkJOSHRVckpDM2YxNUdEaWVjWU82b0JDb2VCQTRubSsyWEVNc08remZVUG5sb3dlMEo2UW9QSXJ2c1pFTkdYaGt6Znh6WTVqTE4vMHA4dnA4QTFKU1lKZEZIOVlrbTBoaEdnZ2ZCOThndUp6cHlrK2xZdzVPWkdDalQ5U25Kd0k0RWk4ZFgydXYvaDdsN3paSWtCaHM5bHNkUjJFcUZzM2YvSU5lMDlYZlpUdDFnNnRXVG4rbGxxTXFPNVljM013N3RoSzRTOWJLRDVWdFgyQTY0eENnU3E0dWROSXRUcTBGZXFRVnFDV3BQcFNhZmNQcDlsVEZhOHJxKytzVml1bk0vSUpDL2F0NjFBQWV5VjBpOVdHQXFxOTMvVVB1MDRRN085Sjk3Yk5VVmZ6M293YyszUjBqZnJ5bGpXa3pmc2Z6WlovZDFsOVhJNzBoOGZpMGIwM2ZsT2Vxck1ZaEJCQ0NGRjc1RGZ5UnM1UVZGeXRSQnV1d3ZYYTVpS01lMzZsOEpldEZCMCtBTGJxVGFtL1VoUjZielJ0MnFOdDJ3Rk5tMmcwVWUzY1dxMWIxSDlLcGJMZUpOcGdueEtvVnRWc3MrczdldGQ4NjhEUzA4d2JNblY0QkphTXRMb09Rd2doaEJDMVJKTHRSbTU3WXZXbWtBTU12RXJXYTFzek16QnMrSjdDdUUzWUNneDFIVTRacXBDV2FOdDBRTk8yQTlxMkhWQ0ZWSDE3SlNGRS9hY0ppNlR3bHkxMUhZWVFRZ2doYW9razI0M2N0c1RUMVdvZjVLV2piWk9HdmEyVE9lRXdodlUvWU5xM3U5Nk1ZaXM4UE5CRXRrUFQ5bUp5M2FZRENuMzU2MWVGRUEyZndrdGZMOS9vRTBJSUlZUjdTTExkeU1WVnN6amFMUjFhMTFJa3RheTRtTUtkUDFPdzRVZUtVNUlxYjM4RnFGdUY0OUc1TzlyTzNkQzI2eWpiYWduUnlHaWpZekI4QzBYeGg2UkltaEJDQ0hFVmttUzdFY3N4RnBHUW5sV3RleHJhRkhKcmJnNEZHMzZrWUdzc3RyemNPbzFGNGVtRnRsTVhQTHAweDZOTGQ1VCtEWHVmWUNIRTVWRmUzRi9ia2xIOWJlQ0VFRUlJVWY5SnN0MkliVDZXVXUxNy90RXVyQllpY1Q5cmRoYjUzMzVPWWR3bXNCVFhXUnpxVnEzdHlYWG43bWphZHBEUmF5R0VROG5lckpiemttd0xJWVFRVnlOSnRodXg2azRoNzlROENGK2R0cGFpY1E5clZnYjUzMzFCNGJiTmRaSmtLN3owOXRIcnp0M3g2TkpOUnErRkVCVlN0MnBOY1VwaVhZY2hoQkJDaUZvZ3lYWWpWdDNpYURmVTR5bmsxcXdNKzBqMjlpMVhQc25XYXRGMTY0V3V6MEE4T25lVDBXc2hSSlVwOUhvc0dlZnJPZ3doaEJCQzFBSkp0aHVwMHpuNXBGeklxOVk5OVRIWi9qdkozZ3dXeTVWN3NFS0p0bE5uUFBzT3hPTzZ2aWc4ZEZmdTJVS0lxNGEyd3pVWXZsMVQxMkVJSVlRUW9oWklzdDFJL1h6OFZMWGFLeFVLK2tXRTFGSTAxV2NyTENEL20vOVNzR25kRlIzSlZrZTB3YlB2RGVqNlhJL1MxKytLUFZjSWNYVlNOUTBHN091MlN6NFhRZ2doeE5WQmt1MUdxcnJydGZ1MmJvR0h1aDVNajdaWUtOajhFL25mcnNHV1g3MlIrWnBTQmJkQTEvZDZQUHNOUXRXc3hSVjVwaENpY1ZBMXVaaHNaNlJKc2kyRUVFSmNaU1RaYnFRMlZiTVMrUTF0Nm40S3VXbi9idkwrdXhSTGF2WGVLS2dKcGE4ZnVsNzkwZlc5QVUxVXUxcC9ucWg5MnNqd3VnNUIxRFAxNFdlaVpIL3RvdmpEc3RlMkVFSUljWldSWkxzUmlrL0xJdGRZVksxNzZuSi9iY3ZaVStRc1hZZzU0YzlhZjVhNmRSVDZXNGVqNjlsZkNwMWRaYXhHTStienVXaWErdFoxS0tJZU1LZm5ZQzI2Z25VZUtxQU1haXA3YlFzaGhCQlhJVW0yRzZGdGlkVWJHZmJ4ME5JMTVNcFBiN1Naak9SL3RZcUNEVCtDelZwN0QxSW84T2g2SGZwYlJxRHAwS24ybmlQcWxEbzhnbUpKdHNWRnhlZHpVYmVPcXVzd0FOQ0VSMUNja2xUWFlRZ2hoQkRDelNUWmJvUnFzdVdYUWxGTHdaU2o2TkIrY2o2YmovVkNacTA5UStIaGdlZUFtL0M2WlJpcTRPYTE5aHhSUDNqMHZSSFRoalY0ZHF6clNFUjlZRW90d0hQb25YVWRCZ0Rxc0VoTSszWmpLekNnOE5MWGRUaENDQ0dFY0JOSnRoc1ptdzIyVmJNNDJwVmNyMjNOelNGdjVhY1lkMjJ2dFdjb0F3THgrc2Z0ZUEyK1JYNnhiVVIwWGJwVHRHY0hCUWRTOE9vU1Z0ZmhpRHBrMkg4U1pkTklQR0t1cmV0UUFOQkd4MkQ0RnN6SmliSnVXd2doaExpS1NMTGR5QnhPemFEQVhMMnRzcTdVZXUzQ3VJM2svWGNKdGdKRHJmU3ZiaDJGL3BiaDZIckpldXpHeXZmQnFXUy8vd3EyL1Vub3UwYlVkVGlpRGhqMkpWSmM0SUhmVTQvWGRTZ09tdkJJUUlxa0NTR0VFRmNiU2JZYm1mMW56bGVyZmFDWGpvakEybDNqYWtsUEpXZlJQTXhIajdpL2MxbVBMUzdoLy9ScjVDNmVSODZtZUxRdHZGRTM5VVVUTEh1bVg4M002VGtVbjgvRmRDWVBaYk5JL0o2YVd0Y2hPVkY0NlZFR05hVTRKYkd1UXhGQ0NDR0VHMG15M2Nqc08xTzlpcmU5d21wM0xYUEJwblhrL1hjSm1LdFhIYjBxTkIwNjRUZmhVVlFocmR6ZXQyallmQjk4Q3RQQmZSaC8zVXJCdGhNb1BUUVVKWjZzNjdCRUxkQkdSV0ExRnFGdUhZWG5IWGZXbTZuamw5SkdYNE5wMzI5MUhZWVFRZ2doM0VpUzdVWm0vK25xSmR0ZFc5Wk9GWEtiSVorY2o5L0RkR0NQMi90V3R3ekQ1NTZKYUR0M2MzdmY0dXJoMGJrYkh2SXpJdW9KYlhRTXhsKzJVSnljaVByaXRISWhoQkJDTkd5U2JEY2lab3VWUDlPcVY5MjdhMmhUdDhkUmRPUVFPUXZmd1pwendhMzlLdjM4OGI1elBKNERid0tGMHExOUN5RkViZEoxNzAzdXB4OVFsSEJZa20waGhCRGlLaUhKZGlQeXg5bnoyR3pWdStlNlZzM2NGNERGUXY1WEt6R3NXMHUxQTZtSVZvdisxaEhvYjc4VGhZZk9mZjBLSWNRVm92RFNvMjdWR3VQZVhYZ05HVmJYNFFnaGhCRENEU1RaYmtUMlZYTUtlVVNnTHo0ZVdyYzgyM0krbmV6NS82YjQ1QW0zOUFlQVFvRm4vMEY0My9VQVNqOS85L1VyaEJCMVFCdDlEUVViZnBEOXRvVVFRb2lyaENUYmpjaithaFpINnhycW52WGF4bCsya0x0OEVUWmpvVnY2QTN2eE05LzdIMGJkTXR4dGZRb2hSRjN5SERDWWdnMC9ZTnk3Qzg4Qk45WjFPRUlJSVlTNFRKSnNOeUxWVGJhN1hXNXhOS3VWM01VZlVyaDk4K1gxVTRyQzJ3ZmYrNmFnNjNPOTIvb1VRb2o2UUIwZWlUS29LY2J0V3lUWkZrSUlJYTRDa213M0VubW1JbzVuNUZUcm5zc3BqbVlyTE9EQ2U3TXhKL3haNHo0dTVkRzFKNzRQUG9IU1YvWkVGa0pjbmZTM0RDTnYxV0lzNTlOUk5hMmQzU0NFRU9KcVlENmRqT1YwQ3Via1JJcFRraWhPU1FKQUhSYUJPaXdDVGVzb1ZLR3QwTWdzU0ZHSEpObHVKUGFmT1YrdDlnb0ZkQW1wV2JKdE9aL09oVGRmd1pKK3JrYjNsNGxGUnJPRkVJMkU1NEFieVZ1MW1JTDEzK056NzBOMUhZNFFRdFJMT1l2bVljM09RcUgzUmhNZWlkZVFZYWpESWdBY2liZng5NTNZNGd3b0E0UHdlMmhxSFVjc0dpdEp0aHVKNms0aGp3NE94Rk5UL1I4UGMrSXhMcncxQzF1Qm9kcjN1aUtqMlVLSXhrVGhwVWZYMzc1MjIydklzUG8vdXYzVG5YRGpmMEFyLzBZTElXcGYwWkdEWkw4L0I1LzdKcGU3M0VibEg0Qkg1MjZPNDhLNFRhUS9NZzcvcDE5QzJ5SG1Tb1VxQkFDeUdYRWpzZjkwOVVhMmE3SmUyN2g3QjFuLzk2SmJFbTJGdHc5K2p6NkwvN1Faa21nTElSb1YzM3NmUXVIcFJlNm44K282bE1xbDdZSXM5eTBYcW96SlpDSTFOUldqMGVqeXV0VnE1Y3laTStUbTVsNnhtQ3B6NXN3WnQvZHBOcHVKajQ4bk96dmI3WDBMMTNKemN6bDQ4R0NGYlE0Y09NQytmZnNxN2V2RWlST3NXYlBHNWJYdnYvK2VqUnMzVml1Mmh2aTZxSW44Nzc0Zy83c3ZhREx2UDlXcWErRTU4Q2FhdkxPSS9LOVhZL2p4NjFxTVVJaXlKTmx1SlBhZVRxdFcrMjdWckVSdStPRXJjajU4Q3l6RjFiclBGWTl1dldqeTd3VXliVndJMFNncHZQVDQzUHNRUlFtSDNWcGc4ckxrbjNKOVh1TUQzcTJ1V0JqTGxpMWo0c1NKRkJhNjN0MWkxNjVkVEpnd2dZU0VoQXI3V2JGaUJWdTNiblU2ZCtiTUdlTGo0NnYwY2VIQ2hTckZ1MlRKRWlaTW1FQjhmSHlWMnA4NGNZS0hIMzZZRXljcTNpWXpPenVicVZPbnNuMzc5aXIxS3k3ZmQ5OTl4N1BQUGt0U1VsSzViVmF0V3NXU0pVc3E3ZXY0OGVNdWsyMlR5Y1IvL3ZNZmZ2NzU1MnJGMXRCZUZ6V1IvOTBYV0hPeUNKdytHNlduVjdYdlYrcTlDWnd4aCtLTWRBdy9mRlVMRVFyaG1rd2pid1F5QzR5Y3phM2VhSFBYYW94czUzKzV3aTMvY01uYWJDR0VzUE1jY0NPRjJ6ZVR0Mm94dXU2OTYzYmY3ZFNkc09WQnVPVkxDTHhrQ3VaNEY3KzhGK1ZBN0JqbytDQzB1ZHR0WWVUbDViRnUzVG82ZGVwRWFtb3FxYW1wVHRmYnQyL1AyclZyOGZYMXhkdmJ1MHlDNitIaFFXUmtKQ2FUaVYyN2RuSDgrSEhVYWpVREJnd0E3SWx4WEZ4Y2xXSjUvUEhIR1RGaVJLWHRicjc1Wmo3Ly9ITSsrT0FERml4WWdGSlo4UmlIaDRjSFJxT1JwNTU2aXVlZmY1NkJBd2RXS1I1UnUwd21FOTkvL3ozOSsvY25JaUtpMXA2emZmdDJEQVlEUTRZTXFmSTlEZkYxVVYxRlJ3NVNkT1FnZ2ROblgzWmZmaE1lSmV2MTZXamFScVB0ME1rTjBRbFJNVW0yRzRFOXA2bzNxcTFXS29scEhsU2x0cmxMUDZad3kwODFDY3Y1bWVHUkJEd3pFMlZBNEdYM0pZUVFWd08veVUrVDhleGtjaGJOdy8vcGwrb3VrT1o5b2RVUTJENE5obCtjM2xxVUExbEg3Q1BlM3EwZ3NPUGY2N2EzUHcwMkc0VGQ0dFl3bGl4WmdzRmc0TUNCQTB5ZFdyYlkwYXhacy9qamp6OEFlT3FwcDhwY0R3OFA1N1BQUHNQRHc0TTVjK2J3OU5OUDgvcnJyL1BhYTYvUnMyZFBKaytlek5peFl5dU1vYUNnZ0dlZWVhYktNWWVHaG5MYmJiZVJsSlJFZG5ZMmdZRVYveC9Yc21WTDVzK2Z6NHdaTTVnOWV6WVdpNFhCZ3dkWCtYbWlkdno0NDQvazV1WXljZUpFeHpsWEk5eEdveEdUeWVUeVdxdFdyVkNySy82MU96WTJGb1ZDUVhaMk51dldyU3UzM2NDQkE5SHI3Vy9BTmNUWFJYVmx2eitISnZQKzQ3YisvSjk2aVl6bkh5RjQ0U3EzOVNsRWVTVFpiZ1QybjY1ZWNiUnJRNXFnVkNncWJtU3oyZmZRM3JicE1pS3o4K2pXRS8vSG53ZU45ckw3RWtLSXE0V3FhVEErNHg4a2I5VmljaitkaDgvNGgrcHVoSHZBKzM5UEpmL2pIZmpqM2JKdHJuMFdybjBHdWo1clQ4RGRXRFJ0Nzk2OS9QREREOXg3NzcwTUd6YU0xYXRYTTJqUUlFSkRRd0g3R3Vibm5udU8xcTFiOC9iYmI3TnIxeTcyN05uREUwODhnZUxpLzJjcWxjclJuNStmSDdObnorYUpKNTVneDQ0ZDlPelprMmJObXRHc1diTUs0OGpQejNjNi91bW5uL2pvbzQ4cXZNZGlzYUJTcVhqZ2dRZktiYVBUNmZqeXl5OEI4UFgxNWUyMzMyYlZxbFgwN2R1WDA2ZFA4K2lqanpxMXQ5bHNBQ3hjdUpCRml4WTVYZXZkdXpjelpzeW9NQ1pSZFlXRmhheFpzNFpiYnJtRnNMQXdUQ1lUYXJXYUtWT21sSHVQcTJ2TGxpM0RaRElCa0pHUmdkVnFkU1RsVFpvMDRkeTVjeHc0Y0FDQStmUG5WeGhUdDI3ZDBPdjE5ZloxNFU0NWkrYmhjOS9rcWswZHQxakllbjA2MnBpdWVJOHEvdzBDcGJjUFBuYy9RTTdpRC9GNzhBazNSaXRFV1pKc053TDdxbG1KdkZ2TGl2OVJ4V1lsNStQM01mNWF0V2xGRmZFZU5RNzlDUGROTXhSQ2lLdUoxNUJoS0x6MDVINzZBZWJrSkFKZmVyM3VFbTd2VnZEZFAreEpkLzkzbmFlSUgvOGNmcHNGS2JFd2JJTmJIM3ZxMUNubXpKbERSRVFFNDhlUHgyS3hjUERnUVg3Ly9YZm16NStQajQ4UDc3MzNIbWZPbk9IZi8vNDMvdjcrTkduU2hPM2J0eE1VRkZRbVVTMFJHaHJLd29VTGFkNjhlWTFqaTRxS1lzeVlNVTduMHRQVFdiOStQZjM2OVNNeU1ySksvWlNNZUJZVkZhSFZhdEhwZER6NDRJTUErUHY3T3o0dllUQVlXTHAwS1gzNzlpVW14bmxxZjRzV0xXcjY1UWdYVnE5ZWpjbGtZc0tFQ1FDOCt1cXJXSzFXUHZ6d1EwZkNXdUtERHo3QVpETHgvUFBQbCtuSDA5T3p6QnN1SlVuNTQ0OC96clp0Mi9EMDlHVHUzTG5vZERxWHNjVEZ4YkY4K1hJMEdrMjlmbDI0aS9sME10WUxtVlVyaG1ZdUl2dVQ5ekVmL3d0dFROZEttM3ZlY0RQR1hkc3huejJOSnFTbEc2SVZ3alZKdGh1QjNTbXBsVGNxcFd2TEN2Ylh0bGpJbnY5dlRQdDJYMTVRV2kzK2p6MkhSN2RlbDllUEVFSmM1VXArMGN6OTlBT3k1c3lvdTRUN2ozZnNpZmJ3aldXTG9yVzVHd0k3d1UrajdlMnVmZFp0ajkyd1lRTldxNVZaczJhaFZxdFJxOVc4K3VxclRKMDZsVU9IRHRHM2IxOENBZ0lZT25RbzNidDNCNkJIang0OCtlU1Q1UmFNS25HNUNVVzdkdTFvMTY2ZDA3bDkrL2F4ZnYxNkJnMGFWSzAxMTdtNXVVeWRPcFVCQXdZd2NlSkV4L3B1YjIvdk11dGd6NTgvejlLbFMrblNwUXQzM0hISFpYME5vbnlKaVlsODlkVlhUSm8waVlDQUFINzc3VGYyN05uRFF3ODlSUHYyN2N1MDkvTHlRcUZRbFBtWkFQdHNoTTgvL3h5QXp6Ly9uTmpZV0VjeHRYMzc5bkhvMENFbVRacEV1M2J0T0hmdUhON2Uzdmo0K0RqMVVYS3MxV3I1OXR0djYrM3J3bDBzcDFOUWVQdFUyczU4Tko3Y1pSOWp5VWlIeW1abWxxTFFlMk01blN6SnRxaFZrbXhmNVZJdTVKRm5NbGZybnE3bFZTSzNGSFBodmRjcE9sajV0aFlWVVFZMkllQzVWMUMzREwrc2ZvUVFvckh3SEhBam1yQUlzdWJNNFB3ems5RVBHWWF1LytBcnR3OTNVUTRjK1F4Ni9hdjg2dU9CTWZicnUxK0ZqZys1YlJyNXBFbVR1T0dHRzlCcXRhU2twR0EwR2pFYWpVeWRPaFd6MmN6Njlldng5L2NINE1NUFB5UTNONWZjM0Z4eWNuTEl6YzNsdi8vOUwxOTk5UlZLcFpMVTFGUSsrZVFUUjkvaDRlR09FVXQzS2RsK3lkUFRzMXIzZVhsNUVSTVR3NW8xYS9qcnI3K1lPWE5tbVdSTFhGay8vUEFEeGNYRmJONjhtWTBiTjVLZW5rNUVSQVNqUjQrdWRsOEtoY0t4Wmo4K1B0N3ArSmRmZmlFc0xNelI3M3Z2dmNmcDA2ZFp1WEtsVTFFOXM5bisrNXhHbzJsd3I0dWFNQ2Nub2dtdmZIYkloZmRmUnhQUkJ2K25YaVRqeGFwUEM5ZUVSMkpPVGtUWHM5L2xoQ2xFaGE2S1pIdEwybUgyWFVnaXhaREJxWUxNdWc2bjNybis1dXExLzJmOForVmY3S1dIWGdNdUx5Q0FwQytoL04wemFrMHJyeURDOVUzcEZoREJvR1pTaFZJSTBYQ293eU1KZk9sMURPdC9JSC90ZjhsZisxODhCd3pHNitZN1VGZmhGOUpxMnp3UnpIblFab3c5d1M3S3JieTZlSnU3NFpkbjdIdHZGK1hhaTZocGZlM0pkdzBwRkFxMFdpM2p4bzByYzAycFZHSzFXdkh4OGFGSmt5Ym85WHIwZWozKy92NjBiTmtTYjI5djlIbzlSVVZGNkhRNnJGWXJCb045ZDQ3ang0K1gyYXBvL1BqeGw3MFhjY242MVIwN2RwQ1ltRmhoMjI3ZHVqbEdRZFZxTmM4OTl4ekJ3Y0dzV0xHQ2YvM3JYOHlkTy9leVloR1g1OFliYjhUSHh3Y2ZIeDkrK2VVWERBWURUei85TkNxVmlnMGJOcFJaVzExVVZJVE5aaXN6MjJEU3BFbU1IRGtTZ0xTME5PTGo0OUZvTkx6MDBrczgvZlRUekpneGc0eU1ERFFhRFVlUEhtWC8vdjFNbVRLbFRQWDZvcUlpd0Q2eTNkQmVGelZSbkpLRTE1QmhsYllMbkQ0YmRhdlcxZTVmSFI1SndjWWZheEthRUZYV29KUHQ3S0lDRmh5TFpVOVd4ZitaQ1ZIaVZFRW1wd295K2VWOEFyc3lqL0ZrMjF2dzFyaGVHeVdFRVBXTk9qd1N2eWxQNFQxeUxBWHJ2NmR3KzJZS3QyOUJIUmFCMGt1UE9qd0NwWmMzNnZBSVZFRk5MeThKYjlIWG5qQnIvU0QxVjJqV3UycjNCWFMwSjl0YVh6aTM0N0tUYmJCWGNwNC9mejQ2blE1UFQwL0huMXF0bGxHalJuSG5uWGN5ZnZ6NFN2c0pDUW5ocmJmZUFtRDY5T2xscHRNV0ZoYlNwazBiK3ZidDYvTCtvcUlpbGk1ZFd1RXo4dkx5QU5pOGVYT1pOYjBsTEJZTFpyTVpYMS9mTWxPTzc3Ly9mZ0lDQXVqVXFSTm1zNWxmZi8yMTNHY2NQMzZjYmR1Mmxia2VHaHBLVkZSVWhYR1d4NWFmaC9uVXlScmRXOTlwV2tlaHFNWWV6VEV4TWNURXhIRHExQ21XTEZuQ2lCRWo2Tml4STJEZlV1dlN0ZlRsdWVhYWF4eWZyMSsvSHJWYWpVcWx3bVF5TVhYcVZONTQ0dzNIbG1MTGx5OG5PRGlZSVVPR3NINzllcWR0d014bU0wcWwwcEdFTjZUWFJVMFVweVNoRHF0OHE3V2FKTnBnLy9lME9GbHlDRkc3R215eWZUQTdtWGNUZmlUSFhQRzZFeUhLc3p2ek9FL25MZU9aRHJmUjBVL1c2d2doR2c1VjAyQjg3bjBJNzFGaktkeSttYUw0UTFnTERCUnUyNHl0c01EUkxtRDZiTFRSMTFUUVV3VTZUblkrUGxMQnJLZlNTcllEQzd2RmJmdHNGeGNYMDd4NWN3b0tDc2pQenljOVBaMkNnZ0lLQ3dzeG04M0V4OGZ6eFJkZlVGQlE0UGd3R0F3VUZoYmk3ZTNOeXkrL1hPVm50VzNidGt6UnN4SWxDWExwNU9sUzZlbjJvcVJyMXF6QjI5dmJaWnRkdTNZeGMrYk1jcStYakl4bVpXWHhmLy8zZitVK2E5MjZkUzYzaUJvMmJCaFBQdmxrdWZkVkpIZlp4eGgvKzZWRzk5WjNub09HNER2eHNXcmRZN1ZhZWZ2dHR3a09EblpLcnNQRHd3a1ByOTV5T0tQUnlMZmZmc3QxMTEzSHdZTUhlZjMxMTVrK2ZUb3Z2L3d5UzVjdUpTRWhnZDkrKzQxWFhubUZ0TFEwNXM2ZGkxYXJaZENnUVlEOTUwK3IvWHZubG9iMHVoQ2lzV3F3eWZhRzFJT1NhSXZMbGxtVXg3cHoreVhaRmtJMFNBb3ZQVjVEaHBXWmFsbWNuSWkxd0ZEelJQdFNnWjNzbzl3bGlYUjVzZzdicDU0SHVuZVp6dDY5ZTEwbUJpWFRaWThjT1VKYVdocGVYbDZPRDcxZVQzQndNQUVCQVc2TFE2UFJWRnFRN05peFkvajcrNWViU0FPT0tidmx0ZG16WncvTm1qV2paY3VXZlAvOTkwN1hObTdjeVB6NTg3bm5ubnRjVGlFR0t0M1B1U0srRHp5QzUyRDM3cEZlWDJoYVYzKzBmL255NVNRa0pQRCsrKytqVUNnNGNlSUU2ZW5wOU9uVGg2TkhqMWFwanpadDJxQlVLdm55eXk5UnE5WDA2dFdMZ3djUG9tTUYwV2dBQUNBQVNVUkJWTlBwbUQxN05tZk9uRUdsVXJGdzRVSzZkKy9PZ0FIMjVYcURCZzFpMGFKRjlPblRCNTFPUjFGUkVScU54dEZ2UTNwZDFJUTZMSUxpbENSVS91Nkx0YlRpNU1UYVdZSWpSQ2tOTXRuZWZqNkJIZWYvcXVzd3hGVml4L20vNkJYVWxnRk5POVIxS0VJSTRSWnUvd1hTdTVWOUd2bnVXVEQ0UCtXMzIvK092VjFGQ1hrTnhNVEU4TTQ3NytEcDZlbVVPSGg0ZUZScnVteHR5OHZMSXo0K250NjlLNTV5WDdLdXU3d0NhQjk5OUJGbXM1a1ZLMVk0RlZyTHk4dGoyYkpsaElhR2N0OTk5em1OY3JxTHd0dkhmVy9TTkhCSGp4NWwxYXBWZUhoNDhQcnJyenRtTGJScjE0NCtmZnJ3K09PUFY2bWZ0V3ZYWXJGWVdMTm1EZmZlZTYvVG15RjZ2WjUyN2RxeGV2VnFrcE9UK2V5enYyZVFUSm8waVlrVEovTGxsMTl5MzMzM1VWUlVoSWVIaCtONlEzbGQxRlJKc3UzUnVWdXQ5Qy9KdHJnU0dtU3l2ZjdjSDNVZGdyaktyRC8zaHlUYlFnaFJrVjcvc20vdDljczA2UG1xYzdYeG9oeDdGZkxVWCtIV3I5eithTDFlVCtmT25SM0hack1aZzhGQVptWW1WcXVWYytmT3NYUG5UZ3dHZzJPcWJNbWZKWi83K3ZyeXozLysweTN4ZlBUUlIzVHAwb1YrL1p5ckdNZkd4bEpjWE93WW1TeFBTYkVwWDEvZk10ZFNVbEk0ZGVxVXl5bTduM3p5Q2JtNXVjeWFOY3VSYUM5YnRveVVsQlJtenB4WjB5OUhsTVBmMzUrd3NEREN3c0pvMWFxVjQ2Tmx5NzludzQwZVBacmh3NGU3dkgvanhvMHNYNzRjc0wreEVoVVZ4Y2lSSTRtTGkzTnF0MmZQSHBZc1dZS1hseGV6WnMzQ2JEWmpOcHN4bVV4WXJWYSsrT0lMYnIvOWRrd21rMU95M1ZCZUZ6V2xhUjJGOGZlZGJ1bkxGZlBKRStqNlhGOXIvUXNCRFRUWlRqZGUrWXFJNHVvbVAxTkNDRkdKd0JoN0l2M1RhRWlKdGEvSjltNWxuMXFlRWdzMm0vMTZZSXhiSDd0MTYxWSsvL3h6cDNXbkpWc2dsVmkvZmozcjE2OUhvOUU0S2krWFRKblY2WFQ0K1BqUXJGbXpDcDlqdFZxckhOT21UWnRJVFUxMVNpcHljM05aczJZTmdZR0I5Ty9mdjhMN1M1SnRQNyt5MjZOdDM3NGRnT3V2ZDA0Q0RoOCt6UHIxNnhreFlvUlRndVhsNWNXMmJkdFl0MjRkUTRjT3JmTFhJQ29YSEJ6TTRzV0xLMnpqN2UxZDdyN1VwV2N1S0pWSzNuenpUWFM2c2tWWm82T2ppWW1Kb1VXTEZnUUVCT0RqNDRPdnJ5OCtQajZvVkNwbXo1N04zcjE3TVpsTWp2c2J5dXZpY3FoQ1cySGJWbEI1d3hxeUdneW9Rc05xclg4aG9BRW0yeGFibFV4VFhsMkhJYTR5bWFZOExEWXJLb1d5OHNaQ0NORllCY2JBbU4vZytCZHdiaWZrcGRpcmpWLzdETFM1eTIxN2E1Zld2SGx6dW5idDZrZ1NTbjk0ZVhueHdnc3ZNSHo0Y082Nzd6NlhhNVVQSGp6STNMbHp1Zi8rKzEzMmJ6S1orUGpqanlzZGpTNlJsNWRIWGw2ZVUzRXNtODNHTysrOFEyNXVMdE9tVGF0MGVuZDZlam9lSGg0dUU2L3QyN2NUSEJ4TWh3NS96N2JLemMzbHpUZmZKQ29xaWlsVHBqaTF2L1BPTzltK2ZUc0xGeTZrYytmT1RxT3V3bjNNWmpQSGp4OG5JU0dCaElRRW5uaWk2dnM1bHlodjczVzlYczk3NzcxWDduMnJWNi9HMzkrZjJOaFlSeDhONFhWeHVUUXR3MUVHQkZJWXR3blBnVGU1clYrQWdxM3JVVGRyamlaRVhpK2lkalc0WkZ1bFVHTEZWdGRoaUt1TUZac2sya0lJVVJWYVAzdWw4a3VybGRlUzZPaG9vcU9qeTczdTZlbUp4V0lwdHlqWXlaTW5PWGZ1WEpsaVpFYWprY3pNVEI1NzdESE9uajNMd0lFRFVhdlY1T1RrVkJqUHdZTUhBWHZSSzdBbjJnc1dMR0RuenAxY2Q5MTFsWTR1R3d3R0RoMDY1RElwU1VsSjRjU0pFNDQ5bVFIT25Udkh2LzcxTDdLenMzbmpqVGNvTGk3bXdvVUxqdVFtUHorZm1KZ1k0dVBqZWZ2dHQzbnZ2ZmZLN004c2FtYlBuajM4OXR0dkpDUWtjUHo0Y1lxTGkxRXFsYlJ0MjlhcFVGbHQ4L2YzeDJReWNmTGtTYnAyN1FyVS85ZUZ1L2c5TkpYMFI4YmgwYU0zU24zNVJRZExOUHZQMTVXMnNlYm1rUC9WU29JWHJIQkhpRUpVcU1FbDIwSUlJWVNvUXlteHNNWEYvc0tERjl1bmxsOWhiZHEwSVRZMmx1Yk5tNWRaQTUyVGs4T2FOV3VJaUlod210S2JrNU5EVWxJU0JvT0JpSWdJRml4WVFHUmtKR0ZoWWNURnhlSHA2VWxnWUdDWloyVm5aN05seXhhOHZMem8wYU1IaFlXRnZQUE9POFRGeFJFWkdjbU1HVE9jMnE5ZnY1NXQyN2JScEVrVDlIbzlTcVdTWDMvOWxieThQTWFPSFZ1bS95MWJ0Z0E0VFVQLzVwdHZPSEhpQkNxVmlzbVRKMU5jWEZ6bVBwMU9SMEJBQUVlT0hPSHJyNzh1ZDRzbVVUMTc5KzRsTmphVzZPaG94bzBiUjB4TUROSFIwVTR6RXBZdVhlcjJQYWIzN2R2SHBrMmI4UFgxeGRQVEU3UFp6TDU5KzhqSnlhRm56NTVWNnFNdVh4ZnU1di8wUzJTL1A0ZkFHWFBjMGwvMnZEbjRQL1dTVy9vU29qS1NiQXNoaEJDaTZwcjNzUmRJS3lwVjYwTHJhejlmQng1NTVCSGVmZmRkRmk1Y1NGRlJrZE0xcFZKSlJFUUUwNlpOY3pwZk1rSTVZc1FJcGt5WjRoaWxmT3l4eDNqLy9mZjUrZWVmc1Znc1paN2w0ZUZCbXpadG1EUnBFbnE5bm84Ly9waTR1RGk2ZE9uQ3E2KytpbDZ2ZDJydjQrUEQvdjM3bmRiUzZ2VjY3cnp6VGthTkdsV20vNTA3ZCtMcjYwdE16Ti9yM29jUEgwNTJkamFCZ1lFRUJBUTRQdno5L1IwZldxMFdzOW5NNU1tVFdibHlKYmZlZW11Rlc0K0pxcm52dnZ0NDZLR0hVS2xVNWJhNTRZWWJ5cDFxL2Z2dnZ4TWJHMXZ0NTNwNmVySjE2MWFuTjFZQ0F3TVpOMjRjTjkxVXRlblVkZm02Y0RkdGh4Zzh1blFuZCtsQ2ZDYzhlbGw5NWZ4bkFSN2RlNk50Vi82c0FDSGNTV0d6MlJyY25PeVIyK2ZXZFFqaUtyUjJ3SE4xSFlJUVFqUU1XWWNoWmNQZngyRTN1NzB3V20zTHlzcHlPVXBYSFdhem1RMGJObkRycmJkV09IWGJZckZnTkJxeDJXd1ZKc0ZHbzVIazVHVGF0MjlmbzNnU0VoTFE2L1cwYXVYZXJkZEUzYkRaYkpqTlpwUks1V1h0blY0ZDduaGQxQmJERDE5aE9yZ1gvNmRlUXVudGV0dTg4bGh6YzhpZU53ZVA3cjNSRHgxWitRMUN1SWtrMjBKY0pNbTJFRUpVMGZIUDRkZ1hmeCszdlF2YTNGMTM4UWdoR29XaWhEL0puamNIbjdzZndQT0dtNnQwVDhIVzllUi90UkwvcDE2U0VXMXh4VW15TGNSRmttd0xJWVFRUXRSL09Zcy94SktlaHRMYkcwMTRKT3FMSHdERnlZa1VKeWRpUG5rQ2E0RUJkWEJ6ZkNjOVhzY1JpOFpLMW13TElZUVFRZ2doR2d5L0I1L0FmUFkwbHRQSm1KTVRLZGo0SThYSmlRQ094RnZYNTNwVW9XR3l2WmVvVTVKc0N5R0VFRUlJSVJvVVRVaExOQ0V0MGZYc1Y5ZWhDRkV1MlloUkNDR0VFRUlJSVlSd00wbTJoUkJDQ0NHRUVFSUlONU5rV3dnaGhCQkNDQ0dFY0ROSnRvVVFRZ2doaEJCQ0NEZVRaRnNJSVlRUVFnZ2hoSEF6U2JhRkVFSUlJWVFRUWdnM2syUmJDQ0dFRUVJSUlZUndNMG0yaFJCQ0NDR0VFRUlJTjVOa1d3Z2hoQkJDQ0NHRWNETkp0b1VRUWdnaGhCQkNDRGVUWkZzSUlZUVFRZ2doaEhBelNiYUZFRUlJSVlRUVFnZzNrMlJiQ0NHRUVFSUlJWVJ3TTBtMmhSQkNDQ0dFRUVJSU4xUFhkUUNOV1pEV20xNU4yanFPNDNOT2syUTRYK2w5L1pxMHgwL3JCWURWWmlQMjNCL1ZlbTRudjVaa212SklOZWFVdVRhbHpVMTA4bXZwT0g3NXdCcnlpbzFsMmcxcTFvbTlXWW5rbWd1cjlXd2hoQkJDQ0NHRWFBd2syUWJ1Q2U5TC82WWRhcTMvMXc1OVRicXBiR0liNmhYRTVLZ2JIY2RMaytLcWxHeVBiTldUS085bUFGaXBYckxkeHJzNUw4ZmNDVGI0N01SbU5xY2RkcnJlMU1PWE1LOG1qbU9Wd25ueWd4SUZrOXZjeUMwdHJ1VlVRU2F6RG4zQmhTS0RVeHVWUWttZkp1MnFIRk5wNmNZY2p1YWRjM250d2NoQjNCN2EzWEY4Nzg3NUdDeW1HajFIQ0NHRUVFSUlJV3FUSk51QXYwWlBxR2RncmZXdlVhcHFkTi8xd2RHTUMrK1BvZGhFZnJHUjJZZS94bXl6MURnT0g3V09sMk5Hb1ZOcUFIaWkzUzEwRFl4Z3dkSDFGRnFLS3IxZnIvTGd1WTdEdU5ZL0hJQldYa0hNN253UDAvWXRvOGhhN0dpblUycDR0c1B0TllveEx2MElwNDVuY25PTExvNXpQNmY5U1k2NW9FYjlDU0dFRUVJSUlVUmRrR1M3SG92MGJrWXpuUjhBRjRvTWw1Vm9BK1FWRzFtZXRJMUgyLzREdGNMK0JrQy9KdTJKMEFmemR2ejNuS3hnVkQzRU00QVpuVVlSNGhuZ09HZTBtRm1SdE0wcDBYWUhIN1dPQ1JFREhjZUhzMU1rMlJaQ0NDR0VFRUkwS0pKc3V6Qmw5eUx5TG1NdDhxMGgxM0ovcVdTeHFvYUg5a0NuMUxBaDlRQVhpZ3hPMDdtVEN6SnFIRTlwVzlJT2M2WWdpeGM3amNCZlkxLzNIZUlaUUVlL2xoVW0yNVBiM09TVWFKOHpadlBHbjJzNVZaQlpwcTBWRzVsRitRQjRxYlI0cXJRQTJJQ3NpK2ZCdm1hOVJINnhFWk8xbUh3WDY4T0ZFRUlJSVlRUW9xR1JaTnVGU1ZHREtMYldmQlE1cElJcDZTMTAvblR5YjBXR0tROXNOcWRyQVZvOTk0VDNaWFJZYno3NDZ5Zkh1bXdBZjQyWFk3UTN5TVBIY1Y2Qndta1V1RVM2S1pkMVovZTdqT0d2dkxNOHQzOEYwenVPSU1xN0djdVR0cFhidHNUYlI3N2oxV3ZHME5hbkJic3pqelB2cjNVVWxEUDF2TkJTeEVPL2ZRelkxOFBmSGRZWGdJSmlrK084UnFIaWkvN1RIUGQ4ZG1JTGNlbEhBQWoyOEswd0ZpR0VFRUlJSVlTbzd5VFpkcUYzVU52S0c5VlFlOThRSG04N0JDczIvdS9RVnk3YjJMQ1JXWlNIcjhiVGNhNjF2aW10OVUzTHRGVUF3MXRlVitiODBieHpqZ1Q2dHBCdTNOVDhtakp0dEVvMXhUWXIxd2RIYzMxd05BREJGNmV0bC9oWDU3dXdYbnhUUUtmU1lMdlk1dlV1WTh2MDkveitGUlRicks2LzhJdGZseEJDQ0NHRUVFSTBCcEpzdTJDMG10M2FYK2trMCtkaUFwMW5MdVRTdEhSMzVuR2l2SnV4NzBJU3pYWCtibnQrb05iYlphSmVvcUpycGFleVY5WmVnYUxNT1dXcGM1SnNDeUdFRUVJSUlSb0xTYlpkZU96M3o4cVpScTVBcWJqNGdRS2xRb2xhb1VTdFZLRlJxbEFyN0g5NktEVjRxRFI0S05VY3owdmxiT0VGUnc4K2FudXk3V3AvNmlPNVo1ajMxem84VkJvZWpCcGNXMTllcmV2aUg0NlgyZ09BTUwzek5tSWxXNEtwTDlsU3JJMVBjMGVodGRUQzdDc1VxUkJDQ0NHRUVFTFVEa20yWFdqaTRjTmIxOTdybHI1K1RqL0N2TC9XT1k1TFJyYkxxNjVkWUNuQ2FESFQ1ZUwyV2dCN3NoTDU0SytmSE1ldmRiN0xNYnBzeGNhRVh6OHEwNCtsVk9YeWZSY1NNVmpLTHp6VzFxZEZoVlBualJZenYyWWM1WFJoMldKb3pzKzBqOVZQaWhya2NrVGNTK1hCUDZPSHViejM5cEJ1M0I3U0RZQzM0cit2OERsQ0NDR0VFRUlJVWQ5SnN1MUNhbUVPS1FVWkxoTkdHL2Frc3ZUSWJPSEZCTmxzSzhac3RWejhLTVprTFhhYVJnMFFxTlVEa0Yxa0tQZjUxd2EweGx1dGN4d2Z6RTRtci9qdmtYRExKZXVpUzE5ejVjK2MwL3laYzdyTStWRFBRRWEyNmttdlN0YW82MVFhQmpYcnhJbjhOT0xTajdBdFBWNjI0aEpDQ0NHRUVFS0lDa2l5WFk0WDlxOUNwVkJpd1lyVlpzTmlzem9sdVY4UGVOYVJTSDkyWWpOYjB2NnNVcjhsbGNRelMyMkJkYW1TWW1VbERtV25WRGY4Y25tcmRmUUtha1AvcGgzb0V0RGE2YTBBRy9hSzRmcUxVOEF2RmVYZGpDanZaa3lJdklFL0xweGtTK3BoZnNzOFR2RWwrMzluRnhuUXEzV29GVXI4TG00dkJsQmdNVkZvK1hzOXZLdXR2d0RNMW1LbmRmTldtNnoxRmtJSUlZUVFRalFza215WG81MXZDTk03alNqM2V1a1I2MGZhM3N6a05qZTViTGZreEZZMnBCNTBIQWRlVERDelRPVW4yOStmMlVOem5UL3RmVVBJS3NxdmNQL3JxdEFwTll4cjNaK09maTJKOEE0dU05b085dEh4OXhMK3g5Q1FidlFJakhTY24zbndjNjRQam1aZ2NFZTBTdnVQaXhJRjNRSWk2QllRUVg2eGtlM25FOWlVZXBERS9IUUFaaDM2RW9CeDRmMFlFOWJIMGRjYmYzN0w0WnhUUU1WYmZ3R00zVEhQS1Q2TlFrV1VUM09uYzVZeUplYUVFRUlJSVlRUW9uNlFaTnNsR3lxRkFwMVNVNlhXR29VS2pVTGw4cHBhNlh5K1pNUTJzeWl2M1A0Uzg5TjU4Y0JxQmplTGNVdFZjcVBWVEN0OUU2ZDl1MHZZZ0MxcGgxbVJ0STBjY3dGREw2NmJMbkc2SUpPUGptMWcxY2xmdUMya0s3ZUVkTVduMUJSM2I3V09XMXRjaThWbUpURi9pK084djhhTDIwSzdPNDR6VFhrY2NUR1Z2U0pMZWorR1ZxbkdiQzNHVTZWMUpQdGdId2szV3R4Yk5WNElJWVFRUWdnaDNFV1NiVUNsZEs2TTdXcXY2QmYvV0UyaHBjaHgvRjczQnh3anhLdE8vc0x1ek9PT2EvL3FmQmYrcGFaUGwvYlk3NS9SWE9lUHlXcW1sWXMxNFNXOFZGcTZCclFHNE5rT3R6dGRhMVpxTDJ3RmlqTFh3YjdQOWc5bjlqcU9seWYrekxYZEhuQWNXN0d4OC94ZmZIUHFONUpLalp5dlNOckdkNmQvZHh6bkY5c0xxK1dZQzFpZHZJT3ZUKzNtcHViWE1MeGxENXA2K0FMMjc5ZTNwZTVSSzVTODBIRUVYaXF0NDl6YTA3OWpyV0RycnhEUEFLSjlReW13RkpGOE1aN3p4aHphK3JTQVV2MlUySk9WV0c1ZlFnZ2hoQkJDQ0ZIWEpObUdNcVBTbHhZZ0EvczZhdlBGTmNYZ3ZLZDB0RjhvM3FYV09WYzJJcDVxdEc5dFZWR3lyVldxNmQrMFE4V0JBd3B3MlU2bFVEb2wyMG1HOCt6TlNxUzVwei9iMHhQWWtuYVk4NmJjTXZjOUVEbVF5SXNqNERhYmpZZCsrOWpwdXNscTVuOW45L0hUMmYxY0h4ek5uYTE2OFZmZU9USk5mNC9VcTVVcWNrc1ZVRXZNVHlmMjNCOFZmaDEzaGZYaHJyQStITTA3eHd0L3JBTGdkRUdXUGRtK1JIenVHWllrYnEyd1B5R0VFRUlJSVlTb1M1SnNBNTZsUms2dDJCejdQWmMyTktScnVmZVhyRit1cjBxbW9xODR1UjNUeGFuWEtvWFM1UlQxVmw1QmpsSDUvR0lqd2FWRzBTK1ZrSHVXT1grdVJhZlMwbHpuajZIWVNON0Y2ZDF2SFBtV0VTMnZZMWhvRDk2Ty83N01HeGhtbTRWN2Q4NG53anVZLyt0OHQ4disxNTNkVDBMdUdTdzJLOFUySzBaTEVhY0xzamhUbUZXajc0TVFRZ2doaEJCQ1hDbVNiSU5UOVczRHhXblRtYVo4dGxaUVlmeUdacDBjWTl2eHVXZElMY3gyMmU1MFFjVjdVNWZIQms0VnVVdlRLdFZPUmM1Y3RTdjloc0hDNng2cVVRemVhbDIxN3YzbTFHNVduTnptT0Q2ZWw4cjNaL2JRTGJEOE55S2FYSnlLWHNKZjYxWG1qUTAxS2p5dy96MEZlZmpRSlNDY1hSbkh5S3Fnb3JzUVFnZ2hoQkJDMUNWSnRvR0FVbHRRNVJRVkVPSVpRSVIzTUFleWs4dTlaMkN6am82cDVLY0tNamlTYzZiY3ZxTjlRNG5QZFgyOVBEbm1naklWdVV2TTdYcWZvOWlaRlZ1NTdlcmF3T0NPM05UOG1tcmRFK3poeCtTb0d5dHRsMkxJa0dSYkNDR0VFRUlJVVc4MSttUmJpWUltRi9lK0JrZzM1WEp0UU9zcUpYd2xibTdlaFp1YmR5bjMraS9uRTZxZGJBc2hoQkJDQ0NHRWFMZ2FmYkxkMGl2SWFVdXA4cWFETjJRekQzNWVhWnM3UXJ2VE02aU40OWhvTlRzS3ZkbUFMMUoyY2pqN1ZJVjlYRnB3ellxMXdncmtKUzdkOTdzcTk5aXEwRVlJSVlRUVFnZ2g2a3FqVDdhN1hyS2VPTW1RN3BSOG02eG1IdG45YVpuN0Z2ZCsxSkVrTGo2eGhZUFpLWFFQak1SRHBTYjI3Qjg4RTMwNzEvaUYxVzd3VlhRNHAvd2tXYTFRY1gvRTlVNkpkb0dsaUpjTy9KZi82M3dYUG1wUEZNRG9WcjNKTXh2NTM5bDlWWDd1d21NYldYaHNZNFZ0b3J5Yk1iZnJmWTdqMHRYSWhSQkNDQ0dFRUtLaFVsYmU1T3JXL1pKaysxaGVxdE94RGZ2NmFhUEZqQTE3Y1RKdmphZFRtM0I5VTI0SnVaYjdJNjdudHBCdVpKc0xLTGFXM1Q2c1BsRXBsQXdNN3NnSFBTWnlSMmgzcDJ0TFRtd2wyWENlZHhQKzV4aGxWaW1VUEJRMW1IZTYzdS9ZLzFzSUlZUVFRZ2doaEd1TmVtUTd4RE9BbUZLanp6bm1BcElONStuazE5S3BYWS9BS0Y3cU5MTGNma29YQWZOVzYyaFd3WFpaVlRHcVZVL3VDZTlYN25WMXFYM0JsU2o0b3Y4MGwrMDJweDdtaytOL2p5enJsQm82K0lYU0l6Q1MvazA3NEhkeGk2L1N2a3paeGFhMFF3RDhjZUVrbnh6YnhKUTJONkpTMk4rWGlmUU81cFdZMFp3dXpPTFg4MGZabFhtVWsvbm5uYVorOTIzU0RwMnE0cjNHUzF5NnRaaXZ4b3ZCelRwVjZWNkFaRU1HSi9MVHF0eGVDQ0dFRUVJSUlhNkVScDFzRHczcDZyUmErTGZNWXk3Ym5UTld2bzQ3djlpSXAwcUxTcUVrMHJzWktzWGZQVnR0MVZ0ZnJGSW8wWlJLcUN0VFhsdTFRb2xPcVdGS201dUk4QTRtVE4ra3pQcm9Fa2FMbVVVbk5wWFo3bXhENmdGU2pkazhIMzBIM21xZDQzeEx6MERHaFBWbVRGaHZ6RFlMWndxeStOK1pmV3hLTzhTa3FNRUVsYXJ3WGgzTmRYNDgyZTdXS3JmLzV0UnVTYmFGRUVJSUlZUVE5VTZqVHJaL3pUaktyU0ZkSFFub2xsVFgrMnFuRm1hVG1KOU9WbEVlR2FaOE1rMTVaQmJsa1dHOCtLY3BENjFTelgwUkE4Z3lHVkFBVWQ3TkhmZG5tdzFYNHN0eHlXZzFrMkhLWTFBNW84VVdtNVdmMDQrdzZ1UjJMaFM1anZOZ2RqTFA3MS9KZzFHRDZSRVlXZWE2UnFFaVFLdm45NndUYm8xZENDR0VFRUlJSVJxcVJwMXMvNWx6bXBWSjI3ay80bnJpYzgvd1Y5NVpsKzJLYlJhZTNiKzh3cjRDdGQ3bGJ2OTE0RUw1KzNXN2tteklJQzc5U0xYdWNlV3ZYUHZYc3laNUJ6MkNJb25RQnp1dXBadHkySlllVCt6WlA4aXN3bjdWcWNac1h2L3pHOXI3aERDdWRYODYrenNYZi92d2FDdzU1Z0lBVEJZelJxdjVzdU92Q3JPdCtJbzhSd2doaEJCQ0NDR3FvMUVuMndCclQrOG14cjhWL3oyNTQ3TDZTVFZtazJiTUlkRERHNXZOaHRWbUk3L1l5T2EwUSt5N2tGU3R2blpuSG1kMzV2SExpcWMwS3pibS8vVVREMGJkeUtIc0ZQWmRTQ3hUQ0s2cS9zbzd5NnhEWDlEVXc1ZnJncUs0TGpDS2RGTU9lN0lTSFcwZTM3UFlYYUVMSVlRUVFnZ2hSSU9rc05tcXVhQzRIaGk1ZmE1YisxTXJsQlRiNm5mMWNGSDcxZzU0cnE1REVFSUlJWVFRUWx3bEd2M1dYNEFrMmtJSUlZUVFRZ2doM0VxU2JTR0VFRUlJSVlRUXdzMGsyUlpDQ0NHRUVFSUlJZHhNa20waGhCQkNDQ0dFRU1MTkpOa1dRZ2doaEJCQ0NDSGNUSkp0SVlRUVFnZ2hoQkRDelNUWkZrSUlJWVFRUWdnaDNFeVNiU0dFRUVJSUlZUVF3czBrMlJaQ0NDR0VFRUlJSWR4TWttMGhoQkJDQ0NHRUVNTE5KTmtXUWdnaGhCQkNDQ0hjVEpKdElZUVFRZ2doaEJEQ3pkUjFIWUFRUWdnaGhCQkNpSVlscXhBdUZFSkdBV1FXUW1hQi9YeVFGd1I1UWhNdkNQQ0VRTSs2amJNdVNiSXRoQkJDQ0NHRUVLTEtmajRKaGlMd1VOdVQ2bXVDN1VrMjJKUHV6RUpJeW9hL01rQ3ZoWUd0NnpiZXVpTEp0aEJDQ0NHRUVFS0lTcDNKaFEwbm9HOHJhTi9FZFJzdlAyamw5L2R4UWdZcy9RTnVqb0lRbnlzVFozMGhhN2FGRUVJSUlZU29nTlZxeFdhelZhbXQyV3l1NVdncVo3VmFpWXVMWStmT25aZlZqODFtWS9mdTNlVGw1Ymtwc3I4bEppWVNIeDkvMmYwY09uU0l6ejc3ak56Y1hBQVNFaEpJVDArdjByMFhMbHdvOTFwQlFRRkdvL0d5NHdQNzMwZEtTZ29HZzZGRzk1dk5acEtTa21wOHY3dnNPd2Y3VTJGODUvSVRiVmM2TklHeE1iRDNMUHlSV252eDFVZVNiQXNoaEJCQ0NGR0JuVHQzTW5yMGFOTFMwZ0E0ZHV3WVE0Y09KVEV4MGFuZHVYUG51UDMyMjltL2YzOWRoT253eFJkZk1IdjJiT2JPblV0bVptYU4rOW0vZno4elpzeGd3NFlOMWJwdnhZb1Z6SjQ5dThJM0tCWXRXc1RDaFF0ckhGdUpoSVFFUHYvOGMvTHk4ckJhcmJ6OTl0dE1tVEtGdUxpNEN1L0x5Y25obm52dVljR0NCUzZ2cjEyN2xoRWpScENVbEZSaFB6dDM3dVRvMGFNVnRzbkx5K1BCQngva2wxOStxZmlMS2NmcDA2ZVpNbVVLdi83NmE0M3VkNGQ5NTZEQURMZTNBNjJxK3ZkN3FPR085cEJuZ3YzbjNCOWZmU1hKdGhCQ0NDR0VFQlhZdTNjdkdvMkdaczJhQWZZUlg3UFpYQ2FaUEhic0dGYXJsVFp0MnRSRm1JQjl4SGpac21XRWhvWmlNQmg0NjYyM3Fqd3FmNm5ZMkZnMEdnMy8rTWMvcW5XZlZxc2xMaTZPbFN0WE9zNVpyVmJ5OC9QSno4OG5Nek9UQXdjT2NQMzExenZPbGY2d1dxMDFpbGVwVlBMMjIyOFRGaGJHN05teitlbW5uOHB0R3hjWGg5VnFwWC8vL2k2djc5aXhnK0RnWUNJaUlzcnR3MlF5c1dEQkFsNTg4VVdTazVOckZMTTduRHQzanNjZmY1eURCdy9XU3Y5bmN1RnNIdlFQdS95K0JvVERxVnc0NS83SkV2V1NyTmtXUWdnaGhCQ2lBci8vL2p0OSt2U3B0RjFDUWdKaFlXSDQrTlROd3RUTXpFeG16WnFGUnFQaDlkZGY1K2VmZjJicDBxV3NXcldLZSsrOXQ5ejdubnZ1T2Y3NjY2OHk1MHVtVVk4ZlA3NUt6Ny90dHR0NDVKRkh1T3V1dTlpN2R5OHJWcXdnT2pxYUhqMTZrSlNVeENPUFBPTFUvcE5QUHVHVFR6NHAwOCtLRlN0bzNyeDVsWjU1cWNEQVFPYk9uY3ZpeFl2cDE2OWZtZXRHb3hHYnpjYTZkZXNJQ3d1alhidDJGQllXQXFEUmFGQ3IxU1FuSjNQczJERkdqQmpCK2ZQbnkvU2gxK3Z4OHZMQ3c4T0QxMTU3amFlZmZwb1hYbmlCOTk1N0Q3UFp6T09QUCs0eXRubno1dkhoaHg4Nm5Rc0xDM01hWFYrNWNpV2ZmLzY1VTV1U054L2VmZmRkNXMyYjUzUnQrZkxsdlB6eXkyUmxaZUhuNTBkdDJIRENQblhjWFc2T2dzOFB3d1BYdXEvUCtxcEJKdHR0ZlZwd0xLOFJ6VDhRdGE2dFQ0dTZEa0VJSVlRUTlkRGh3NGRKUzB1alo4K2U3TnUzRDdCUDZ3V0lqNDhuSnljSGdJNGRPL0w3NzcralZxdFpzMmFOVXg4alI0N0V3OE9qVnVQTXpjM2xoUmRlSURVMWxSa3paaEFhR3NyWXNXTTVjT0FBeTVZdHc4UERnekZqeHJpOGQralFvZlRxMWN2cDNJOC8va2g2ZWpvUFBQQUFLbFhWNWcyWGpPZ3JGQXBlZU9FRkprK2V6SHZ2dmNmU3BVc2RiWjU2NmltaW82TmQzbi9vMEtFeTA3cW5UcDFhNFZUdTR1SmlBQjUrK0dFVUNvWFR0WFhyMWprK2YrQ0JCeGc5ZWpUanhvMXpXb00rYk5nd3grZFRwa3hoekpneGp2dSsvZlpidnYzMjJ6TFBMR2tIRUJVVnhmVHAwM24xMVZmNThzc3ZtVGh4SW84KytxaFRlNlBSeU1LRkN4azhlREFkTzNaMHV1YnI2K3QwM0s5ZlAwSkRRNTNPWldSa3NHalJJbTY5OVZaaVltSWM1M056YzVrK2ZUcm56cDNqelRmZkpEdzh2Snp2VXMzOWZOSmVESzJpcWVObmN1SDNzL2F0d0xRcWlBcUVIaUdnS1djT3RVNE52VnBDM01tcnYwcDVnMHkySS9UQmttd0x0NHJRQjlkMUNFSUlJWVNvaHpadjNveW5weWQrZm40ODlkUlRUdGRLanpMT25qMmJreWRQMHI1OWUzNy8vWGNNQmdNblRweWdYYnQyM0hISEhiV2FiS2VtcHZMS0s2K1FuSnpNRTA4OHdRMDMzQURZcDFYUG1qV0xGMTk4a1VXTEZsRllXTWk5OTk2TFV1bWNCUTBlUE5qcCtQRGh3eXhhdElpNzdycUxlKzY1cDBZeEJRVUZNWFBtVElLQ2d0Qm9OSTd6SVNFaFJFVkZ1YnpIMVNqeXFGR2p5TTdPTHZjNSsvZnZaK2ZPbmR4MTExMWxFdGZTT25YcTVQajhtbXV1WWNpUUlZN2p3c0pDUjVLZm41OVBiR3dzMTExM0hiZmRkcHRUSDJscGFTeGN1QkMxMmptRjZ0dTNMMis5OVJhZE8zZEdxVlF5ZE9oUXArczVPVGtzWExpd3pITmRpWWlJS0ROMVBTa3BpVVdMRmhFZEhjMmdRWU1BKzkvNTlPblR5Y3JLNG8wMzN1Q2FhNjZwc04rYXlDcXdiKzlWVVRHMDFIeFlkd3dpQXV3SmRsNFIvSFlhY294d1N3V3JLVG8wZ2VOWjluMjZBNjdpZmJnYlpMTDlqK2JYc0NuMUlGWnF0djVFaU5LVUtCalN3bzF6WTRRUVFnaHhWY2pMeTJQVHBrMW9OQm82ZHV4SWJHd3NBRWVQWW43NEJ3QUFJQUJKUkVGVUhtWHExS2tzV0xEQWtUaXVYcjBhZ0RmZWVBTWZIeC8yN05uRDlPblRlZVdWVjlEcjliVVc0NEVEQjNqdHRkZkl6YzNsMFVjZlpmanc0VTdYOVhvOS8vNzN2M25oaFJkWXNXSUZCdzRjNE1VWFg2UnAwNll1K3pNWURNeWRPeGVWU2tWVVZCUzdkdTJxTklZT0hUcmc3KzlmNW56WHJsM0xuRE1hamVUbjU3dnN4MVgxNzVJM0RzNmNPWU5PcHlNb0tNanB1dGxzWnVmT25mVHYzNS9JeU1neTEvTHo4d2tJQ0hBNkh4b2E2cFQwNXVUa09KTHRiNzc1aG9LQ0FpWlBubHdtNlQxKy9EaEFtV1FiNE5wcjdYT2lGeTVjV09iTmdaSUs5Zi83My84Y3N5TktlL0RCQndrSUNNQmtNcFc1QmppbXVadE1Kdkx6OHpsOCtMQmpMZjVycjcxR1ZGU1UwL2RVcjllWEdlV3ZpUXRHZTJHeml2eVJDbjQ2dURFU1NwNW90Y0dPRk1nMWdXOEY3ekY1cU96UGtHUzdubW5qMDV5Ym1uZG1RK3FCdWc1RlhBV0doblFsMHJ0WlhZY2hoQkJDaUhybSsrKy94MmcwT2tabVM2WlRsLzVUcFZKaHNWZ2NpWGhPVGc0K1BqNk81S2UyMXRHYVRDWldybHpKRjE5OGdWYXJaZGFzV1k1aVh3YURnUmRmZkpIdTNic3pZY0lFOUhvOTc3NzdMaDk4OEFIcjE2OW44dVRKakJ3NWtsR2pSam10TDdmWmJMejExbHVjT1hNR3NMOXhVQlZ6NXN6aHV1dXVBK3lqc0tkT25YSmM2OVdybDlPby9xeFpzNnI5dFpyTlp2NzV6MytpMCtsNDU1MTNYQ2IyMzMzM0hkT21UWE1jVzYxVzNuenpUUTRmUHN6Y3VYTnAyYkpscGMvSnljbmgyMisvWmZEZ3dTNExvNVdzbmRacXRXUm1acko5KzNiSHRZNGRPOUt1WFRzTUJnTUdnd0d6Mll4YXJYWWt2U1hUOUV0djMzWGh3Z1dPSGozS3hJa1RpWTJONVlNUFBxZ3d2dmZmZjUvMzMzL2Y2ZHh6enoxWHB0M2F0V3Z4OXZhdTlPdXRURVlCTlBHcXVFM2ZWbUMyL3Axb0E2Z3ZUcHl3VkRJdTJzVEwvb3pJZ0lyYk5XUU5NdGtHR04rNkg3OW1IQ1d2dUxDdVF4RU5XS0RXbTNHdFhWZWhGRUlJSVVUamxaZVh4MWRmZlVWQVFJQmpYWEI1Tm16WVFFWkdCbXExbXZUMGRGcTJiTW41OCtmUjYvWG9kRG9zRmd0RlJVVnVpVXV0VmhNZkg4L2N1WE01ZCs0Y0xWdTI1SlZYWG5GS0RvdUxpMGxJU0hCVVR3ZDdndmpjYzg4UkV4UER4eDkvek1xVksvbm1tMjlZc21RSmdZR0JnSDFVdG1SdjdvOCsrcWpTQlBYUW9VUE1tREdqelBmaXE2KytjaHl2WHIzYWFSVDk4Y2NmcDMzNzlpNzdpNCtQWjhtU0pXV211V3MwR3FaT25jck1tVE41OGNVWGVmZmRkL0h5Y3M0QzE2OWZ6OTEzMzAxSVNBZzJtNDM1OCtjVEZ4Zkh3SUVEcTF4c3pjL1BqemZmZkJNdkx5OVdyVnJGMkxGam5XS3hXQ3lBL2U4Z0xTMk54WXNYQS9ZUitRa1RKdEN1WFR0SDhydGd3UUlPSFRyRVF3ODlSSThlUFFDWU5tMGE3ZHUzZHhTSzI3SmxDMis4OFFaNnZaNSsvZnFWVy9uY1pyT3haY3NXMXExYmg3ZTNOK1BIajZkZHUzYmxmaDJYZm05cUtyTVFycWxrcFdYcGtXdXJ6VDZ0Zk04WmFPRU5BYnFLN3czeWdqK3J0aVY2ZzlWZ2syMWZqUmNmOVhpUStjZGkyWjE1dks3REVRMVFqOEJJbm00L0ZFK1Z0cTVERVVJSUlVUTlzM3o1Y3F4V0s2TkhqM1lVUE12THl5TTlQZDFSSUsxa0JQZkFnUVBjZXV1dEpDUWtrSnljVExkdTNUaDc5aXhoWWZhOWtyWnQyOGFjT1hQY0V0ZXdZY1BvMmJNbmFXbHBqQmt6aGdrVEpxRFZWdjEzbVZ0dXVZWGV2WHZ6MldlZlliRllISW4yNHNXTFdidDJMY0hCd2FTbnArUGg0WUduWjhYemUxMnRRNTg0Y1NMang0OW55NVl0eko4L3Y4ejFzTEN3Y2d1a1JVZEhNMnJVS0pmWGV2WHF4U09QUE1MQ2hRdDU3YlhYbURObmpsTWlyRktwZVAvOTkzbmpqVGQ0NTUxMzJMaHhJME9HRE9HWlo1NHBrN3hYcEZPblR1ellzWU9sUzVjNnB1YVhLSmtPWHJLczRJY2ZmZ0Rnamp2dUtOUFBtREZqeU03T1p2cjA2WFRwMG9WWFhubkZzYlZaaVFzWExnRDJhZDlLcGRMeGQxSENack94WThjT1ZxNWNTVXBLQ25mZWVTZmp4NCt2MVdVSnBXVVcyQlBpcWlpMndwTDlZTU5lQUsxZkZiWUpLeG5adnBvMTJHUWJ3RnVqWTNySEVXeE4rNU45RjVKSU5wem5WRUZtWFljbDZyRldYa0dFNlp2UUxTQ0N3YzFpS3I5QkNDR0VFQTFDWnFFOU9jZ3NnSXhTRXgrTGl1M1hnanpoem83bDMzOHBzOW5NQXc4ODRKVFkvUGJiYjd6NTVwdU80OWRmZngyQUNSTW1NSFRvVUQ3OTlGUGk0K01aT1hJa1I0OGVkYXdoYnQ2OGViWDNxaTVQZEhRMHZYcjFZc21TSllTRWhOU29EMzkvZjU1NzdqbXNWaXNXaTRWNTgrYngwMDgvMGJ0M2IvcjM3OC9jdVhPWk5tMWFwVW1xcXhGL3JWYUxWcXN0dHlEY3l5Ky9YR2wxODdGanh6SnUzTGd5NTBlTkdrVmFXaHB0MnJSeHhGWlFZTS9XN3J2dlBoWXZYc3lVS1ZOSVNVbGgzTGh4VEp3NDBXWC9zYkd4am1uL3J2VHIxNC9odzRmenpUZmZFQlVWeGMwMzN3ejhQYkpkdXVEYnBZeEdJOU9tVGFOdjM3NDgvZlRUakJ3NWt1M2J0K1ByNjB0eGNiSFQxejV5NUVpR0RCbFM1dnRjV0ZqSTVzMmJXYnQyTFNrcEtRRG9kRHEyYk5uQ2xpMWJYRDUzOWVyVjFYcFRvVFlNNzJDZlVyN3ZMSHliQUxlM2crQXI4NzVBdmRXZ2srMFNnNXAxWWxDelRwVTNiSVF1L09jK2lwSitxM0o3NzV1bW9SL292RjNCWHhrUWwzeDVjYlQyaDhFUmY2L2hFRUlJSVlTNEhFVVcrQ3NUVG1iYkUrd2lleDZFVm1WUHJFc0VlZGwvRDlGVzg3ZmVzV1BIMHJScFV6WnUzRmptMnRkZmYrMUliTzYvLzM0OFBUMEpDQWdnSWlLQ0w3LzgwbEdKZk1TSUVZQTlRUzV2TkxlbWFwcG9sNlpVS3NuSXlHRExsaTFjZDkxMXpKdzVrMjNidGdFd2V2VG9NaU90bHpwMTZsU1pQYUVyTTNiczJES0Z6RXA3KysyM0s1eTJYekxTbkpTVXhOS2xTeDNUM2djTUdNQ2ZmLzdKcmwyN0dEVnFWTG1KTmxSY2piekV3dzgvektGRGgvamdndzlvMzc0OTRlSGhqcEh0aW1ZU2FMVmFSbzhlemZMbHkxbTdkaTMzM25zdkR6LzhNR0JmcjYzVC9UMjNXcWxVT3EydFBuejRNSnMzYjJiTGxpMFVGQlFRR2hyS0N5KzhVTzZ6QUhidDJrVmNYQncybS9zTFJ3ZDUyVjliWGxVb082QlcvcDFZQjdlRlZRZnR4ZE51ZGwxNEhxamFtdkNHN3FwSXRrWDUxS0hYVkN2Wk5wODVYT1pjK3liMmFvTDdVMnNleDhsc1dCc1B0N1lGYjVtMUxZUVFRb2dheWl1Q3ZXZmg2TVhKakMyOG9WMFFoUGpZa3dNZk4vMmVVWHE5ODZYMGVyM0wwZGxldlhxeGFORWlQdm5rRXl3V0M5MjZkWE5QTUxXb1NaTW16Sm8xaTJ1dnZkWnB4TFpmdjM2T2FmRGxPWERnUUxXVDdVNmRPbFg0ZmJtMEFOaWx6cDQ5eTdKbHk5aTZkU3Rhclphb3FDaE9uRGdCMkl1RlBmbmtrL3owMDAvY2NNTU41YjdCVVZFMThoSWFqWVovL3ZPZlBQYllZeXhmdnB5Wk0yYzYxdDFYbEd3cmxVcHV2UEZHQmc0Y3lEZmZmT01ZNFRlWlRHUm5aNWVwakY3aS85bTc3L0NveXV5QjQ5K1p5VXd5NlpCQUlJRkFFbm9KTlNnSUlpaEZCY1M2c0lndUZsQllYVnhjQVJFcmlsalF4WjlkRVF1S2lnMVhFUkFRRUVRSUNOSkxDTVVrbFBRNm1mcjc0eVdUREdreklTSHRmSjduUHBuTTNIdm5uZFE1OXozdk9mUG56MmZkdW5Wb3RWb0dEeDdNNGNPSGFkbXlKZGRjYzAyRlg0L1UxRlEyYk5oUTRUNVZGV0pVV1NHdEt3aTJqNlNyMzdrV0plcXg2YlZxTFhkdUpXVUtQRWxUcjY4azJHN2c5QkdlcFVwYmt2YVVlWDljaEZxTHNlY2lpaGhrbUdENWZyZ21HbHFWM3daUkNDR0VFS0lVc3cxV0pVQktqcHE5N2hBQ2ZjS3JMN2l1RHBHUmtjVEV4TEJ5NVVwNjlPaFJxazFWWFZWVVNieWt6TXpNU3Rkc1Y5VC91cm9sSlNYeDJXZWZzV2JOR25RNkhXUEhqbVg4K1BIOC9QUFB6bUE3S0NpSVo1OTlsZ2NmZkpELy9PYy96SjQ5bXl1dXVLTEt6eGtURThOenp6MUhiS3hxRVZ2VW1xdThZTnRpc1pTNTV2eXR0OTdDNFhEZ2NEajQ2S09QV0xwMHFjdmpkOTExRnpmZmZEUEJ3Y0hjZlBQTk5HL2VuT25UcHp2YmZGWGt6Smt6VlhscGJnbjFoY1JLdnNXN1V0U3M5dGpPeFJYSmM4MnFmM2E3aWhNalNNMkhtRXIycWU4azJHN2c5QkdlTmJpM1o1L0ducGVHMXEvMFA0ZityVUd2ZzUwcFZSK1AyYVlhMzhkRlFDLzNDa01LSVlRUW9wRkxLNEJWUjlYN2lENHRvWHVZQ3Jqcm9pdXV1SUtFaElSS1p5VHJ1aGt6WnRUSWVmLzQ0dy9TMDlQTGZid29WYnZJOGVQSCtleXp6L2psbDE4QUdERmlCTGZmZmp2Tm01ZGRKcnQxNjlhODlOSkx6Smt6aHllZmZKSWJiN3lSZSs2NXg2TWljaVgxNmRQSGVidW9EM2g1NjlGMU9wMUxRYldTZnZqaEJ4SVRFNWsyYlZxcEh0aWRPM2NtS2lxcVZJWHh3NGNQTTN2MjdBckhWMW1sL0l2UnhLaVdrMVlrTGdKV0o4RFB4NkJUQ09SYjFacHR2UTU2VjdMU29kQUtUU3VwV0Y3ZlNiRGR3T21hdEViajdZK2pNTGZ5bmMrei9QVW4zaDJIbFBsWTMzRFYzUDYzVTJVKzdMYnRTWEFtVjgxeXl6cHVJWVFRUXBUblVCcHNPSzZXb1kzdTZMb2V1N2I4L3Z2dnpqWGJSVVd6QU5MVDAvbmhoeDhBK1BiYmJ4a3laRWk1Z1ZsZDkrU1RUMWJhTXV2UW9VTzg4c29yWlQ1Vzh1dFMwbzgvL2xoaGdiR2lnbWVnK2xyUG5UdVgwNmRQTTNEZ1FPNjY2eTVhdDI1ZDZkaGpZbUpZdEdnUmp6MzJHTjk4OHcxYnRtemhnUWNlY1BhNnJxcWlIdG5semZqdjM3K2Z3NGNQTTMzNmRKZjcxNjFieDVFalI5Qm9OQncvZnB3NzdyakRwYjk1ZVhyMzdsMXByL05seTVZNVc1QlZ0NlpHOERQQXdWVG9GRnIyUG0yRFlXUTdOUm0zNWhqb05DcUR0VityaXJOT0RweURRQjhJcmdPL3p6VkpndTFHUU4rNkIrYWptOTNlMzVxOHQ5eGdHMVMvUFlQMjRvdW1uY3lDci9hcmRkeUI5ZlAva0JCQ0NDRnFVRkdnM1NZWWhyU3RPN1BaRndaQVhsNWVaR1ZsTVh2MmJHdzJHdzgrK0NCdnZ2a21DeFlzWVBiczJSVUdsM1ZWNjlhdEsxMnpmZnEwS3VqajVlVWFVbXphdEltMzMzNmJrSkFRM252dlBSNTg4RUdDZ29JWU0yWU1ZOGVPclRCZy92Nzc3NTBGMUxSYUxmLzYxNzh3R28xMDdWcDJNZVNpVlBZTDE5QTNiOTZjMTE5LzNWbW9yT1JhNmRXclZ6dG55ajJ4Yjk4K3RGcXR5N21zVml0bXM1bTFhOWZ5NFljZnVxU3RaMlZsOGVHSEgvTDk5OThUR3h0TDc5NjlXYlpzR1QvLy9ETVRKa3pnaGh0dXFQTS9HNFBid3BKZEVCV3NKdHpLRWhta05uY1ZXR0I3TXR6Um8zckdXSmRKc04wSTZDTmlQUXEyTFgrVnZXNjdwSTZob05YQytzU0xHUmxrRmFxQSsrcG96MzVKaFJCQ0NOR3dwUldvVExxVy9qQ2lnb3JHbDVMQllDQWdJSURseTVlN3RGbEtTa3Jpb1ljZUlpY25oeGRlZUlHb3FDaENRa0o0N3Jubm1ENTlPdlBuenljd3NQNFhyTm0zYngrZmZQS0pzNkwybjMvK2lWNnZwMDJiTnM1OWxpOWZ6dHR2djgzNDhlTVpPM1lzRHovOE1CTW1US0IvLy81RVIwZXpiOTgrRGg0OGlKZVhGenFkRHExV2k4MW13Mkt4T0ZQSUR4MDZ4TjY5ZTdudXV1dm8yN2V2eXhpS0NxUUZCZ1pTV0ZqSXVuWHI4UEh4SVRTMDlOU3JYcS9uN3J2djVwWmJiaUVvcVBpTlpreE1qRXRRYkRLWm5MM1VpN3oxMWx1WXpXYUNnb0x3OXZZbUlTR0JMVnUyMEtOSEQ1ZVU5STBiTjJLMzIwbEpTZUhPTys5azNMaHhIRGh3Z0RWcjFyQm16UnBNSmhPalI0OW15cFFwZUh0N00zejRjTjU5OTEzZWZ2dHRWcXhZd2IzMzNzdWdRWVBLL0hydjNMbXp6QjdlSmRWa0dubVI0VEVxVlh4MHgrbzUzK3FFaXF1VU55UVNiRGNDbmhkSis5T3QvZG8zVmRVRzF5U29CdlpWWmJIRFQwZWhkMHVWcGk2RUVFSUk4VXVpbXNrZTBhNjJSMUxzeWl1djVNb3JyeXgxL3pmZmZJT3ZyeThMRml5Z1diTm1BQXdZTUlELys3Ly9ZOFdLRlM3dG5lcXowTkJRQ2dvS01KbE1hRFFhWW1OanVmYmFhMTFhaExWdTNacEJnd1l4YWRJa05Cb05iNzc1Sml0V3JHRFRwazFzMjdhTjNOeGM3SFo3cGM4VkZSWEYzLzcydDFMM04yblNoRTJiTmprRDg3Q3dNQ1pQbmx4cWRyMmtrb0UycUdCN3dvUUp6cyt6c3JKS0JkczVPVG1zWHIzYStibEdvNkZyMTY3OCs5Ly9kdG12WGJ0MlJFWkdNblBtVENJakk3bm5ubnY0NjYrLzBHcTFEQm8waUhIanh0R3VYZkVQY2JObXpYajAwVWU1OXRwcitlOS8vOHY4K2ZPSmpvNG1JaUtpMUxpam82TzU4ODQ3eTMxZG9JTDlzdHJUVmFmd0FEZ2JCSnRPd0tBMmxlOWZrWTBuVk9wNWk0YnhLMUVwamFNbW1yS0pPc1dlZlpwekw1Yit4MUNSWmc5dlFCdlUwcTE5VDJXcDZxRDJhdmhKQ3ZPRElWR1NWaTZFRUVJMFprWHA0OE5qMUJ2enVzNXV0Mk96MmVwOFN2Q2xZamFiS3l4SVpyZmJuVFBaRG9jRHJWYUxWcXRGcDlNNU4zYzRISTVTeGNZcWMvYnNXWHg4Zk56S05MRGI3WmpOWmdvTEMvSDE5UzMzKzJ1MzI1MlpEcHMyYlNJakk0TXJyN3lTNE9DS2YzZ3RGZ3VIRHg4dU4wVytydmtqQlU1bHE5OUxIdytuYkFzc2FrYTdiVEQwYUVSRmtpWFliaVRPUFg4NTlyenlLejllS0hqOC8rSGRaYmpiK3lmbnFGOGdjOW0xTUR4MmVTdUlMYis5cFJCQ0NDRWFzQ1c3VkNHMDZrcGJGVUpVajVUejcva3ZhMVYrMGJRTEhUaW4xbWdQajJrOE05cEZKTmh1SkRJL21VTGhvZlZ1Nys5MzVYMzREL3QzNVR1V2tHdUdsVWRVUCszcTBOd1BybW9Md1EyOEpZQVFRZ2doaWhYTmFvL3FvTkpYaFJCMXo0YmprR01HYjUzcXh4M2lxejZDNnArZGxxOCtGdHBVeHVxVkY1bCtYbC9KbXUxR1FoL1J6YU5nMjVKVWVaRzBDL2tiNE1iT3NDNFJqbWQ2ZkhncFovTmcrWDYxanJ0SEMvQXNTVWdJSVlRUTlkSGVNNnJsa0FUYVF0UmRnOXRDUm9HYVpFdk5oMzFuMVVjb0RyNWpta0lUSDlXdnU3R1NZTHVSOEFyM3NFamFYN3VyOWp4YWxTTHk1eG40L2ErTEs1d0dhaDM0dGlRNGxxSFdjamVSV1c0aGhCQ2l3VW9yVU52Z3RyVTlFaUZFWlpvWTFSYmRwUEo5R3lzSnRoc0pmYXRZai9aM0ZPWmlTeitGcm1uNWZSQXJFaHVtMHNCWEhWWHBJeGNyTlYrMUNPdlZFbnExQUsxTWN3c2hSSzA1bXJNZERScVM4ZzhTNGRzSkg1MC9FYjZkYW50WW9nRTRsS28rUnRXRG9taENDRkVaQ2JZYkNhMWZDTnJBRnRpelQ3dDlqQ1hwenlvSDI2QUtJTnpTVmEzalRpK284bW1jN0E3WWtRekgwbUZvdENxY0lvUVE0dEpJTnlleEt1a3Q5bVN1dzJUTEtmVzRqeTZBN3NGREdSRnhIMDBOcFZ2WUNPR080NW5RSmxpMS9CSkNpUHBPVzlzREVKZU9QcUs3Ui90Ymt2WmU5SFA2NmRVNjdwaHFUQy9KTU1IWCsxV2Z2bnhMOVoxWENDRkVhUVcyYkw0OTlRTHovcnlXN1duZmxSbG9BNWhzT1d4UCs0NTVmMTdMdDZkZXFMSHhXSzFXckZacmhmczRIQTdNWnJOYnZYd3JZektaTUprcXJ2eVprWkhCN05tenljakl1T2puYTh6U0NsU3gxZnJRNmtzSUlkd2h3WFlqb20vbFdiQnRUZmE4U0ZwWmRCcTRPaG9HdEs2K0ltY080R0FxZkxaSHJlbXVycFpqUWdnaGloWFlzbm45NE4xc1BQT0pSOGR0UFBNSnJ4KzZpd0piZHJXUDZkRkhIK1daWjU2cGNKL2s1R1N1di81NnRtM2JkdEhQTjMvK2ZKNTY2cWtLOXlrc0xDUStQcDdDd2tJQXNyS3lPSDM2dE10bXQ5dEwzVmUwWldaV1hsWFVaclB4OU5OUE0zcjBhSGJ2cmxwZGxib3UrZngxSEVraEYwSTBGSkpHM29qb3d6MEx0czJucXZlZmViZm1xanBoZGEzakJyQTVZTmRwMWIrdlYwdjFITEtlV3dnaExsNVJvSjFjY0toS3h5Zmt4TFA0NkhTbWRWeDgwV05KU0VqQVpsUC9PUEx6ODdIWmJCdytmTGpjL2MrZE93ZW9vTHRvdjVDUUVFSkNRdGl3WVFQNzl1MHI4N2h4NDhaaE1Canc4dkxDeDZmc2lweG1zeG1MeFlLZm4xKzV6Ly8yMjIrelpzMGFsL3MrL2ZSVEprNmNXT2IrQXdZTXFEQ2d0OXZ0dlBEQ0MyemV2Sm5telp2ejNIUFA4Znp6enhNVkZWWHVNZlhSNFZSVmhWeFN5SVVRRFlVRTI0MklwMFhTc0JaaU81ZUFybGxNdFkyaGhUL2MxazMxNWp1WlZXMm5wZEFHVy8rQ3ZXY2hMaHphaDFUZnVVWERkQ0lUanFXWlNjc0hINDJaNUVMLzJoNlNxQUV0dlhNb2RIZ1Q0cXVoWGFpZTFrRzFQYUw2WTFYU20xVU90SXNrNU1UelUvSWJqQXlmZWxIbm1URmpCbmw1ZVM3M1RaczJyZExqM256elRlZnRpUk1uY3NjZGQ1Q1ZsVVZ5Y2pJbWs0bmR1M2ZUcTFjdkRBWURvRkxVWjgrZVRlZk9uWmsrZlhxWjUxeTZkQ21yVnExaTJiSmxGVDczc0dIRGVPQ0JCMGhKU1dIS2xDa1lEQVkrLy94ejUrUC8vdmUvR1Rac0dOZGVlNjN6K2N1U2s1UERjODg5eDg2ZE81a3padzY5ZXZWaTl1elovUHZmLzJiV3JGbGNkdGxsbFg0ZDZvTWNzMG9qNzEvMVVqRkNDRkhuU0xEZGlHaDhBdEExYlkwdC9aVGJ4MWlTOWxScnNBMWc5SUtSN1NBeEEzNDlDUVVWTDczelNLNFoxaCtIM1dmZ3NnamtqYlVvMDhhRVF1dzVLVVRZRW9rbGpSRFNhM3RJb3FZVVFocE5TVE9IY0NRbmh1T0JZUXlLOXE3dFVkVjVTZmtIMlhoMmFiV2NhM1h5Vy9RTHZlR2lpcVl0VzdZTWgwTTFrNXc3ZHk0K1BqN01tVE9uM1AyTEF0eTVjK2NTRnhjSGdKZVhlc3N6WnN3WXhvd1p3NlpObTBoTVRPVDU1NTlIcTYzYXFycWNuQnpPbmoxTGFxb3FvWDNpeEFrS0NsUkZVSjFPaDlGb3hOdTcrT2R0K2ZMbFdDd1dwazJiaGthandjL1BqNlpObTVaNy9vTUhEL0xzczgrU201dkx2SG56aUl5TUpDQWdnQmRmZkpIbm4zK2V4eDU3akJ0dXVJRjc3cm1uM0puNCt1TDQrVXg2V2E4dGhHaElKTmh1WlBUaDNUMEt0czBuZCtMVGMyeU5qQ1dxQ1lRSHdwWlRjQ1N0ZXMrZFhnQXJqMEtZSHd5SWhHYSsxWHQrVVY4NStIbGZKaTFOKytsSzJXbWtvdUVKSVowUTB1bGdPOEtlak82czI5K0pvVjJDcWI0cUVnMlBwMnUwU3dvM2RxQ3Bkd1I3TTljWG4rLzBKNHlObkZubGM1WU1KTFZhTGJ0MzcyYnExUEpueTRzS3FCa01Cb3pHc2x0WDdOaXhnN2k0dUNvSDJnQ2JOMi9tbFZkZWNWNEllUHp4eHdrTURDUXVMbzZzckN3T0hEamdUR2tIU0UxTnBXWExsczR4RmwwQXVGQmVYaDZMRnkvbSsrKy9wMTI3ZHJ6NDRvc2NPWEtFU1pNbThlcXJyOUtoUXdlZWV1b3B2dnp5Uzk1Ly8zMSsvZlZYN3JqakRrYU9ISGxScjZjMkhjOVVLZVFCNVUveUN5RkV2U1BCZGlPamoraUdhZStQYnU5dlB2WmJEWTRHdkhVd3BDMTBESUgxaVpCWHpkWEZ6K1RCTndjZ0lsRDEvbTRkV0wzbkYvWEx4b1JDV2tpZzNhaDFadzk3Q2h4c1N1ak5vSmo2UFJOWWsvWmtycXZTY2VIR0RrenJ0QmlqTHBERlIvL2xETGozWks2L3FHRDdRcEdSa2R4eXl5M2xQcDZSa2VHU1FuNGh1OTNPNXMyYnVmLysreTlxSENOSGptVGt5SkVzWDc2Y3Q5OSttdzgvL0pBV0xWcnd3Z3N2OFB2dnYvUEhIMzg0QTNHQXpNeE1PblZTL2NoTkpwUExyRGVvSUh2RmloVjg5ZFZYNU9mbk0yblNKRzY3N1RaME9oMGhJU0hFeE1UdytPT1A4L3JycnhNU0VzS3R0OTVLMzc1OVdiUm9FYSs4OGdwTGx5NWw1TWlSakJneGd1Yk5tMS9VYTd1VWtuTWdKUWNHdDYzdGtRZ2hSUFdTWUx1UjhmS3cvWmN0N1FUMjNITm8vWnZWMElpVThBRDRXemY0N1M5VjdLeTZKV1dyTGRnSHVvZEJoeEJWSlYwMEhpZlNiZGh6VXVnbWdYYWoxNTI5ck1zTzUyUm1HeUtENVEvQmhZN21iTWRreS9YNHVKS0I5b1V5ek1razVSOGt3cmRUZFF5UndNQkF1blhyVnU3alo4NmNxZkQ0K1BoNE1qTXphZE9talhQbU9TQWd3RG1EYnJmYk1adk56dHNYZm42aHNxcWVEeDgrbkJrelpwQ1VsTVEvL3ZFUFFGVXBEdzVXZWRKNWVYa3VSZGJ5OHZLNDg4NDd5Y3JLWXNDQUFVeWVQSm1JaU9MVWU3MWV6NXc1YzVnNmRTcC8vdmtuUTRZTUFTQXFLb3FGQ3hleWZ2MTZQdjc0WXo3NjZDUEN3c0lZUG54NGhWK0R1c0pzZzk5T2diOUJYWGdYUW9pR1JJTHRSc2JRdWlkb2RXQjN2eHk0K2NnbWZIcmRWSU9qVXJ5ME1DaFMvYk5kZTB3VlM2bHVtU2JZZEFLMkowSG5adEMxR2ZqcXEvOTVSTjF6TE0xTWhPMTRiUTlEMUJIaDloTWtwb1lSR1Z4MmluRmpWbEJPSDIwZm5UOUdYUUFaNXBSU2oxMFlhSCtXK0poTEdubEY1NjJLK1BoNC92NzN2MWY1K0crKytRYUErKzY3ejNuZnRHblRHRHRXTFp0YXVYSWxLMWV1ZERubSt1dXZkOTRPQ1NtT0NrMG1FM3YzN2dYZzlkZGY1NkdISGlyM2ViT3lzZ2dLQ2lJM054ZUx4ZUlNdkFIOC9QeVlOR2tTYmRxMG9WdTNidno2NjYvOC92dnZwYzV4NDQwM2twR1J3ZGRmZisyOHIwT0hEZ3dkT3BTcnJyckttUjVmSDVodDhQMGg5Zi8rS3BuVkZrSTBRQkpzTnpaZTN1aGI5OFp5WXJ2Ymh4UWUyM3BKZ3UwaXpmMVV4Zkx0U2JEbmpPcXBYZDFNVnZnakJYYWZoblpOVllwNVUzblAzYUNsRldpSXBacUxBNGg2SzVSVTloVTBuRm50bEJJVDBZVldWZFVaVkxHcEVBLy90aVhsSHl4MW40L09uMmtkRjlQVU81elhEOTVGY2tGeDI2MnlBdTN0YVNzOGZnMmU2TmV2SDdObnp5NzM4ZE9uVDVlYkluN3MyREhpNCtNQlZhM2MzOStmV2JObU9SKy85OTU3eWNrcHZqQ3dmUGx5ckZZcjQ4YU5BMkREaGcwY1BGajhOWXFQajZkVnExWWtKaVpTVUZEQTNMbHpDUThQSnpjM3Q5U2E3ZXpzYkY1NzdUVjBPdFhiNnFXWFhrS3YxOU8yYlZ0bXo1N3RFdEJ2MkxDQlBYdjJWUGgxc0ZxdFpHVmxNWDc4ZUxwMTY0WldxNzNvUVB0WUp1eXZnUXl6a2h3T01Oc2hMVSsxK1JyZDBmT2ZVeUdFcUE4azJHNkV2R011OXlqWU5oLzl0UVpIVXphZEJpNXZCWjFDVldyNXFXcHNFMWFTM1FHSDA5UVdIcUNDN2tpcFlONGdlV3ZNVW5WY09JV1NoZ0VMVVAvV2JlZVkxZnJXdEh5MTFyVW9zQzVMaU5IeklLWmRRQnlyZWF2VWZVVXA0Tk02TFhZRzNKY2kwRTVJU0NBeE1kSDVlWHA2T2dhRGdhMWJ0NVo3VEVaR0JnQzdkKzhtTjdmNFNzVFFvVU41OTkxMzhmZjNKemMzbDJiTm1oRVVGT1JTcUt4djM3NHU1L3JsbDE4d204M090TzJ1WGJzNnp3L3c0NDgvMHJkdlh4SVRFL25uUC8vSjZ0V3JPWHYyYktrMTIzYTduY21USndPd2E5Y3UwdExTR0RObURBQk5talFwOVJvcXFyWmU1UFhYWCtmSEgzOWs1TWlSbGU3cnJ0UThTTTZ1dHROVktxb0tGNFNFRUtLK2tHQzdFVEpFOTRkMXI3bTl2ejAzRlZ0cUlyclFxQm9jVmRtQ2ZlRGFkbkE2VjFVdFQ4MnZ1ZWRLemxHYnZ3SGFONFdPb1JBb0hZSWFqQlN6Vk1jVHJsTE1BYlU5Qkk4Y1RsUFpQa1hCdFVHbmdwUStMYUZsaVpjUzRGMzlGWjMzWnE3bnM4UzVqSTk2QnFNdWtHbWRGck1xNlUxR1JOenZkcUJ0MUZYdDY3MTkrM2ErLy81N2wvdVNrNU5ac0dCQm1VWEFzck96TVpsTWhJYUdzbkhqUmpadTNPaDhySGZ2M2h3OGVKQ0pFeWVXV1VEdDNMbHpMRnk0a0h2dnZaZm82T2d5eCtOd09GaXlaSW16ZC9hT0hUdVlNR0VDWDM3NUpUNCtQa3llUEprWFhuakJ1V1k3T3p1Ynp6NzdES1BSNkV4VGo0K1BwMXUzYnM3UDNaR2VuczZwVTZmbzBhTUhBQWNPSEdERmloWGNmZmZkaEllSHUzMmV5dlNMVUZ0Tk10dlUvL1BqbWJEM3JNcGdHOUJhL1V3TElVUkRJc0YySTZSdjNSTzhER0IxZjFHMCtkaFdqTFVRYkJkcDRRODNkWWFFREpWZW5sMVljOCtWYTRZL1RxdXR1UiswRDFHcDV0N3lKa0FJY1ltWmJiRG5MQnhLVlgrYi9BMnFZbk40UU0yMVNHb1hFSWVQenI5VWtiVHRhZDhCT0FQdWt0WEZLd3UwbXhoYVZybGVkRk9aQUFBZ0FFbEVRVlE0MnJoeDQ1d3AzS0I2Ym4vMDBVZk1tREhET2FNN2R1eFk3cmpqRG02NjZTYk9uRG5EbzQ4K1NtQmdJTE5uenk0VmtMLzExbHN1czkwbEZSUVVFQjhmNy9KOEY4clB6eWMrUHA0SkV5YXdkZXRXZXZUbzRiS0d1eVNIdzhIUFAvL004T0hEbmNYWDh2UHoyYmx6Snc2SGc4VEVSS0tpeXYvZmFyVmFNWmxNK1ByNjhza25uL0RqanoveXlDT1BjTlZWVjdGdzRVS2lvNk9kVmRsUG5qeEpaR1JrdWVlcVN3dzY5VE1jSGdBaHZyRGh1TXJZR04yaHRrY21oQkRWcTM0Mll4UVhSK3VGSWVweWp3NHByT0VXWU82S2FRSzNkWVVySXNIbkVsd3FPcHNIbTAvQ3g3dGhWUUlrWnFyVWN5R0VxR2xwQmFwNDFJNWtGVmlQNmdCLzc2NktTTlowTCtMdXdVUEx2SDk3Mm5kOGxqalg1VDUzVXNmTE81OG5jbkp5ZU9xcHAvajAwMDk1K3VtblhWS256V1l6TnBzcS9Ca1dGc2FpUll2dzh2Smk4dVRKckZxMXl0bDN1K2p4NnRLa1NSTm5LbmhaTkJvTlc3ZHU1WTAzM25EZTk5VlhYMkd6MmJCYXJXVldObCs2ZENuejU4L0g0WEN3YWRNbWJyenhSbEpTVXBnMmJScjkrL2RuL3Z6NXJGeTVrb1VMRi9Ma2swK2kxV3I1N3J2dnVPKysremh3NEVDMXZiWkxwV09JeXM1SXlhbVp3cWhDQ0ZHYkpOaHVwTHlqUFF1MmE3cmZ0aWUwR2xWRi9PL2RvWGRMVmNXOHB0a2RjQ0lUMWlUQVI3dGgwMG5WdzFzSUlXckM4Y3ppS3MwM2QxRUZwTUl2WWRiN2lJankrMCtYRExqZENiUjlkUDVjMmVMMktvL0ZZckh3eFJkZk1ISGlSRTZkT2tYWHJsMTU2cW1uR0QxNnRIT3pXQ3dzWHJ6WStmbTRjZVBZdjM4LzExMTNIUXNYTG1UQ2hBa3NYYm9VazhsVTVYR1VaZGl3WVF3WU1LRGN4ek15TXREcGRPemF0WXR0MjdhUmtaSEJGMTk4VVNwOWZQWHExZVRucTNWU2E5YXNJUzB0RFkzR3RZQ2ZUcWRqenB3NTlPdlhqMFdMRnBHUmtVRllXQmlmZlBJSmZmcjBJVEl5a2llZmZKTFUxTlJxZlkyWFF2Y3dOZHU5STdtMlJ5S0VFTlZMMHNnYktVTk0rVzhPeXVJb3lNSjYrZ0JlTFRyWDBJZzg1NldGdnVIUXJUbkVKNnYrM0pkaTB0bHNVODkxNEp4YTA5MCtSRjJaOTYvaG1TWWhST053S0UybDFUWTF3cGlPdGJPT3Rha2hnaXViVDJEajJhVmxQcjQ5N1R2MlpLN0Q1RVk3cnl2RGJxZXBvZXFMZ0ZldFdzWDc3Ny9QMkxGanVldXV1emgzN2h4cGFhNmRCV2JPbk1uSWtTTzU2cXFyWE82UGpZMWx5SkFodlBmZWUremR1NWZ4NDhlN1BGNzB1Y1ZpcWRMWUFnUExyZ1dSbloxTlNrb0treVpOd3MvUGo4NmRPL1BUVHoreGZQbHlXclZxeGEyMzN1clN1dXYxMTEvSDM5K2ZzTEF3a3BLU3VQWFdXOHM4cjVlWEY0OC8vamg3OXV3aE1qS1M5UFIwUHZ6d1E0S0Nnbmp5eVNlWk9uVXFUenp4QkFzWExzVGJ1LzRVSFRIb29FT0lxa3NnaEJBTmlRVGJqWlJYaTA1b2pFRTRDdHd2ODIwK3RyVk9CZHRGZkx4Z1lLU3FKUDc3WHlyVisxTEpMbFJYNG5ja3F6ZkdrVUZxQy9PSGh0TlVTQWh4cVJ6UFZJRjJoNURhN3pzOE5uSW1SM08ydTdUNUtzbWRRRHNtb0E4anc2ZGUxRGhHalJwRlhGeWNNLzI3VmF0V3RHclZ5bVVmclZaTGVIaTRzM2hZU2UzYnQyZkJnZ1hZYkRhMFd0ZFVxSWNmZmhoZlgxOWVlODIxYUtqZGJuZW1wVHNjRGh3T2gvUHpzbEsvUzhySnlXSFhybDBVRmhZeWN1Ukk3cnZ2UGdvTEMxbThlREY3OSs3bHRkZGVRNi9YTy9jdkxDd2tQeitmNE9CZ3Z2dnVPL1I2UFlNSER3Wnc3bGRZV0Z5b3hOdmIyMWt4L2RDaFF3QjA3dHlaRmkxYThQREREL1BFRTA4NE13SHFrL0FBVlN6dGVLWnFXU2VFRUEyQkJOdU5sVWFMSWZweUN2ZXRjdnNRYzhKditBNllWSU9EdWppQjNqQXNCakpNOE9jWk9Kb0d0a3U0dmpxOVFHMjdUcXVyOUswQ2k0UHZTN0crWEFoUnYrV1k0WmZ6TTlxMUhXZ1hLZG5teTFNeEFYMjRxOTEvcTJVY08zYnM0SjEzM2luM2NZdkZ3Z2NmZk1EU3BXWFB4QWNIQjdOa3laSlM5L2ZwMDRlZ29DQ09IajNxVXFqc2tVY2VLYld2dSsyMUFnSUNHRFZxRkIwNmRHRG8wS0VVRmhieTMvLytsejE3OXJCdzRVTEN3c0tjTStrLy9mUVRQajQrYUxWYVFrTkRXYnQyTFZkZGRSWCsvdjRBdEduVEJvQjMzbm1IWWNPR3VWd3NLQ3dzWk5teVpiUm8wWUtZbUJnQUJnd1l3Qk5QUE1IbGwzdTJWS3d1YUJ1cy9uZEtzQzJFYUVna0JHakV2S1A3ZXhac0g5OEdEanRvNnZaUy95WStNTGdOWEJZQis4L0J2ck5RWUszOHVPcGt0c0d4RExVQmhQb1dCOTdOL0dUV1d3aFJXdEY2MVJIdGFuY2NKUmwxZ1R6Y2RUbmZubHhRYmtwNVdZYUgzM2ZSTTlvbDllN2RtMW16WmxYNWVJUEJkWjFQWkdRa1M1WXNJU0JBTFlTLy9YYTFwand2TDQrWk0yZVdPcjZrMU5SVTNuLy8vUXIzdWUrKys1eTNseTVkU25wNk9tKzg4WWF6bjdaZXIyZjA2TkdzV0tIV3U5OTY2NjAwYjk2Y2VmUG1FUm9hNmp5MmRldldUSjQ4bWVYTGwvUDg4OCs3UElkT3B5TXFLb3JwMDZlN3JPOGVPSEJnaFdPcnk5b0dxMkJiQ0NFYUNvM0Q0WkRheW8yVUxUV1IxUCtPOE9pWXBwTy9VSzNENmhHN0F4TFNWZnVjbXV6VDdTNXZIYlFPVWx0a2tMUVV1MVRlMlFHVEtYOW1URFErN3pDWnlYMXFleFJLV2dGOHRWOVZaZTVUZlMyVHExVzZPWWxWU1crZVg2dGR1blZXRTBOTHVnY1A1Y29XRjdkR3V5RnlPQnlsQ3A2SjBvNW53dW9FVlJRd3hGamJveEZDaUlzbk05dU5tQzQwQ3ExL0tQWmM5eXVYbW85dHFYZkJ0bGFqaXBpMUQ0SFR1U3JGdkRhdm5CZmE0R2k2MmtETnhJZjVxNjJGUHdUVm41bzJRb2hxRXArc1VtaTdWMTlYcW1yWDFCREIrS2g1akFlUzhnOVNVR0xOdGxFWFVPVSsybzJCQk5ydUthcTRmeWdWQnJTdTNiRUlJVVIxa0dDN2tUTzBHNGhwMTdkdTcyOCt0aFcvd2RXWEduaXB0VGdmME9hYVljOFpPSmdLbG9wcjNkUzRESlBhRHA2LzV1R3RLdzYrdy95Z3VkK2xhVzhtaEtnZE9XYlZXckJQeTlxcFBGNFZFbGlMbW1EUVFadnpxZVFTYkFzaEdnSUp0aHM1NzVqK25nWGJKM2VDdFJDODZ2ZjBxNzhCK3JlR3VBaFZ2Znh3R2lSbDEvYW9sRUlibk14U0c2ajEzU0crS3ZBdUNzSURwTTFZdldJeVcvRXhWTzNQN1pHa0RQUTZMVzFiQkZYenFJcWRUcytqUlZPL0dqdS9wN0x5Q2lrb3ROREUzd2Z2S243ZDZwUEQ1eSswZFFpdGVEOGhHb08yd2VyaVUxcUJwSktMK2l1OUFESUsxUExGdEFKSU83K01NY1JYL1Z5SCtrSVRveXFJS1JxMmh2OHVSbFRJME03RFFpcFdNK2FUZjJDSXJuK1ZUc3ZpcFlYMlRkV1diNEVqNlhBa1RmMlJyQ3NjcUQvV3FmbXc3NXk2ejF1bi9rZzNNVUpUbitMYlJ2bU5yalVIVHFheDg4Z1piaG5Vd1JrZzJ1ME81aS83blIxSFR2UHhJOWZoWi9UOEtzbS8zbHhIV0xBdkh6eDhiWlhIbHBGaklpazFoM1lSVFVvRi9TdTNIK1BWYjNZeWFYZzN4bDFWTTdPVmY1M0xvVld6QUxmM2YvdUgzYXpaZVlMbkpnMGtybVBMR2hsVFhYSW9UYzNteVVVMElTQXFHSDdUcWV5enVsS1ZYd2hQL0hJYzhzemc3YVdDNnU3TlZaQU5LdWhPSzFBVFBZZFN3YzhBZytYbnZFR1R0K2FObk5hL0diclFLR3lwaVc0Zll6NzJXNE1KdGt2eTFVT1BNTFdsRmFqWjdxTnBsNzZTdVRzS2JXcjkrZWtMYWhRVkJlRk56d2ZmVFh6VWJXazlWck1zVmhzdmZ4WFBpVFBaMkIwdzhab3VBR2kxYXAxbVRvR0ZGVnNUR0Qrayt2clVteTAyVXJNTHlETlpTbTNuc3ZKSlNjOGpPUzJYNUxSY1RHYlZIL2l4djEvTzRGalgzTXkyWVVFWXZMUzgvOU1lVEdZci94amVEWUJWOFltczNubWlTbU43K280cjhQTlIvWUcvMkhDSTkzNzZreGszOTJWRTM2aEtqbXg4MGdyVXNwYTZXaFJOaUV2Tm9GT3oyNGZUVkNwNWZWbGFJVVJTdGlyd042QTFkQ3duVThuM2ZJSGNJZ2RUWWNrdUdCNVRYTE5BTkN6eUZseGdpTDZjQWcrRGJYaW81Z1pVQjRRWW9YOHJ1THdWL0pXdFpydVBaNEsxbHRkM1Y2YThJTnpIU3dYZXp0bnc4NXRVUXE4ZW4vMXlrQk5uc2dscjRzdXRWM1p3ZVd6aU5WM1lzT2NVbi8xeWtCRjkydEkwc0hweXhyWWVUT2FacFZzcjNVK3IxUkFhWktSNXNDODUrZVpTajNlT0RHSGVQd1l5ZS9FbWxxNDdnSS9CaTNGWGRlSk1aajUvSGp0WHBiRlpiY1cvS0tGQlJod09XUGhWUElHK0J2cDNVVldxYlRZN1pxdXR6T050ZG5XODJXcW5vTkJTNWo1Nkx4MWV1dnBmek9EUStSVHlLT2tyTElSVG4zQVZiTzg1MDdndVJCMC9mcHpFeEVRNmR1eEllTGhuTDl4cVZUTURYbDdsdjdWM09CeFlMQmE4dkx4Y2VyWlhoY2xrQXNESHg2ZkMvZkx5OHZEenF6dkxsR3JLemhSSXpvRUpzWjVkSU9vVXF2NytyMDZBczBIUXMwWE5qVkhVRGdtMkJkN1JBeWpZOXBuYisxdVM5dUF3NTZFeE5Qdy9uaHFnZGFEYUxIYlZOL3RJbXZxRFdwK1lySkNTcTdhUzlGcTFmajNBVzZXdytudWYvOXlnUHZycWEyZTg5Y21CazJsOHR2NGdBUDhhMjd0VW1uWms4MENHOW94azdSOG5lZVdiSFR4elovWDJ3RzNkTElCZTdab1RZRFRnYjlRVFlQVEczNmdueU0rYlprRkdRZ09ONkNvSlNudEVOK2ZSY1pmeC9PZmJhT0t2NmpGYzN5K2FXd2QxS0hQL25BSUxBY2JTUHh6M3YvWXpTYW11UDJSRGUwWnlPajJQRDFidlpkNm5XMWx3OTVWMGkyckcrdDJuV1BERnRnckg5ZVRIVzhwOTdPNlIzV3NzN2YxU09wNnBVc2hsOWs2SVlnRUc2QkNpV25aMkQyc2N2eDg1T1RuTW1qV0x0TFEweG8wYng5MTMzKzNSOFk4KytpaEdvNUdubm5xcTNIMlNrNVA1eHovK3dUUFBQTVBsbDE5Y2h1TDgrZk14bTgzTW56Ky8zSDIyYk5uQ0N5Kzh3Sk5QUGtuUG5sWHZaR096MlZpL2ZuMlpqNFdGaGRHNmRXdFNVbElxUFUvTGxpMEpEcTcrSzVzN1U5UlN4RkZsLzh1c2xMY1hqTzRJbTA3QUh5blFxK0d2bm1wVUpOZ1dHS0l2QTQwRzNHMjVicmRoUHZvcjNsMDg2OUZkMyttMTBERkViZmtXZGRYOWNCcGttbXA3WkZWbnNSZFhReTlQNEFXQnVORkx6WlFiOWNXM0cydWFlbWF1aWFjKzJZTFZabWQ0bnpibHJpK2VmRzBzTzQ2Y1lldUJGTDdjZUloYnIreFliV1BvMWE0NUQ5elEyK1BqOGdyTWZQYkxRVUlDamR4NFJYc0dkbXZGSjIxRENmYjM0YVhsMjlsOTdCeUw3aDlLa3dEWFdZc2pTUmxNZjNNZDQ0ZDA1dmFydTdnOFZsNXpvNzhQN2N6cGpEeFdiay9rOFkrM3NHVEdTSm9IK3pLZ1M5a3pOMGVTTWppWFZVRG55S1kwOFM5NzFxUlZxTC9IcjdtdXlUR3JGUEs2M081TGlOcFNOTHU5NVZUdHJ0M096czVtd29RSkYzV09XMjY1aFR2dnZMUENmZjc3My8rU2xwWkdaR1FrbjMvK09YRnhjY1RHeGxaNFRFSkNBamFieWhES3o4L0hack54K1BEaGN2Yy9kMDVsS3lVbkp6djNDd2tKSVNRa2hBMGJOckJ2Mzc0eWp4czNiaHdHZ3dFdkw2OXlaN0xOWmpNV2k4VmxGanN1TG80ZVBYb3daODRjNXMyYlI2OWV2WGoxMVZmNTRZY2ZLbnhkUllvdUNwak5aaFlzV0VDYk5tMHdHb3V6dzA2ZlBrMjNidDNvM2JzM2l4WXRxdlI4RHovOE1DTkdWTzk3MTZSc05RRlQxVUM3cEVGdFlNVWgxVFducGFTVU54aU45QzJ5S0VsakRNYXJSV2VzS2Z2ZFBzYTBiM1dqQzdaTDh0V3JWSitlTFZTdy9WYzJuTXFHbEp5Nm4ycnVxZXhDdFZISmJINVIwTzJyTDc1dDlBS2Y4MEc1VWE5bUp3dzZsYjVlMzJjcXJEWTdUeS85amJSc0UxRXRnbml3Z29DM2FhQ1JtYmYxWS9iaVRieTc4aythQi91V1dqdGQ1TFh2ZHJMaXR3U1grLzVLeldYWXJDK2RuejgzNmVKbngvTUxyWHkrNFJEUkxZTzQ4WXIyQUFTZkQydzdSRFJoVmZ4eEh2dndWMTZaTWdTRFhuMnpIQTRIcjMzM0IyYXJuU0EvenpvUy9HdHNiL0pNRm9iMmpDVFF6NXZZNkdiRVJqY3JjOThYdnRqR21wMG5tSGgxbHdaZElPMTRwdnJZVmxMSWhTZ2x3S0RhNGUxSVVZRkh4NURhR1lmRDRjQmtNdEd1WFR1NmRDbSt3TGgrL1hvTUJnTlhYSEVGQVB2MzcrZm8wYU9NR2pYS21hSnROcHY1NmFlZnNGaktYZzVUWk5teVpXellzSUZSbzBaeDU1MTNNbVhLRko1Ly9ubGVlKzAxUWtMS2YrRXpac3dnTHkvUDViNXAwNlpWK3ByZWZQTk41KzJKRXlkeXh4MTNrSldWUlhKeU1pYVRpZDI3ZDlPclZ5OE1CbFcxMFdxMU1udjJiRHAzN3N6MDZkUExQT2ZTcFV0WnRXb1Z5NVl0Yzk2bjErdVpPM2N1eno3N0xJc1dMZUxOTjk5azhPREJSRVpHVmppKzFOUlV2dnp5eTFMM3o1Z3hnODZkaTJ1ZnZQcnFxMlJsWlRGcTFDaXV1KzQ2NS8xUFB2a2tHbzJHSjU1NHd1WDRpMDJkTDh2cUJKVTZYbDJHeDhEbmUrSE9xaWNDaURwR2dtMEJnQ0c2djBmQmR1R2hkV0MzZ2JhZVIwelZJTmhIYmQyYWc5MmhBdTVUMlNvQXIwdFZ6V3VheWFvMlQyYjZTd2JmM2w2dWdiakI2L3o5NTI4YmRHcm1WS3RSaVJoYVRmSG5SZmRkK0huUlB0WGRwOXhtcy9Qc1oxdlprNWlLcjdjWFQ5emV2OUlXVlgwN3RHRGNWUjFaOXNzaG52dHNLeGFybld0NnR5bTFYNXZtZ2ZUdG9CWnQyZXgyL2poNkZoK0RGOTNhRmxkYkNmTHpwc0JjYzVYN3h2UnZ4eDlIei9McnZpUmUvV1lIajl6V0Q0Q1YyeE01Y0RLTlh1MmFNK3F5YUkvT3FkTnBtVHVoUDZDS3UxVTBmc3Y1SzFiNWhWYXk4Z3JMM0VlcjBSRGdXNy9MZHg5T1ZiVVRwQXE1RUdYckU2NW1EWDg3cFg1UGFyT0FWSjgrZmJqbm5udWNuKy9hdFl2UTBGQWVlT0FCQU41Nzd6Mk9IajNLL2ZmZjd3eFNzN0t5K09tbm55bzg3L2ZmZjgvNzc3OVB1M2J0bk1mT21qV0xXYk5tTVdQR0RGNSsrZVZ5QSs1bHk1YmhPSitWT0hmdVhIeDhmSmd6WjA2NXo1V1Nrc0tVS1ZPWU8zY3VjWEZ4UVBFYTd6Rmp4akJtekJnMmJkcEVZbUlpenovLy9FVUZweDk4OEFFYk5teGd5WklsUFBiWVk5aHNOZ3dHQTcxNjlhSlhyMTRWSHB1UWtGQm1zTDF6NTA1T256N3QvRHc1T1JrL1B6ODBHZzA2WGZINzBaU1VGQzYvL0hLWCsyckNMOGM5SytLMy94ejhlaEp1NjZyZU41YkZ4d3N1YXdVYmprdVY4b1pDZ20wQmdIZkhxOGpmL0w3Yit6c0s4ekFuYk1iUS9zb2FIRlg5bzlWQVJLRGFRRlV5UDVrRmYyV3A0THV3N0hwUWpaYlpwcmJjeW5ldE0reDJCODh0KzUxZjl5YmhkVDZBakFoMTd4M2dwT0hkeU1venMzSjdJZ3UrMk1ieE0xbmNOYUs3czJvNXFFQjNUUDkyQVB4eDlBeC9IRDFMYUtBUDgrOGE1SEt1MHhtdXN4blZwYWdnMlpUclk5bDdJcFVXVGYwb0tMU1FYMmpsL1ovMjRLM1hNWFZVVDB6bmcyV2p0K2NMKzMvY2Rvelh2OTlWNlg3elBpMi9BRnlRbnpmTDU0N3grTG5yQ3JOTlZTTHZYM2FDZ3hEaXZCSHRWR3J0L3c2cjM1ZnV6V3Q3UklyTlprT3Z2N2pDSmw5KytTWHZ2dnN1a1pHUnpKOC8zeG1rOStyVmk1a3paL0w4ODg4elk4WU1ubjc2NlRKbmcwdW1kR3UxV25idjNzM1VxVlBMZmI2aUltb0dnOEVsSGJ1a0hUdDJFQmNYZDlHendBVUZCV1JuWndPZzArbXFKZkJkdjM1OW1XbmtBQ3RXck9EWXNXT0FDc0wzN2R2SHE2Kys2dHgzNU1pUmRPcFVmWFUrMHZOVmU2L3lxbzVmS0xzUXR2N2wzcjZkUXVGb3V1clQzVVQ2Y05kN0Vtd0xBQXh0K3FJeEJ1TW95SFQ3R05QK05SSnNWOExvVmJ6TzJ3R2N5enMvNjUwRlovUFVmYUwreUNzd00vL3piZngrTUFXdFZzT2M4WmM1WjZIZG9kVnFlZWltUG5qcmRYeTc1U2lmYnpqRUh3bG5lZmlXT0tKYUJKWGEvOWQ5U2M3YkZxc052VmZOWHFYUHlpdmtsbWRXdU56MzhjLzcrZmhuMTZ5WGUxOWQ3Ynk5Zk82WU1sUEtqeVpsOFBGYTErTXU2OVNTNi9wRkU5VXlpT3Y3RmMrTTJ4ME90SnJ5Vm55WDlzTzJZODdXWXZYVm5qUHFvNlNRQzFFeGd3N0dkRlJydDM4N3Bmb1UxNFdXWUNhVENXOXZ6NWJURkRHYnpTeGN1SkMxYTljU0dSbkppeSsrV0twdzE5Q2hRN0haYkx6MDBrdE1uVHFWKysrL24rdXZ2NzdDODBaR1JuTExMYmVVKzNoR1JvWkxDdm1GN0hZN216ZHY1djc3Ny9mc0JibkJaREtSbUZoKzV4dWRUa2VIRGhVdmZDNHZqUnhnMjdadG1NMW1CZ3dZd09USmsxMk9XN0prQ2QyNmRhdldZRHZEcERMeTNPRUExaVdxV2V2YzBrMUJ5dVN0VTg4aHdYYjlKOEcyVUxRNmZEcGZUY0hPcjl3K3hMUnZGWUZqbmxiNXVxSlNHcUM1bjlyNnRGVEZ5Yzdsd1prOE9KdXJQcHJxWUU5dm9adzZtODBUSDIvaDFMa2N0QnA0NU5ZNEJuWnI1ZkY1TkJvTjA4YjBJdERYd0NmckRuRDRyd3p1VzdTRzRiM2JNT1g2SHZnYno2K1JzOW5adEVkZEJzL09OM1BYd2xWTXVTNjIxSFArc3ZzVWU0K251djM4blZ1SE1QMm1QaFh1RXhwa3BHLzdpcXQyeFI4NVEycFcrZXNrTW5KTmJObWZYT3E4b0txZjk0aFcwMU5uTXZLWS90WjZSdlJweTgwRE83aWtoaTladlJkdnZjNmxQM2xPdnBrZnRoM0R2NHhxNlBXRjJhYXFMSGNJa1JSeUlkeGgwS2tpYVNHK0t1QStucWtLQzlibTcxQlZXMW9kT0hDQVYxNTVoY1RFUk9MaTRwZ3paNDd6UEY5KytTVWJOMjdrc2NjZUl5d3NqR0hEaGhFV0ZzYThlZk40OWRWWFdidDJMUk1uVGl3M0RUc3dNTkE1MDF1V00yZk9WRGkyK1BoNE1qTXphZE9tamJPWVdrQkFnSE1HM1c2M1l6YWJuYmN2L0x3aUowK2U1TUVISHl6MzhZQ0FBTDcrK3VzS3ovSHd3dys3ekxnWEJkZEZZbUppR0R0MkxELzg4QU0vL3ZnanI3LytPb0RMT3ZMcWtwb1BvYjd1N2J2cmZMWHlQdUVxUGR3ZG9iN3FPYUtiVkgyTW9tNlFZRnM0ZVhjWjdsR3c3U2pJeEhJeUhuMmJ1Qm9jVmNPbDE2cjFaeVhYb09XWWl3UHZNN2txemRRdTA5OTF3clpEcHpsMUxnYy9IejJ6eC9Vak5xcFp1VDJnM1hINzFWM28wejZNRjc3Y1RsSnFMbmttQzc0bExwTnYyWjlFUnE1YXIreHdPTWpLSzJUQkY5dUpDUEVucW1YeERFaDJ2cG5zTXZwbmw4ZWR3bVp0dzRLWWNVdkZ2OWV6RjIrcU1OanVHZE9jVDJlcFdaamR4ODZWMiticmJHWStYbG9OUzljZDRPdk5SeGc3b0IyM0RPeEFvSjgzbjY0L2dMK1AzaVhZVHM5UnorbFhoZlQxdXNCc2crOFBxZHRTaFZ3SXozUnZydjVuN2prRE81TFYxaUZFWllpRUIxeTYyZTY4dkR4TUpoTk5teloxK3hpejJjemJiNy9OOTk5L0Q2Z0szNU1tVFhJSkhrK2ZQczNCZ3djcExDeXVWUkViRzh1YmI3N0pTeSs5Ukh4OFBJODg4Z2kzM1hZYjk5NTdiNm5uaUkrUDUrOS8vM3VWWDljMzMzd0R3SDMzM2VlOGI5cTBhWXdkT3hhQWxTdFhzbkxsU3BkalNzNjJWMVRNcmNqamp6OWVxb2Y0NnRXcldiTm1UYm5IYURRYTlIbzkwNmRQcDAyYjRsb25YM3p4UlpucDdoYUx4ZVZyV0JQU0N0eGIwcEJXb0lyOFhkOEJDang0eXhEaUMvdk9WbjE4b3U2UVlGczRlYmNiQ0Y3ZVlIWC9ENVJwMzJvSnRxdFJnQUVDbWtMTStmL2ZOb2RLbVNzNSsrMXVDcEtvWGpjUDZrQ3V5Y3lRSHBIc1BuYVdNVTk4ZTFIbld6cnpPcnEwQ2VXdEI0Zng5YTlIdUhsZ2U1YzNEZDl1T1lxUHdRdXp4VXFRbnpjVHIrbkMvR1hiZUdycGI3enh6MnVjKzkzUXZ4My92S0gwTEVkUlZmTzVFeTdueXU2WGZtR3cza3RIczJCMTJUL0lyK3lwcHdNbjArZ1NHY0xpR1NQNTdyZWpMRjEzZ00vV0h5UTd6OHowbS9xb1ZtSVhaTTU0NmJSYzJiMFZiY01DYS9nVlZLKzBBbFhvNlhDcXVxZzJ1aU9FU0hxZ0VCNExNYXBaN2o3aDZ2ZHB6MW5WSWd4VWU4cndBQldvbEp4MU5PaXE5L2Z0K0hFMVBYbGgwRmdSTHk4dmpodzVRcXRXcmZqUGYvN2prZzVkbVpDUUVPYlBuOCt2di83S08rKzhVMjc3cW43OStqRjc5dXh5ejNQNjlPbHlVOFNQSFR0R2ZIdzhvS3FWKy92N00ydldMT2ZqOTk1N0x6azV4VzFKbGk5Zmp0VnFaZHk0Y1FCczJMQ0Jnd2NQVnZwYVdyVnFSVlJVbE10OW9hSGxMM3kyMld3VUZoYnkyV2VmbFhxc3FEaWR5ZVJhbWRYaGNOUkk1ZkdTMHZMVnoxbEZiQTVZZHd5Nk5vT1cvbkFzdy8zekY4MXNpL3BQZ20xUlRLZkhwOVBWbVBiKzZQWWhoUWQrSnVDNjhpdGZpb3VqMHhTbm5uUCtDbXFoVFZVNUw5b3l6bjgwUy9HMUduZm5NSldlZC9Kc051MGpYSE83VG1ma2taTnZwbm13YjRXenh3a3BtZGp0RG1kaE1SK0RGMzhmNnZxbTY0K2paOWlUbU1yd1BtMVl2L3NVQUVON3RtSEhrVE9zM25HQy8xdnhCejFqMUErRXQ3NStkZ1E0ZFRhYkdlLzhRbGl3TC9kZUY4c3Rnem95b2s4VW4yODR5RzFYZGxRcGlnN3cwcm9HMnhHaEFjNnE1dFhsblIzVmVyb3lGU1dvTkRWS29DMUVkUWd3cUlDN3FHSjUwUVd0NUp6aTRQdENCaDM4b3hwYUtxMWR1eGJBSldWYmMvN0NvTlZxZFJZNkswbXIxZkw0NDQ4VEdCaFk1dVB1R0Rod0lBTUdERUNyMVpLUWtPQ3lCam85UFIyRHdjRFdyZVVYbHN6SVVOSGU3dDI3eWMwdExrMDZkT2hRM24zM1hmejkvY25OemFWWnMyWUVCUVU1SzVVRDlPM2IxK1Zjdi96eUMyYXptU0ZEaGdEUXRXdFg1L21yMCtIRGh5dE1Qd2RWU2Iyay9QejhjZ3ZBWFVyYmt0VGYvbjZlcnpnVERZZ0UyOEtGZDVkaEhnWGJ0c3drck1uNzhBcnZXb09qRWlWNTY5UVYwcGIrcnZmblcwb0g0Qm1taHRmM3V5NFkySzFWcWJYVGN6LzhsYTBIVXJqMzJsaXU2bEgrVFBMb3g3L0daTGJoVTA2K284UGg0SVBWK3dBWWRWbU1NOWdHbURxcUozdVBwOUdoVlJOeXorZWoxVVQ3cTZQSkdUengwZVpLOTdrWW9VRkdiaDNVa2VXYkR2SEVSMXVJalc3R2xPdGl1ZWRhMWJBMDM2UmVuK0VTWEV6bzJVSXQyNmhKR28yYXBiRFlhcit3a3hBTlRkR1NySkpwdmNuRms3Q3ErcjhiTTVIdTJMMTdOei84OEFNOWUvWjBtZGt1dXYzc3M4L1N1WE5uSEE0SHpabzFjem0yb2hsY2R4WE4yRzdmdnQyWmtsNGtPVG1aQlFzVzBMeDU2ZnptN094c1RDWVRvYUdoYk55NGtZMGJOem9mNjkyN053Y1BIbVRpeElsbEZsQTdkKzRjQ3hjdTVONTc3eVU2dXV5Mmp3NkhneVZMbGpCbHloVGF0cTIrbmxVeE1URzgvNzVydDV5cFU2Y3laY29VZXZUb0FhajEzaSsvL0xMejhkT25UM3VVNGw4VkliN3FaOHEzZEcxVEFGSnlZZThaR05sTy9kMjNvR3IxUUhFbmxvcitGM2l5Smx6VWJSSnNDeGMrbmE0bVM2Y0htL3NMUzB6N1YrTXZ3WGF0ODlXcnJkVUYyYlhaaGVlRGIxTnhJSjVwa3JYZzFhMW8vWEt6b0lxdnBwdXRkclFheXEwcy9zUHZ4emh3TW8zWTZHWjBqblJkLytabk5QRGVROFBSZStuNGNNMWVBUHhyb0NwM2RyNlpuVWZQT3R0NytaenZJVzR5VzlGcU5Sak9qOTNINEVWVnl5TWF2ZlZNR3RHTjYvdEY4Y2IvZHJONVh4S3ZmTDJETng2NEJvMUdRMGF1U2dzTU1OWjg5YU4rRVRYK0ZJQ2FlZnYra09yTk9ycmlvcnRDaUl0MFlVL3U2cWo4djJIREJsNTg4VVY4Zkh6NDE3Lys1ZkxZTmRkY3c0NGRPOWl5WlF2YnRxa2FGYmZlZXV2RlAyazV4bzBiNTB6aEJsVUU3S09QUG1MR2pCbU1IRGtTZ0xGangzTEhIWGR3MDAwM2NlYk1HUjU5OUZFQ0F3T1pQWHQycVlEOHJiZmVjcG50THFtZ29JRDQrSGlYNTd0UWZuNCs4Zkh4VEpnd29jSngyKzEyYkRaYnFmdktZekFZbkZYVzc3cnJMcTY3N2pvMEdnM05talVyc3gwYXFCN28vZnRYYndiVWhVS002bTk2NjNLQzdaTlphbFo3NWRIU2ozMTdFTUw4NElZS2lxTlgxOFVoVWZzazJCYXU5RDU0dHh0STRhSDFiaDlpMnI4YS8yc2Vxc0ZCaVlzUjZLMjJOaGZjbjE2ZzFvN21GcDcvYUlhY1F2V3hRS3FpZThScXMzUGlyT29uMnFhQ3RjUldteDI3M1RCSlQ2MEFBQ0FBU1VSQlZGRmgyNnIvYlZOOVF1OGFYblpGMmFJZy9VeUdXc3dWV001NjZLb3dlR2taMnJNMU1TMmJjTnZnanR6d3hEY0UrL3Z3NFgrdWRiWUZHOUE1bkNjbURxajhaQld3V0cxWWJlck5WWUN2Z1ptM3hiRjVYd1ROZ28zT0FQOVlpbXJuRWhwa0xMY1FYVlY2Zk5lbW9yV21xeFBnVUpwcUNTaUVxQitTa3BMNCt1dXZNUnFOekpzM2oxYXRYTE9iOUhvOWp6MzJHQTZIZzhMQ1Fod09Cd1VGQlh6NTVaYzFPcTZjbkJ3V0xseklqaDA3ZVBycHAxM1N2YzFtc3pPd0RRc0xZOUdpUlR6NTVKTk1uanlaKysrL242dXZ2dHFaS2g0V0ZsWnVzRjJkU2haZkt5a2dJS0RNKzBITm11Zms1TGkwUjN2NjZhZWR2YnRuekpqQnBFbVQ4UEh4WWRPbVRadytmWnB2dnZrR2g4UEJ2ZmZleTJPUFBlYlIrbnAzaFBwQ1lnWGRjanVIUXFzTFhsSktMdXhNZ2NGdDFaS2lpcVRtRjlmdkVmV2JCTnVpRk8vT3d6d0t0bTNuRXJDbEhrTVhXblpxa2FpYm1ob3IvbU9mYVlJOE0yU2ZEOGh6elpCclVkVTBDeXhxN2JoUTlwOUl3MksxRXhIcTcyemRWWmJpbWVMeWM4ZUd4TGFtYlZnZ1hkdFduRzU0NEtSYWxOZ3V2UHI2Z2hpOTljd2VkemtBcDlQenlDKzBFaHRkL2hzZ2dIbWYva1pJb0pIN1I3bS9FUEtWcjNld1p1Y0p0L2JkZWlDbDNHSjBQejE3TXpwZHpSYkJxVzV0ZzlYdjNkNHpFbXdMVVo5RVJFVHc3TFBQRWhrWldXSFZiWTFHNDJ5VlZkUVdxeVpZTEJhKytlWWJQdjMwVTBKRFErbmF0U3RQUGZWVXFYMFdMMTdNUng5OTVMelBicmR6d3cwM3NIRGhRaFl2WHN5WU1XTzQrZWFibldPdWFSTW1UQ2p6NjFkUnovS1VsQlRzZGpzblQ1NTB0dm9hUDM2OHMyOTJkSFEwSVNFaDdObXpoNWRmZnBtaFE0Y3ljT0JBWG43NVpYYnUzTW1jT1hPcVBhMjhpUkVPVmRCMXMyaWlvNlNpOTAxaGZoQmN5WmU3MEFwTkw4MjNSTlF3Q2JaRktUNmRyeWI3T3kwNDNGL3NhOXEvR3I4cnk3NWFLZXFuWUIrMWxaZGg2MEQ5TXlpd3F2N2dCWmJ6SDYxZ3NyamVYMkJWK3piVXpQVzF1MVRnZUZuSGxoWHVsM2QrSGJMUlVQNmYzaEY5MjZMVFZweWNuWk5meUYrcHVRVDdleE1lNGwvaHZsVzFZcXZLZll2cjBLTEMvYzVtNXJNcjRaeEh3WGI3aUNiT3IwVjVmaitZZ3MzdW9HZE1jNWVXYUNWcHFwckRYc3U2aDZsZXEya0ZVaWhOaVBxa3ZQN1d0V0hWcWxXOC8vNzdqQjA3bHJ2dXVvdHo1ODZSbHVaYUdXN216Sm1NSERtU3E2NjZ5dVgrMk5oWWhnd1p3bnZ2dmNmZXZYc1pQMzY4eStORm4xc3NWVzl2ZWFHUWtCRCs4WTkvY1AzMTE3dk1VTHZqNE1HRGFEUWFQdjc0WXpwMjdBaEErL2J0aVl0VDNYRCsrdXN2WG5ubEZYNzY2U2Q2OWVyRlF3ODloSStQRCszYnQrZVpaNTdobi8vOEp3ODg4QURYWG50dHRiMmVwa2J3TThEQlZPaDA4VXZ4WFJ3NEI0RStFQ3ovSHhvRUNiWkZLUnJmSmhqYXhtRk8vTjN0WTB6N0pOaHViRFNBajVmYTNHV3hxMEloVm52eGJZdnQvRzE3aWR2blAxcHRyc2ZZSFdwelVPSjJHWitYM0tlbUM4U2R5Y2h6enRKZTAvdkNaSDFYdVFWcWxzT25nbUE3MkwveVM5bWI5eVVEMExWTk5mK0hQMi9id1JTKzNYS1VrRUFqMS9SU3IwbDdQckkxVzR0VEdxdzJPeW5wZVlRR2VuYjVmV1RmdG5SckcxcXFvbnVSbGR1UHNXVi9Nbm92TFEvZjBwZXdKbjVWZkNWMVUxUXdiQUNPWjBpd0xVUjlrWjZlenVIRGh6MDZKaTh2cjRaR0E2TkdqU0l1TG82d3NEQkF0ZFM2TUxWZHE5VVNIaDd1TENSV1V2djI3Vm13WUFFMm02MVVtNnlISDM0WVgxOWZYbnZ0TlpmN1M2NjNkamdjT0J3TzUrY1ZyYnNHRld4WHRwNjdTRkdMc2FLcTdSczJiQ0EyTnBiTEw3K2NSeDk5Rkp2TmhzUGhjRDd2b2tXTFNFaElZTXFVS1l3ZE85YjVlbHEwYU1IQ2hRdDUrZVdYU1U1T2R1dTVQVEc0TFN6WnBmNm1sM05OMkVWMEU1amNwK0o5Q2l5d1BSbnVLUDB0RS9XVUJOdWlUTjVkaG5rVWJGdVQ5MkxQT1lzMm9IUUZUQ0dLNkxWcXF3MDEwZDdKWnJQejdHZGJzVmp0OU8wUVZtN3dXQ1ExV3hYOXFpalYzQjNmYkRrQ3dKQUtxcDVYUlZaZUlVdlg3ZWZiTFVmUjY3VE1HWDhadnVmWGwvc2I5ZmdZZE1RZlBzMnpuMjdGeDZEajJPa3NNbk1MdVNyVy9YRWNPSm5HODU5dlkzQnNxeksvWGo5dU84Wi92MUhmTEl2Vnp0MExWL0czd1IyNTdjcU9lRmR3a2FJK01lalVyRWh5RGxUeXZrc0lVVWVzV2JPR05XdlcxUFl3WE96WXNZTjMzbm1uM01jdEZnc2ZmUEFCUzVjdUxmUHg0T0JnbGl4WlV1citQbjM2RUJRVXhOR2pSMTE2WWoveXlDT2w5aTBxeG5ZeHRtM2J4djc5KzlIcjlXZzBHdGF1WFl0V3F5VXlNcEtFaEFTMmJObkMvZmZmejAwMzNVUndjREJ2dlBFRzgrYk5JelkybG9pSUNOcTFhMGVQSGozUTZYVDg3My8vQTFRUWJyVmFzVnF0aEllSFl6YWJXYmx5WmJYT2JnTU1qMUYxT0VaM3JKN3pyVTVRNXhRTlI4TjQ1eUtxblUvWGtlVDhNTStqWTB4N2Y4SzMveDAxTkNJaDZoYUwxY1p6eTM3bndNbDBqTjVlL0d0czcwcVArZVBvR1FEQ1E2bytVN3Z0WUFySFVySm9IdXpMd0s3VlUwYmJiTEd4Nk51ZGJOanpGeWF6bFpqd1lHYmUxbytvRnNWbFZqVWFEVk5IOStUZEgvL2tsejlWT3pLOWw1YStIY0tZZUhVWEFHZlJzd3V6dXpQekNnRzEvdnAvV3hPd095aVZHcDZVbXNNN1AvN0psdjFxOW1IUzhHNW9OUERwK2dOODlQTitmb28vemowanV6T2taOW5WWit1YjhBRFllN2EyUnlHRWNOZmd3WU1aTVdLRVI4Zms1K2N6YjU1bjc2VTgwYnQzYjJiTm1sWGw0eS9zOXgwWkdjbVNKVXVjeGNwdXYvMTJRTTNRejV3NXM4SnpwYWFtbG1yUjVhNnNyQ3lYQ3dMQndjSDg4NS8vSkRRMEZDOHZMNW8yYmNydzRjTUJWZlY5d0lBQmJObXloUjA3ZHBDUWtFQmFXaHA1ZVhrVUZoWmlzOW13MiswNEhBNDBHZzBhalFZdkx5Kzh2THlZTm0xYWxjWlhrZkFBT0JzRW0wN0FvSXFUMnlxMThZU3E2OUdpWmxhSGlWb2l3Yllva3phZ09WNFIzYkVtN1hIN0dOUCtWUkpzaTBiaDFObHNYbHkrblFNbjAvSFNhWmwxV3o5YU5GWC9IVTFtSzFsNWhZUUVHdkU2WDd6TDRYQ3c5VUF5SzdZbUFKV3ZneTVQZGw0aEM3OVdzNzQzWHRHdTJvcURHZlE2Z3Z5OGlXd2V3TTBETzNCVmJLdFNhWVVBMThaRmMyMWNOSGE3U2g4cytmeEhrakk0bTFXQXdVdUx2OUcxU3ZqV0F5bUFXdDhkNU9mTmcyTjdjV1gzMWpnY0R2YWRTR1BGYjBmWjhPY3BaeEErZFhSUFJ2UlZzeW5EKzdUbDNaVi9zdmFQa3p5MzdIZSsrKzBvVTBmM3BFT3IrbDJtdGFpbGk2emJGcUp1Q3dvS3VxZ1o3Y0dEQjd1OTd3TVBQTUFERHp6Zzl2NHRXclNnUll1cS9UOHBpMTZ2SnlLaTlFVmNQejgvcnJubW1rcVBMOWthYk9yVXFVeWRPdFd0NXgwMmJCakRoZzBEMUl4MHlmOC93Y0hCdlBqaWkvajdGMGVndnI2K1hIUE5OVzZONlZMbzJRTCtTSUVWaDlTc3RDZkw2MENsanE5T1VJRjJqK3I3ZG9vNlFvSnRVUzZmTHNQSjlTRFl0aHpmamlNL0E0MXY5VlZIRnFJdU9aZVp6OWViai9EZGIwZXhXTzM0ZW52eDZQakx1YXhUY1dHMHJMeENibC93STZEV1p2c1lkSmpNTm1jbDhzNlJJUXpvVXJVWjZTODNIU1l0dTRCT3Jac3lka0Q3aTM5QkpkeDdYYXpiKy82d0xZR3ZmajJDajhFTG5WYUR4V3JueEprczdBN28zeTNDNVkyUzFXYm5jRklHQUgwN3RHRG1iWEg4bFpyTG05L3Y0dGQ5U1p6TlZDM01OQm9ZSE51Sys2N3ZRV2hRY1hQUmtFQWpzLzUyR2FQNlJiUG91ei9ZZHlLTmFmKzNsakg5WTNqZ2hzcXpDZXFxMFBNdk1UVmZnbTBoaENoUzFvWGU4dnBwMXlXOVdxb1o2Yy8zd21XdDNDK2FkdUNjV3FNOVBFWm10QnNxQ2JaRnVYeTZYMC91bXBjOU9zWjA0R2VNZlc2dG9SRUpVWHNjRGdmUGY3R05QNCtkQTZCSGREUCtjMnRjcWVKZHpZTjlDUWswa3AxZmlNbHNkUWJaQWI0R0JuV0xZUEoxUGRCV1VtMjhQTGNPNnNEMlF5bk1HWCtaYzlhOE5rU0VCSkNVNnRxUE5kamZtd0Zkd3JsblpIZVgrNzEwV21iZTFvOC9qNTFqL0pCT2FEUWFkaDg3eDllYjFicnpBRjhEVjhXMjRwWkJIU3Vzck40dHFobHZQbkFOWDI4K3drYy83eU0wc0g1SHFFVUJkbTVoN1k1RENDRkU5V2daQUhmMlZOMG1qcWFEdDA1ZFdBM3hkYjNBbXBhdlBoYmFWSHN3S1liV3NHa2NSZVg4aENoRDZxSnJzWjFMY0h0L1E5UmxOTG5yNHhvY2tSQlY4ODRPbUV6NWhXVGNrWmxyWXRHM083bXVYelI5M1V3RnQxaHRPQndxVmJzNjJHejJPdE5iMnVGd1lMTTcwSURIWS9wK2F3TE5nNDMwYWQvQzR3c0hxVmtxSFYzdmRYRmYwM2VZWEdsbDJKcTBmTDk2TTFaZGhYV0VFRUxVRFJrRmtHRnlEYTdCTmZodTRxUDZkWXVHVFdhMlJZVjh1b3dnYjhNYmJ1OXZUdndkVzhZcGRFMnF0MHF5RUhWQnNMOFBqOTgrd0tOakxqWWd2RkJkQ2JSQkZVM3owbFZ0bG43MDVWVXZ0MW95emJ3K0MvQldiOEtFRUVJMExFMk1hb3VXbFpXTlh0MTUxeWJxSkordXd6MCtwbURIVnpVd0VpR0VhRmhDalpCcnJ1MVJDQ0dFRUtLbVNMQXRLdVRWc2d1NllNK0tPUlhzWEE0T2V3Mk5TQWdoR2daL2IvVXhyYUIyeHlHRUVFS0ltaUhCdHFpVVQrd29qL2EzNTV6RmZHUlREWTFHQ0NFYWhvRHpMVzRMcmJVN0RpR0VFRUxVREFtMlJhV01mVy96K0pqOEhjdHJZQ1JDQ05Gd2hBZW9qeWs1dFRzT0lZUVFRdFFNQ2JaRnBYUk5XcU9QOUt4a2IrSEJ0ZGp6MG10b1JFSUkwVEFZZEtyOWl4QkNDQ0VhSGdtMmhWdU1mVzd4N0FDN0ZkUHU3MnBtTUVJSTBVQ0VHS1VpdVJCQ0NORlFTYkF0M09MVDdWbzBlcythQWVadi83eUdSaU9FRUExRGlLOFVTQk5DQ0NFYUtnbTJoVnMwQmw5OHVsL24wVEcyMUdOWS90cGRReU1TUW9qNnoxc0hacHZhaEJCQ0NOR3dTTEF0M0dic2ZiUEh4eFRzK0xJR1JpS0VFQTFEeS9ORjBsSWxsVndJSVlSb2NDVFlGbTdUdCttTHJra3JqNDR4N2Y0ZXJJVTFOQ0loaEtqZkFzNzMyczR4MSs0NGhCQkNDRkg5Sk5nV0hqSDIvWnRIK3pzc0JaajIvRkJEb3hIQ2ZTME4yYlU5QkZISDFJV2ZpYUplMjdseVRWSUlJWVJvY0NUWUZoNHg5cmtWTkJxUGpwR2UyNkl1S01TYk5Kclc5akJFSFpGS0NHYU5UMjBQQTRDbVJraVdYdHRDQ0NGRWd5UEJ0dkNJMXE4cGh2WlhlblNNNVVROHRveFROVFFpSWR3VFl0U1FSa2h0RDBQVUVhbUVFdXBiTi80RmhrcEZjaUdFRUtKQnFodnZORVM5NHR2Ync1N2JRTUgyWlRVd0VpSGMxNjZaZ2IvMEhXcDdHS0tPU05LM0p5YlVxN2FIQWFnaWFXYWJyTnNXUWdnaEdob0p0b1hIdkRzTlJlTVQ0TkV4K1R1V2c4TmVReU1Tb25LdGcwQWYwSnk5eE5iMlVFUXQyMDBQZkFLYTBTcXd0a2VpaFBxcWoybFNrVndJSVlSb1VDVFlGcDdUNlRIMnVzbWpReHo1R1JRZStxV0dCaVNFZXdaRjZUbnIyNUU5ZEszdG9ZaGE4aWZkU2ZkdHp4VlIrdG9laWxPSVVYMlVZRnNJSVlSb1dDVFlGbFhpR3pmTzQyT2s1N2FvQzRaMmJrSm1rNzZzMDQza0lCMUpsWFhjRFY0cUlSeWtJMnUxMTVMVHREZERPdGU5UW5rdC9hVkltaEJDQ05IUTFJMEZhNkxlMFRXTHdTdThLOWJrZlc0ZlUzaG9IZmE4ZExSK2RlK05ybWhjQmtWN2N5b3JrbU5wTGRtWFo4ZWdNWk5TNk5uU0NGRS9oSHZuVXVqUUUrcW5wV09vdnM2a2psOG94QmYybnEzdFVRZ2hoQkNpT2ttd0xhck0yUHNXY2p3SXRuRTR5UC85RS95SFBsaHpneExDVGEyRG9IVlFVU3F4ZDYyT1JkUWsvOW9lZ0Z2Q0ExU3duWnlqYmdzaGhCQ2kvcE0wY2xGbHhoNmpRZXZaOVpyOHJSK0RWVXJ1Q2lGRVNXMkQxY2ZqbWJVN0RpR0VFRUpVSHdtMlJaVnBmQUx4NlRyQ28yTWNCVmtVN1BxMmhrWWtoQkQxVjB0L1NKRjEyMElJSVVTREljRzJ1Q2pHS3ZUY3p0dnlRUTJNUkFnaDZyZTJUU0N0UVBwdEN5R0VFQTJGQk52aW9oamFYWUV1T01Lalkyem5FakFmL2JXR1JpU0VFUFZUMFZwdFNTVVhRZ2doR2dZSnRzVkY4NzFzZ3NmSDVHMSt2d1pHSW9RUTlWZUlFWm9hNFhCcWJZOUVDQ0dFRU5WQnFwR0xpMmFNRzAvT3VrVmdNYmw5alBub1ptem5FdEExaTZuQmtRa2hSUDNTUFF3MkhGZnA1Q0hHMmg2TkVFTFVYZWtGa0ZFQXFmbnFiMlphdnJvL3hGZjkvUXoxaFNibkwySUtVVnRrWmx0Y05JMjNINzVWV2JzdHM5dENDT0VpS2hnTU90aHpwclpISW9RUWRkY3Z4K0czVTVDWUNkNWUwTDA1M054RmJkMmJxL3NTTTJIcktYVUJVNGphb25FNEhJN2FIb1NvLzJ6cHAwaDk1V3JQRHRMcGFUNXpNeHBqY00wTVNnZ2g2cUZmanNQaE5CamZIUUlNdFQwYUlZU29PNUt5WWZYL3MzZmZjVTFkN3gvQVB5UVFRaElnQ0JVVVJGR3JVcW5XdXFtdHFGVnBxMmkxV0syNzFqM3FvQzZxcUhYZ3dsYUtWZXZBZ2FLZ1ZtMVIzSWdERmJWTzhLdUlvZ3dISXdtUWhLemZIL2x4YTB3WUNVRkFuL2ZyeFV1NDk1NXpIMUpDZWU0NTV6a3BnSGM5b0tsVCtkb2t2d1FTbmdJOUd2MVhHNE9RTjRWR3RvbFpzR3ZWZzNXenJzWTFVaWxRY0hGNzVRUkVDQ0UxbEhjOTdlajJtUm93R25QRnR3ZGtUNTVVZFJpRWtIZkF0VXpnZWhZd3VFWDVFMjBBYU9ZRURQSUNybVlBLzJaVlhueUVHRUxKTmpFYlhzY1JScmNwVE5nQktHbWZHMElJS2NaaEF6NE50SHR1MzNwZTFkR1VyaURwTG1SUDMxeXlMWmZMa1pXVkJabk1jSTBRdFZxTjlQUjBpTVhpTnhaVFdkTFQwODNlcDBLaFFGSlNFdkx5cUhUOW01Q2JtNHM1YytZZ056ZTNxa014cUNhK0w0eDFMUk1vVkFDOW1taC9SeHJMMmhMbzNSU1F5SUhybWVhUGo1Q1NVTEpOekliVHNJUFJCYzgwVWhHa053NVdVa1NFRUZJek5SQUNkUVRha1pnaVZkWEdvaFNKa0gvbmpzRno5dTA3UVBCQmM3M2pzaWRQb0JTSnpCN0x0bTNiTUhMa1NFaWxVb1BuRXhJU01HTEVDQ1FuSjVmYXo0NGRPM0Q2OUdtZFkrbnA2VWhLU2lyWFIzbVRycTFidDJMRWlCRklTa29xMS9VcEtTa1lPM1lzVWxKU1NyMHVMeThQVTZaTVFYeDhmTG42SlJVamw4dVJtSmdJdVZ3T0FCQ0pSTWpLeXRMNVVLdlZlc2VLUDhyelVFU2xVbUhSb2tYbzNiczNidHk0WVZSOE5lMTlZYXgwTVpBaEFUcTVWN3l2VCtzRFQ4VGFoNW1FdkFsVWpaeVlGYi9UYUlnUHpEYXFUY0g1TGJCcDdWOUpFUkZDU00zazR3SHN1NnVkVHQ2akNqZHVrRDE5aXNRdmU2TFpxaEM0K0EvUU9kZHFiN1RlOWZsMzd1RGZnZjVvUEgrQjN2VVZJWkZJRUJNVGcrYk5tek5Kekt1YU5tMktBd2NPd003T0RnS0JRQy9CdGJhMlJzT0dEU0dYeTVHUWtJQUhEeDdBMHRJU24zNzZLUUJ0WWh3WEYxZXVXQ1pPbklpK2ZmdVdlVjJQSGoyd1o4OGVyRjI3Rm1GaFlXQ3hTaC9qc0xhMmhrd213NDgvL29pZmZ2b0puVHQzTGxjODVNM2FzR0VEamg4L3JuTnMxNjVkR0RwMHFNSHJ2YjI5c1hEaHdoTDdVNnZWV0xGaUJjNmZQNC9hdFd0ajZkS2xDQTRPaG9lSFI1bXgxTVQzaGJHT3BXaW5qcHRMajBiQW50dkE4SS9NMXljaEphRUNhY1M4MUVxOFdQRXAxQVhaUmpVVER2NEQxczJNTExCR0NDRnZ1VnZQdFJWM216aHFwNVpYbGF5b3ZjaU0yc3NrMXk5amp5SS82Uzd5TGw2RXNHTkhDRDVvRHFjZVBRRUF0My80SHBaMmRtZ1c4cXRaWTFpN2RpME9IejVjNHZtZ29LQlNFNXI2OWV0ajA2Wk5BTFFqazFPblRrVm1aaVlXTFZxRWR1M2E0ZG16WjhqUHp5ODFoc0xDUWt5ZlB0Mm9wQ0kwTkJTcHFhbjQrZWVmVWF0V3JUS3ZGNHZGQ0F3TVJISnlNdWJNbVlPdVhmWHJvYng0OFFMZmZmY2Rwa3laZ3Q2OWU1Y3JEbUs2ckt3c0RCMDZGRHQyN0lDTGl3dFdyRmdCQUpnOGVUSXlNek14ZHV4WVJFZEhRNlg2YnhySzlPblQwYjE3ZDN6eHhSZmdjRGdRQ0FRRys1WklKRmk2ZENtdVhidUd3TUJBdEdyVkNuUG16RUY2ZWpwbXo1Nk45dTNibHhwYlRYMWZsTmVaUjlwWlB1VlpvNjNXQUlmdUFmWHNnTloxUzc4MitTWHdMQi9vWElXL1Y4bTdnVWEyaVhteExNRnJQeGo1cDlZYTFTei8xRnBLdGdraDVEVWYxdGF1VDR4N3BOMUR0bmRUMDlZclZwU0wvd0M0K0E5QS9wMDdTQTZZaHZ5N2QySGZ2Z01jT25aRTdvVUxlTFFtQklJUFBrQ3pWV3ZndFdtTDJlOS85ZXBWSEQ1OEdFT0dESUdmbng5MjdkcUZMbDI2d05YVkZZQjJEWE5BUUFBYU5HaUFsU3RYSWlFaEFZbUppWmcwYVJJc0xDd0FBR3oyZnkrY3ZiMDlGaTllakVtVEp1SDgrZk5vMTY0ZG5KMmQ0ZXpzWEdvY3J5Y2RSNDRjd2JwMTYwcHRvMUtwd0dhek1YejQ4Qkt2NFhLNWlJcUtBZ0RZMmRsaDVjcVZpSWlJZ0xlM041NCtmWXJ4NDhmclhGODhUdkxISDM5ZzQ4YU5PdWM2ZE9pQXdNREFVbU1pNVNPUlNQRDgrWE84ZlBrU0FQRDQ4V05tcWphYnpZYU5qUTJzcmEyWjY2T2pvNkZRS0RCeDRrUllXRmlBeitlWCtvQWxPVGtaUzVZc1FYNStQaFl2WGd4M2QzZlkydHBpNWNxVkNBNE94czgvLzR3K2ZmcmdoeDkrQUpmTDFXdGZYZDhYNXBKVENCUVVsUy9SVm1tQTA2bkE4d0p0c2wyV1prN0FneHp0UHQwT3RBODNxVVNVYkJPejQzVVlndnk0UHdDVm90eHRsSmxKa0NlZGdMWG41NVVZR1NHRTFEeE5IYlgveGowQ0R0K3J1b1M3ZUhxNFUvY2UrQ2d5Q3BiMjlnQ0FCdE8wNjdxVFowekR2d1A5MFNZbUZ0eDY5Y3gyM3lkUG5tRHAwcVh3OFBEQTRNR0RvVktwY1BQbVRWeTVjZ1dob2FHd3RiWEZtalZya0o2ZWp1RGdZQWlGUWpnNU9TRStQaDZPam81NmlXb3hWMWRYL1BISEgzQnhjVEU1dGthTkdzSGZYM2NaMVBQbnp4RWJHNHRQUHZrRURSczJMRmMvbHBiYVA4ZUtpb3JBNFhEQTVYSXhhdFFvQUlCUUtHUStMMVpRVUlEdzhIQjRlM3ZEeTh0TDUxeWRPblZNL1hiSWE4NmZQNDgxYTlZd0R6Zm16NThQT3pzN3RHM2JGaUtSQ0VsSlNYang0Z1Z6L2N1WEw1blhYNmxVTXY5ZFgxZFFVSUF0VzdiZzhPSERhTnk0TVZhdVhJbjc5KzlqNU1pUitQWFhYOUdrU1JNc1hMZ1FVVkZSMkx4NU04NmRPNGRodzRiQjE5ZVhXWXBRbmQ4WDVwSXIweFkySzB0V1BuQXVEY2czc3Q2dU5WdDdEMHEyU1dXaVpKdVluWVdORURZZjk0ZjBTcVJSN2ZKUGgxS3lUUWdoQmpSMTFPNjVmU3dGaUw2ckhla3BIdlYrVSs0dkRJS3dmUWVEMDhNdDdlM2h0V2tMYnYvd1BaSURwdU9qUFZGbXUrK3hZOGVnVnFzUkZCUUVTMHRMV0ZwYVlzR0NCWmd5WlFwdTNib0ZiMjl2T0RnNDRNc3Z2MFRyMXEwQkFHM2F0TUhreVpOTExCaFZyS0lKUlpNbVRkQ2tTUk9kWTlldVhVTnNiQ3k2ZE9saTFKcHJzVmlNS1ZPbTROTlBQOFhJa1NPWnBFb2dFT2hOelgzeDRnWEN3OFBSc21WTG1rWmVpWHg5ZmVIcjY0dm82R2hzMkxBQjI3WnRZNmFSWDdwMENkZXZYOGVycXpIejh2TFFyRmt6QUlCTUp0TVo5UWEwU2ZhaFE0ZXdiOTgrRkJZV1l1VElrUmd3WUFEWWJEWWNIUjNScUZFanpKOC9IMkZoWVhCMGRJUy92ei9hdEdtRHRXdlhZczJhTllpSWlJQ3ZyeTk2OXV4WnJkOFg1dkt5RUhEaWxYM2RzUlR0ZFQwYUFYc04xM0kweUltbnZVZERCOU5qSktRc2xHeVRTaUg0YkN5a1Y2TUFkZm5MNk5Mb05pR0VsS3l1clhaVSswS2F0a3I1cldmYUpOekxXWnVJbTV2c3lSUEkwcDlDNFBrQmxHSXhSSmNTME9IY3hWTGJOQTVhaUlST0hTRjc4c1Jzbzl2ZmYvODlmSHg4d09Gd2tKYVdCcGxNQnBsTWhpbFRwa0NoVUNBMk5oWkNvUkFBOFB2dnYwTXNGa01zRmtNa0VrRXNGbVAzN3QySWpvNEdpOFZDVmxZV05tell3UFJkdjM1OWpCaGgvTGFWcFNuZWZzbkd4cmpoTWg2UEJ5OHZMMFJHUnVMZXZYdVlOMjhlYkcxdHpSb2JNYzNseTVmMWp2WG8wUU16WnN4QWVubzY4ek1rRW9tWW44V0NnZ0x3K1h6bStvS0NBZ3dmUGh3aWtRamUzdDRZTTJZTU05MGJBS3lzckJBWUdJZ0pFeWJnNXMyYjZOS2xDd0RBdzhNRElTRWhPSDM2TkhiczJJSHQyN2ZEMmRtNXhyMHZUSkV0MVQ1VUxFdXZKa0F0RTBhbkhYbkFuV3ErdlNLcCtTalpKcFdDSlhTRnpVZDlJTDIyMzZoMmt1T3J0V3UzLzM4dEVTR0VrUDg0MnZ6L1hyRkYvNTl3UDlkKzFMSFZKdHkyMXRwcnJDMjEvMVprNUR1aFUwY0FnRXYvYnlEczZBMXJWOWN5RTJodXZYcGcyOW9pLys0ZFBOMjhDVSszYm9hbG5SMDYzYnByY2h3V0ZoYmdjRGo0N3J2djlNNnhXQ3lvMVdyWTJ0ckN5Y2tKZkQ0ZmZENGZRcUVRYm01dUVBZ0U0UFA1S0NvcUFwZkxoVnF0UmtGQkFRRGd3WU1IZWxzVkRSNDh1TUo3RVJldlh6MS8vandlUG54WTZyVWZmL3d4TXpKdWFXbUpnSUFBMUs1ZEd6dDI3TURDaFF1eGF0V3FDc1ZDS2s0bWsrSDI3ZHNBZ0xDd01FeWJOcTNFYTBVaUVlenQ3WkdmbncrRlFzRWt1d0RBNS9NeGN1UkkxSzlmSDE1ZVhqaDM3aHd1WGJxazE4ZlhYMytOM054YzdOLy8zOTlQVFpvMFFkZXVYZUhqNDRPclY2K2liZHUyQUZDajNoZW15QzdVSnNSbE1TWFJCdjRiMlNha01sR3lUU3FOb010a1NLOGZBSXdvZUs5NmtRSjU4Z2xZZTNhdnhNZ0lJYVJtcytWb3E1TjcxOU9PY0dkSXRCLzVyMjBFMGJGZStVYUdEUEY1L0pUNS9Pbm1QMkgxLzJ1MHk4SjFxd2ZaMHlkb01HMDZuSHIyaEtWZCtkcVZwbDY5ZWdnTkRRV1h5NFdOalEzekw0ZkRRYjkrL2RDL2YzOE1Iank0ekg3cTFxM0xWSktlTTJlTzNuUmFxVlNLeG8wYnc5dmIyMkQ3b3FJaWhJZUhsM29QaVVTN2dlL0preWVaSWxTdlU2bFVVQ2dVc0xPejA1dUdQbXpZTURnNE9LQjU4K1pRS0JTNGVGRi9Oa0h4UFI0OGVJQ3paOC9xblhkMWRVV2pScWJ0Ri9jd0Z6aFIrak9DR3N1QkMvanJid3RmcXNURVJMaTV1U0UxTlJWU3FSVHo1czFEM2JwMWtaK2ZyN2RtV3l3V0l6UTBsQ2s2dG1yVktsaFpXYUZCZ3dhWU0yY092dnJxSytiYXVMZzQzTHAxcTlSN0s1VktpRVFpREJvMENGNWVYbUN4V0V5aURkU3M5d1VoN3lwS3RrbWxZUWxkd2Yyd0YyUTNTOTZTd2hESjhSQllOL3VjUnJjSklhUU1ITFoyaTV2V3J4eVRGQUVTdWZaZkQyR0pUWTBpK0tBNTh1OHVoRklrWWdxakdhSVVpVkNRZEJlQ0Q1ckQwdDRld282Ry96ZzNsbEtwaEl1TEN3b0xDNUdmbjQvbno1K2pzTEFRVXFrVUNvVUNTVWxKMkx0M0x3b0xDNW1QZ29JQ1NLVlNDQVFDL1B6enorVysxL3Z2djY5WDlLeFljWUw4NFljZmx0aisrWFB0dk5USXlNZ1N0M3RLU0VqQXZIbnpTanhmdkE0N0p5Y0h2L3p5UzRuM2lvbUpRVXhNak41eFB6OC9USjQ4dWNSMnBYRVdBRzNxR3ZXY3ZNYXcxeS9vWGFhWW1CaTBhZE1HcWFtcG1EUnBFbzRkTzRibno1L3JyZGxXcTlVWU0yWU1BT0RmZi85RmRuWTIvUHo4QUFBT0R2cUxnc3RUTVQ0c0xBd3hNVEh3OWZVMWVMNG12UzlNNGNqVGptN3pLdjY4enFEeXJna25wQ0lvMlNhVlN0QjFzdEhKdHVwRkN1Ukp4Mkg5UVk5S2lvb1FRdDVldGh6enIrRVdkdlFHMjlZV1Q3ZHNRb05wTTBxODd1bVdUV0RiMnBvdHlTNTI5ZXBWZzRsQjhYVFp1M2Z2NHRtelorRHhlTXdIbjg5SDdkcTFEU1k2cHJLeXNpcXpJTm45Ky9jaEZBcExUS1FCTUZOMlM3b21NVEVSenM3T2NITnp3NkZEaDNUT0hUOStIS0dob1JnNGNLREJLY1FBU3F5Q1hSNThLK0JqS21nT0FNakl5TURWcTFjeGVQQmdSRVZGZ2N2bFlzeVlNVml4WWdXelpydDQvYk9OalExVHlDNHhNUkZlWGw1RzdUbWRuM25YV3dBQUlBQkpSRUZVazVPREowK2VvR1hMbGdDQXBLUWtIRHAwQ0tOR2pVTGR1b1kzamE1Sjd3dFRPTnBvMTIzWHE2Umt1N3pUMUFtcENFcTJTYVZpT3phQWRmT2VrTitKTmFxZDVNUWE3VlJ5R3QwbWhKQnE0ZjJnaFVnT21BNWhoNDRHayttOGl4Znc2TmMxOE5xNHllejM5dkx5d3VyVnEyRmpZNk9UT0ZoYld4czFYYmF5U1NRU0pDVWxvVU9IRHFWZVY3eXV1NlFDYU92V3JZTkNvY0NPSFR0MENxMUpKQkpzMjdZTnJxNnVHRHAwS0RpY1NxaU1SeGd4TVRGbzJiSWxIQjBkRFo3WGFEUTRjZUlFZXZUb3dleURYVmhZaUd2WHJrR2owU0ExTlJVZUhoNGw5cTlVS2lHVHljRGo4YkJ6NTA3RXhNUmc1c3laOFBIeFFVaElDQm8yYklodnZ2a0dBSkNXbGdaM2QzZWQ5alhsZldFcUp4NlFtbGQ1L2I4c0JCcVZ2QTA2SVdaQnlUYXBkSUt1VTR4T3RtbDBteEJDcWhjWC93SC92OWYyQUxoODR3K25ucjZ3dExPRFVpekd5OWlqeUlxT2d0dklVWERxYVhqS2EwWHcrWHkwYU5HQytWcWhVS0Nnb0FEWjJkbFFxOVhJek16RWhRc1hVRkJRd0V5VkxmNjMrSE03T3p2TW5EblRMUEdzVzdjT0xWdTJ4Q2VmZktKei9PalJvMUFxbGZqMDAwOUxiVjljYk1yT3prN3ZYRnBhR3A0OGVXSnd5dTZHRFJzZ0Zvc1JGQlRFSk5yYnRtMURXbG9hNXMyYlorcTNRMHJnNE9EQVRBVTN4TUxDQWdrSkNiaDQ4U0pXcmx3SkFOaTNieDlVS2hYVWFqWFVhclZlbTRpSUNLU2xwV0gyN05tSWo0L0gwcVZMRVI0ZWpva1RKeUkzTnhmTGxpMkRWQ3BGU0VnSUNnc0x3V0t4Y1BEZ1FXellzQUdyVjYrR3A2Y24wMWROZVYrWXlzRUd1UGZTTEYwWkpGY0N0VXhZV2tDSU1TalpKcFhPc3ZiN3NHN1dGZkxrVTBhMW85RnRRZ2lwWGhvdldBaW5uajN4ZFBNbTNCNDlpam51MUwwSFBvcmNhL2JwNHdCdyt2UnA3Tm16UjJmZHFVS2gwTGttTmpZV3NiR3hzTEt5WWlvdkYwK1o1WEs1c0xXMWhiT3pjNm4zTVpRWWxlVEVpUlBJeXNyU1NTckVZakVpSXlOUnExWXRkT3JVcWRUMnhjbTJ2WUgxNy9IeDhRQ0F6ejc3VE9mNDdkdTNFUnNiaTc1OSsrb2tXRHdlRDJmUG5rVk1UQXkrL1BMTGNuOFBwR3pkdTNlSFFDQmcxdUcvTGpjM0YydzJHNG1KaWJoOCtUTGVmLzk5N04yN0YzMzc5dFdwSm43czJERjA2dFFKUEI0UHg0OGZoNU9UazE3eFBEYWJqY0RBUUFRRkJXSHQyclg0OE1NUDRlN3VqcDA3ZDhMSHh3ZnU3dTVZc0dBQndzTEM0T1RrVkdQZUZ4VlJ5d2JnYzREa2wwQXpKN04weVVoNkFkaHhBYUdKbGN3SktTOUt0c2tiSWVneTJlaGtXL1VpQmJKYmY0UGJ3dnpyZ0FnaGhKaEcyTkc3VXBMcWtyaTR1S0JWcTFaTWt2RHFCNC9IdzZ4WnM5Q25UeDhNSFRyVTRGcmxtemR2WXRXcVZSZzJiSmpCL3VWeU9kYXZYMS9tYUhReGlVUUNpVVNDK3ZYck04YzBHZzFXcjE0TnNWaU1hZE9tbFRtOSsvbno1N0MydG1hbUhyOHFQajRldFd2WFJyTm16WmhqWXJFWXk1Y3ZSNk5HalpnaVhNWDY5KytQK1BoNC9QSEhIMmpSb2dYYzNOeks5WDJRc2htYWVRQm8vM3RrWm1aaTVNaVI0UFA1OFBUMHhOR2pSeEVkSFEwM056ZjQrL3ZySk50aFlXRVFDQVJ3ZG5aR2VucDZpWVhHTEMwdE1YLytmTnk2ZFF2dTd1N0l5Y25CdG0zYllHOXZqd1VMRm1EQ2hBa0lDZ3BDU0VoSWpYaGZtRVBuQmtENHY5cGlqOWJseUZwKytManNhNlFLNEVvR01LeGx4ZU1qcEN5VWJKTTN3ckp1YzNBYWQwTFJnM05HdFpNY1hRN3VCejBCUzFxWFJnZ2gxVUgrblR0NHNHaUIzdkhHOHhkQTBOeklmWlhLd2RQVFUyZnE3T3RzYkd5Z1VxbEtMQXIyNk5FalpHWm02aFVqazhsa3lNN094b1FKRTVDUmtZSE9uVHZEMHRJU0lwR28xSGh1M3J3SkFHamN1REVBYmFJZEZoYUdDeGN1b0czYnRtV09MaGNVRk9EV3JWc0drNUswdERTa3BLVGc2NisvWm81bFptWmk0Y0tGeU12THc3Smx5NkJVS3BHYm04c2tOL241K2ZEeThrSlNVaEpXcmx5Sk5XdldnTVZpbFJvRE1aMUVJc0cvLy80THVWd09YMTlmakJzM0RuSzVIRnUyYk1IdDI3Y1JHaG9LS3lzcjVucTVYSTdDd2tJSWhVSWNQSGdRVmxaVzZOeTVNd0F3MThubGN1WjZhMnRydEduVEJnQnc3OTQ5QU5yM2dJdUxDd0lDQWhBVUZJUzllL2RpNk5DaDFmcDlZVTQ5R2dISFVvRGVUYzNUMzdFVWJaK0V2QW1VYkpNM3h2YnphY2cyTXRsV1M1Nmo0UHhtOER1UHI2U29DQ0dFR01QU3pnNUNBd1hBTEVzWUJheHNqUnMzeHRHalIrSGk0cUkzRWlrU2lSQVpHUWtQRHcrZFltUWlrUWlwcWFrb0tDaUFoNGNId3NMQzBMQmhRN2k3dXlNdUxnNDJOamFvVlV1L2NsSmVYaDVPblRvRkhvK0hObTNhUUNxVll2WHExWWlMaTBQRGhnMzF0bk9LalkzRjJiTm40ZVRrQkQ2ZkR4YUxoWXNYTDBJaWtXRFFvRUY2L1o4NnBaMEI5dW8wOVAzNzl5TWxKUVZzTmh1alI0K0dVcW5VYThmbGN1SGc0SUM3ZCs5aTM3NTlKWTZja29xenRiVkZyMTY5MEtSSkUzVHQyaFZ5dVJ5Ly9mWWJidDI2aFpDUUVEZzdPelBUdVk4ZVBRb3Vsd3NXaXdVbkp5ZWNQSGtTUGo0K1RJSmIvTUJsNDhhTjZONjl1ODVERXJsY2pzaklTTGk0dURCN3BudDdleU1vS0tqTUFueEExYjR2eksydUxmRGNIb2gvREh4YXdZSHpzNCtCQmtMQXBlVE5BZ2d4S3d1TjVtM2NTWkZVVjNtUlV5Qy9jOVM0UmxaY3ZEZmpERmg4S2hsSkNDSFZnZXpKRThqU256SmZjMTNkd0sxWHIwcGlTVTlQUjBoSUNKS1RrMUZVVktSempzVml3Y1BEQTlPbVRVUFRwdjhOaTJWbloyUDA2TkhvMXEwYnhvd1p3NHd3UG56NEVMLysraXZTMHRLZ1VxbjA3bVZ0YlkwR0RScmcrKysveHdjZmZJRDE2OWRqMzc1OWFObXlKUllzV0tBM1Nuamh3Z1VzWHJ4WVp5MHRuOCtIcjY4dlJvOGVEVGFiclhQOW1ERmprSjJkamFpb0tDYnhldnIwS2JadDI0WmF0V3JCd2NHQitSQUtoY3dIaDhPQlFxSEE2Tkdqa1p1Ymk0aUlpRkszSGlQR3ljckt3dENoUTdGanh3NjR1TGpvbk51eVpRdnUzcjJMd01CQW5lMjAxcTVkaTMvKytRY0E0Ty92ang5KytBSFhyMStIazVNVDZyM3lYb21LaWtKMGREUnljbkowK21XejJmRHc4TURVcVZOMWZuYkxxeXJmRjVYbGVpYndSS3dkbGVZYU9Wd29WV2hIdEJzSWdaWXVaVjlQaUxsUXNrM2VLRlh1RTd4YzB4M1FsTC9nQmdEWXRQYUhYZDhsbFJRVklZUVFZMlJGN1VWeXdIVG02MmFyUXVEaVA2QUtJekplVGs2T3dWRTZZeWdVQ2h3N2RneGZmUEZGcVZPM1ZTb1ZaRElaTkJwTnFVbXdUQ2JENDhlUFRVcXVBQ0E1T1JsOFBsOG5tU09WVDZQUjZCVThxNm5NOGI2b1RKa1NiZExjM3EzOFJkT1NYbWpYYVBkb1JDUGE1TTJqWkp1OGNlTERRWkJlM20xME84ZkpNYkNzYmY2MVFJUVFRZ2docE9hSWV3UklpZ0JydG5ZL2JrZWU5bDlBdTM5MmRxSDJYN2tLc0xNR1BqTnYzVFpDeW8yU2JmTEdxZk5mNG1WSU4yZ1VVcVBhV1RWb2kxcWpJaW9wS2tJSUlZUVFVbFBrU29GY21XNXlEZWdtM3c1YzdYN2RoRlFWU3JaSmxjZy8rU3NLenF3enVwMXd5QVpZTisxU0NSRVJRZ2doaEJCQ2lQblEzaENrU3ZBL0hRTUxHM3VqMjBsaWxnQnEvZUljaEJCQ0NDR0VFRktkVUxKTnFvUUZod2RCMThsR3QxUGxwS0h3OHE1S2lJZ1FRZ2doaEJCQ3pJZVNiVkpsZUcwSGdlM2dablM3L0pPL1FTUFByNFNJQ0NHRUVFSUlJY1E4S05rbVZZZHRCY0huMDh1KzdqVWFtUmo1eDFkWFFrQ0VFRUlJSVlRUVloNlViSk1xeFczUkM1YXVIeHJkcnZCU0JKUVp0eXNoSWtJSUlZUVFRZ2lwT0VxMlNaV3o3N3ZFcEhhaWZiT29XQm9oaEJCQ0NDR2tXcUprbTFRNVM1ZG1zR2s3ME9oMnl1ZjNVWEJoYXlWRVJBZ2hoQkJDQ0NFVlE4azJxUlpzZXdUQWdtdHJkTHY4azc5QkxjNnFoSWdJSVlRUVFnZ2h4SFNVYkpOcXdZSnJCOXNlUHhuZlVDbUg2TUJjOHdkRUNDR0VFRUlJSVJWQXlUYXBObXphZkF0TDU2Wkd0eXQ2Y0E2eTJ6R1ZFQkVoaEJCQ0NDR0VtSWFTYlZKOVdGakE3bXZUaXFWSi9sa01UVkdCbVFNaWhCQkNDQ0dFRU5OUXNrMnFGU3ZYRnJENXVML1I3ZFQ1THlFNXVyd1NJaUtFRUVJSUlZUVE0MUd5VGFvZDI1NHpZY0hoRzkxT2VpV1M5dDRtaEJCQ0NDR0VWQXVVYkpOcXg0TG5BTHRlODB4cW03Zm5SMEFwTjNORWhCQkNDQ0dFRUdJY1NyWkp0Y1J0MVErY2hoMk5icWZLZVFKeGpHbnJ2Z2toaEJCQ0NDSEVYQ2paSnRXV2ZmOFZzT0R3akc0bnZSS0pvdnZ4bFJBUklZUVFRZ2doaEpRUEpkdWsybUxaT2NQMml6a210YzJMRG9CR0tqSnpSSVFRUWdnaGhCQlNQcFJzazJyTnBzMjNzSEp2YlhRN1RXRXVSUHRuVjBKRWhCQkNDQ0dFRUZJMlNyWkp0U2YwWDJYU2RISjU4a2xJRS9kV1FrU0VFRUlJSVlRUVVqcEt0a20xeHhLNlF0QWp3S1Mya3BnbFVPV2ttVGtpUWdnaGhCQkNDQ2tkSmR1a1J1QzFIMkxhZEhLRlZMc2RtRVpkQ1ZFUlFnZ2hoQkJDaUdHVWJKTWFRK2kvQ3JDME5ycWRNdU1PQ3VMK3FJU0lDQ0dFRUVJSUljUXdTclpKamNFU3VzSzIrd3lUMnVhZi9oM0tqTnRtam9nUVFnZ2hoQkJDREtOa205UW92STdEWWVYYXd2aUdhaFZ5ZDAyRVJpWXhmMUNFRUVJSUlZUVE4aHBLdGtuTlltRUJlLy9WQU52SzZLWnFVU2J5SWlmVCttMUNDQ0dFRUVKSXBhTmttOVE0Yk1mNkVIU2JhbExib3BRTGtNU3VOSE5FaEJCQ0NDR0VFS0tMa20xU0kvRTdqUUxIbzUxSmJRdlBiNGI4YnF5Wkl5S0VFRUlJSVlTUS8xQ3lUV29tQ3hhRUEwUEI0anVhMUR3ditpY29uOTB6YzFDRUVFSUlJWVFRb2tYSk5xbXhMSGdPRUE1ZUI3RFl4amRXeUpDN1l3dzAwanp6QjBZSUlZUVFRZ2g1NTFHeVRXbzBxM3F0WU50emxrbHQxYUpNNUVaTXBJSnBoQkJDQ0NHRUVMT2paSnZVZUR6dkViQnUyc1drdG9ySFY2aGdHaUdFRUVJSUljVHNLTmttYndYN0FTRmcxM0kzcVMwVlRDT0VFRUlJSVlTWUd5WGI1SzFnd2VIRFljZ0d3SXByVW5zcW1FWUlJWVFRUWdneEowcTJ5VnVEL1Y0akNQdXZNSzJ4UW9iY2JhT2dsand6YjFDRUVFSUlJWVNRZHhJbDIrU3RZdDNjRnpadEI1clVWaTE1anB3dHc2QXB6RFZ6VklRUVFnZ2hoSkIzRFNYYjVLMWo5OVU4V0RvM05hbXQ2bVVxY3NKSFFGTlVhT2FvQ0NHRUVFSUlJZThTU3JiSjI0ZHRCWWNoNjJIQnRUV3B1VEl6Q1hrUjR3QzEwc3lCRVVJSUlZUVFRdDRWbEd5VHR4Skw2QXJodDcrWjNMN29ZUUx5OWs0SE5Cb3pSa1VJSVlRUVFnaDVWMUN5VGQ1YW5NYWRJT2c1MCtUMjhqdEhJZmxua1JraklvUVFRZ2doaEx3cktOa21ielYrcHg5ZzArWmJrOXNYWG9wQXdlbmZ6UmdSSVlRUVFnZ2g1RjFBeVRaNTY5bjVMWVMxWjNlVDIrZWZXZ3ZwMVNnelJrUUlJWVFRUWdoNTIxbG9OTFFvbGJ3RFZBcmtiUG9PaXFjM1RHdHZZUUhoZCt0ZzNheWJlZU1paEJCQ0NDR0V2SlZvWkp1OEc5aFdjQmkyQ1d5bmhxYTExMmlRRnprRlJROHZtamN1UWdnaGhCQkN5RnVKa20zeXpyQ3dzVWV0a2R2QTRqdWExb0ZLZ2R3ZFkxQ1Vjc0c4Z1JGQ0NDR0VFRUxlT3BSc2szY0t5ODRaRGlQRFlXSE5ONjBEcFJ5NTIzK0E3UFlSOHdaR0NDR0VFRUlJZWF0UXNrM2VPWmJPVGVFd1pDUEFzalN0QTdVU29qMC9Rbm8xMnJ5QkVVSUlJWVFRUXQ0YWxHeVRkNUpWZzdhdy8yWmxoZm9RL3pVWGhSZkN6UlFSSVlRUVFnZ2g1RzFDeVRaNVozRS8vQXEyUFdkV3FBL0prYVhJUDdiS1RCRVJRZ2doaEJCQzNoYVViSk4zR3EvVEQrQjFHRmFoUGdyaU4wSjhZQTVBdStnUlFnZ2hoQkJDL2gvdHMwMklSb084M1pNZ1R6cGVvVzZzbS90QzZMOGFZRnVaS1RCQ0NDR0VFRUpJVFVYSk5pRUFvRklnTDNJSzVNa25LOVFOcDJGSE9BelpBRmh4elJRWUlZUVFRZ2docENhaVpKdVFZaG8xUk5FL1FYYnpjSVc2c2F6akNZZkI2OEd5cjJPbXdBZ2hoQkJDQ0NFMURTWGJoTHhLbzRINDd3V1FYdDVkb1c0c2JJUndHTEllVnU0Zm15a3dRZ2doaEJCQ1NFMUN5VFloQnVTZitCVUZjZXNxMWdtTERicytpMkh6Y1gvekJFVUlJWVFRUWdpcE1TalpKcVFFaFJmQ0lUbXl0TUw5MkxRYkJMdXY1Z0VzU3pORVJRZ2hoQkJDQ0trSktOa21wQlRTcTlFUS96VzN3djFZMVdzRmh5SHJZY0Z6TUVOVWhCQkNDQ0dFa09xT2ttMUN5aUM3ZlFTaXFPbUFXbFdoZmxoMkxuQVlzaDZXZFQ0d1UyU0VFRkkxMGd1VElWUGxNMTg3V05kQkxZNXJGVVpFQ0NHRVZEK1ViQk5TRGtYL2kwUHVyZ21BU2xHeGppdzVzTysvRWx5dkw4d1RHQ0dFdkNGU2xSaXhHZXR4Sy9jVWNvc3k5TTQ3Y09xaW5WTWZmT1k4R0Rac3V5cUlrQkJDQ0tsZUtOa21wSndVajY4Z2Q5c1AwQ2lrRmU2TC85azRDRDZmQmxoWW1DRXlRZ2lwWEVjejF1SHNzd2pJVkpJeXIrV3liZUZiZHp3K2N4N3lCaUlqaEJCQ3FpOVdWUWRBU0UxaFZiOHRhdjBRQVF1dWJZWDdLamk3SGptYmgwQ2RsMjZHeUFnaHBISklWV0xzVHAySFl4bnJ5NVZvQTRCTUpjRmZUMVpnZCtxOFNvbEpxVlJDcVZTV2VvMUdvMEZSVVJIVWFuV0Y3eWVUeVNDVHlVcTlKamMzRjNQbXpFRnVibTZGNzBkcXB0emNYR1JrNk0vNHFDcHF0UnB4Y1hHNGNPR0NXZnA3K1BCaHRmais4dlB6b1ZDVVBNc3dPenY3RFVaVHZVZ2tFcVNscFJuOHZWZVpyOXVsUzVld2J0MDZnNzhucjEyN1pwYmZ3elVabFVjbXhBaVdkYjNnT1A0QWNyZU5oQ3JuU1lYNlVqeStncGVodldENzVWell0UFkzVTRTRUVHSStmNld0d0pYc1F5YTF2Wko5RUFBd3lPTVhjNGFFdVhQbndzYkdCZ3NYTGl6eG1veU1ESXdZTVFLLy9QSUxPblRvVUtIN0xWdTJERVZGUlZpMmJGbUoxOGpsY2lRbUprSXVsd01BUkNJUnBGTGRXVkMxYTlmRzgrZlBEYmJuY3JrUUNvV2x4cUZTcWJCa3lSSmN1WElGaXhjdlJzdVdMWTM4VG9ncENnb0tjT1RJRWZUdjN4OFdwY3hHMjdsekp4SVNFaEFSRWZFR295dlozcjE3c1huelp0amEydUxQUC8rRW82T2p5WDNsNWVWaDh1VEphTktrQ1VKQ1FrcDlIWXJkdjM4Zmp4OC9Obml1WThlT3lNaklLUE9obVpXVkZSbzNicXh6YlB2MjdZaUppY0dXTFZ0UXUzWnRuWE1LaFFJalI0NUUrL2J0RVJnWVdHYU1iNEpDb1VCQlFRSEVZakVrRWduRVlqSEVZakZ5YzNPUm01dUxnb0lDQkFRRU1OZkd4Y1dWcTE5WFYxZDRlbnJxSER0Ky9EaisrT01QUkVkSHc5N2VYdWRjWmI1dWQrL2V4WUVEQnpCNDhHQnd1VnptK01PSER6RnIxaXkwYU5FQ2dZR0JxRldybHRGOXZ3MG8yU2JFU094YTduQ2NjQkI1a1ZOUTlPQmNoZnJTRkJWQS9GY2daSGVPd3I3L0NyRDRwdi9Qa0JnbklTRUJaMCtmUkVyS0E5anhyUEZ2VWtwVmgwUXFRVXZQUnBBVXl0R29jV04wNmRZRGJkdTJyZXFRYW95NFp6dE1UclNMWGNrK0NDK0hMdmhRMkxWQy9hU2twRUNsMGhhcExDd3NoRXFsd3YvKzk3OFNyMy94NGdVQWJkSmRmSjJqb3lNY0hSMFJGeGVITzNmdUdHdzNjT0JBY0RnY1dGcGE2dnpSK0txaW9pSW9GQXJ3K2Z3Uzc3OWh3d1ljUDM1YzU5aXVYYnN3ZE9oUWc5ZDdlM3VYK3ZCQXJWWmp4WW9WT0gvK1BHclhybzJsUzVjaU9EZ1lIaDRlSmJZaDVuSHk1RWxzMkxBQkdSa1ptREpsU2xXSFV5NFBIejdFdG0zYjRPcnFpc3pNVEt4WXNRTEJ3Y0hsU3BJTkVRcUY2TmV2SHlJakl4RWJHd3RmWDk4eTI1dzZkUXBIamh4QnZYcjFtR05LcFJJUEhqekF4bzBiTVhmdVhPVGw1WlhhUiszYXRYVWVYcWhVS3NURnhhRnAwNlo2Q1NNQVhMMTZGVktwRk8zYXRUUGl1NnVZbHk5Zk1xTzZVcW1VK2JlZ29BQUZCUVVHUjVNRkFnSHM3T3lZai96OGZBZ0VBaFFXRm1MNTh1WGx1cSt2cjY5ZXNsMlNxbnJkR2pac2lKa3paMkxObWpVWVAzNDhnb0tDOE1FSDcxNlJZRXEyQ1RHQmhiVUFEc00ySS8vVWJ5ZzRzNjdDL1JYZGo4ZkwzNzZBZmQ5ZllQMUJUek5FU0VvVHNqSVlxcnluK0tpK0hmcC82SWxHZFlRQVBxN3FzRWdsU2NuTVEwcEdIazd1RDhmNXM2Y3hkY2JNcWc2cDJpc3VobVlPZjZXdFFHUGJOaFVxbWpaanhnd1VGQlRvSEpzNGNXS1o3Zjc0NHcvbTg2RkRoMkxZc0dFUWlVVEl5TWlBVENiRGpSczMwS3BWSzNBNEhBRGFaR0RPbkRudzlQVEUxS2xURGZZWkVSR0IyTmhZUkVaR2xucnY3dDI3WS9Ma3ljak16TVRZc1dQQjRYQ3daODhlNXZ6MDZkUFJ2WHQzZlBIRkY4ejlEWkZJSkZpNmRDbXVYYnVHd01CQXRHclZDblBtek1IMDZkTXhlL1pzdEcvZnZzelhnWmpPejg4UGQrN2N3ZUhEaDhIbjh6RnExQ2dFQndmai9QbnpPdGNwRkFxb1ZDcjA3dDFicjQvWnMyZmprMDgrZVNQeFptZG5JeWdvQ0ZaV1ZsaXlaQW5PbkRtRDhQQndSRVJFWU1nUTArc29EQnc0RURkdTNDaHpCc2FyUEQwOWRXYUU1T1RrNE50dnZ3VUE3Tm16QjhWbG8xSlNVakJ4NGtTRWhZV2hVYU5HelBYRkR3ZVVTaVVVQ2dXdVhMbUNuSndjakI0OW1wazVZbUZod1R3WU8zNzhPQ3d0TGRHc1dUUG1nZHVyZlRrNU9abnduWmV1VnExYXNMUzBSSzFhdGNEajhjRGo4V0JqWXdNdWw0dS8vLzRiYVdscG1EeDVNbHEyYkFrN096dlkydHFDeFRLOGlsY2dFR0RObWpYTTErZk9uY08rZmZzd2MrWk0xS2xUUitkYUJ3Y0hIRHAwQ0ttcHFmanh4eDhOOWxjZFhyZnUzYnVqZnYzNkNBd014SW9WSzdCNTgyYXcyV3lUKzZ1SktOa214RlFXRmhCMG13b3J0NVlRN1psYTRjSnBHbWtlOG5aUEJ2ZkRYckR6V3dBTExsWHpOVDhORnY4OEV4KzZzTkNuYTR1cURvYThJWTNxQ05Hb2poQTlXZ01Iemo5QWNOQXN6RjRZRElBS0ZKWWs3dG5PY3EvUmZoMlhMUUFBWm11dzNLSU1YSDU1RUoyZERZL3Fsa2RrWkNUemgvbThlZlBBNVhKTG5lNVluT0RPbXplUG1jMWdhYW45azhmUHp3OStmbjZJajQ5SGFtb3Fnb09EUy96anR5d1NpUVRQbnovSHk1Y3ZBUUNQSHo5bS9waGxzOW13c2JHQnRiVTFjMzEwZERRVUNnVW1UcHdJQ3dzTDhQbjhVcWRXSmljblk4bVNKY2pQejhmaXhZdmg3dTRPVzF0YnJGeTVFc0hCd2ZqNTU1L1JwMDhmL1BERER5V094Sk9LQ3dnSXdMTm56L0RYWDMvaHl5Ky9STStlUGRHaWhlNy9RMDZkT29XSER4L2loeDkrMEd2L2FnSlptY1JpTVdiTm1vV3NyQ3dFQmdiQzFkVVZnd1lOd28wYk43QnQyelpZVzF2RDM5L3dzclZyMTY0aEtDaW96SHNzV2JLa3hITnQyN2JGL1Buem1hOXpjbkp3K3ZScDV1dFhINWk5K3A3THlzb0NBTlN2WDk5Z0l2YjMzMzhqTEN5TStmclYwVjh1bDR2RGh3OURKQkxod29VTFVDcVYrUDc3Ny9YNktMN08zRmdzRnViT25hdHo3TVdMRjFpMmJCblMwdEl3WU1BQTlPelpFMVpXVnN4NXVWeU92WHYzb25mdjNqb1BMOWhzTnJ5OHZKaXZJeUlpVUx0MmJYVHYzdDNndmFPaW9uRGp4bzBTWXpQMzYzYmt5QkdzVzZjL3dGUThlbC9Td3h3Zkh4K0Vob2Fpc0xEd25VdTBBVXEyQ2FrdzY2WmQ0RGpoQUhMQ3Y0ZGFWUEhpSWJKYmY2TW9OUUgyL1lMQmVmOHpNMFJJaW9Xc0NFWUxGeGI4T3I2WlAzeEk5ZlAxSjQxeDRQeDkvTFo2Qlg2Y01hdXF3Nm0ycnJ3OGFGSTdMbHVBaVUyM0FBREM3bjNQSk54WFhoNnFVTEw5YWlMSllyRnc0OFlOVEpnd29jVHJpOWVDY2pnYzJOallHTHptNnRXcmFOdTJyY21KTmdDY1AzOGVhOWFzWVI0RXpKOC9IM1oyZG1qYnRpMUVJaEdTa3BKMFJvcGV2bnpKakZBcGxVcm1BY0RyQ2dvS3NHWExGaHcrZkJpTkd6Zkd5cFVyY2YvK2ZZd2NPUksvL3Zvcm1qUnBnb1VMRnlJcUtncWJOMi9HdVhQbk1HellNUGo2K2xibyt5R0dXVmxaWWNHQ0Jjak96a2FkT25WUXAwNGR0R3JWU3VlYWxKUVVaR1ptNHNzdnY2eVNHTE95c2pCLy9udzhmdndZa3laTmdvK1BEd0R0K3lVb0tBaXpaOC9HeG8wYklaVktNV1RJRUwyZkUyZG41eElUY1FDNGN1VUtrcE9UOGUyMzM1WTRFOFBOelUzbjYyZlBubUgvL3YzTTE2K3UwWDcrL0RsMjdkb0ZBSGowNkJHc3JLeDBacUlJaFVLTUdERkNwNzl4NDhaQklCQXdYNTg4ZVJKSlNVa0FnQU1IRGtDcFZDSWdJRURuR2tBN2l2N2tTY1hxN0pTSFJxUEJrU05IOE9lZmYrSzk5OTVEYUdnb21qUnBvblBONDhlUHNXVEpFcVNtcG9MRlltSHc0TUVHK3hLSlJMaDI3UnI2OWV0WDRiak05Ym8xYWRJRXc0WU4wK3YveXBVcnVINzlPZ1lNR0tEMzBHL1RwazJ3dHJhR2k0dExoYitQbW9xU2JVTE1nTzNVRUU2VERpRnY5eVFVUFV5b2NIL3EvSmZJM2Y0RGJOb09oTzBYYzJCaFpmaVBSVkorQ1JjdlFDVjZDcjl1VkZUb1hmZjFKKzhqT09vNnJseStqTFp2Y0cxZlRaRlRsSTdjb2t5ajJ4VW4ycTY4WmdDQWRvNTljUGE1ZHIxbGh2UWVwQ3F4MmZiZmRuZDN4emZmZkZQaStkemNYSjAvM0YrblZxdHgvdng1akI4L3ZrSngrUHI2d3RmWEY5SFIwZGl3WVFPMmJkc0dGeGNYckZpeEFwY3VYY0wxNjlmeDZnNnJlWGw1YU5aTSsvcklaREtkVVc5QW0yUWZPblFJKy9idFEyRmhJVWFPSElrQkF3YUF6V2JEMGRFUmpSbzF3dno1OHhFV0ZnWkhSMGY0Ky91alRaczJXTHQyTGRhc1dZT0lpQWo0K3ZxaVo4K2VCdGRtRXRNSmhVSUloVUxjdW5VTGYvLzl0OTc1ZS9mdVFTd1dHeXlrMTdScFU3TWtUU1c1Y2VNR0ZpMWFCTEZZalBIang2TlBuejQ2NS9sOFBvS0RnekZyMWl6czJMRUROMjdjd096WnMvSGVlKzh4MTdpNnVocE1wSXJsNStjak9Ua1pBd2NPMUV2S1NsTGFOUEs4dkR6ODg4OC9HRHQyTEJvMGFNQThIQUNBcEtRa1hMdDJUUy9aL3V5enozUmkvdC8vL29la3BDUklKQkljUEhnUW5UcDFRcytlK2t2eFltTmprWmxwL084MFk5eStmUnViTjIvR3c0Y1BNWHo0Y1BUcDA0Y1p4UzBxS29KSUpFSjhmRHcyYmRvRWdVQ0F4WXNYbDdvRTVKOS8vb0ZhclVaaVlpSlNVblJyeW5oN2U2TnYzNzdsanMxY3IxdWpSbzBNenRMSXo4L0g5ZXZYNGVmbnAxT1lUYWxVWXVQR2plWCtlWGxiVWJKTmlKbFljTzNnTUNJY2ttT3JVSGh1azFuNmxGNkpoUHplYWRqMm5BbnVoNzFvWCs0S09IdjZCRDZxYjEvMmhlU2Q4RkVESWVKT0hhTmsyNEFjdWZFemRGNVB0QysvUE1nazJzWFNDKytoc2ExNUN0VFoyZG5wVExkODNiTm56MHB0bjVpWWlMeThQTlN2WDU4WmViYTF0V1ZHWmRScU5ZcUtpcGpQWC8vNmRaY3ZYOVk3MXFOSEQ4eVlNUVBwNmVsTTBpQVNpWmhwb3dVRkJUcEYxZ29LQ2pCOCtIQ0lSQ0o0ZTN0anpKZ3hjSFYxWmM1YldWa2hNREFRRXlaTXdNMmJOOUdsU3hjQWdJZUhCMEpDUW5ENjlHbnMyTEVEMjdkdmg3T3pNM3IwNkZIcWEwREtkdUhDQmFhQ1BJdkZncCtmSDVSS0pUTWR1cWlvaUJubGRYTnpnNXVibTE1dGdkdTNiMWZhMUZtNVhJNmRPM2RpNzk2OTRIQTRDQW9LUXFkT25RQm9mNTVtejU2TjFxMWJZOFNJRWVEeitRZ0pDY0hhdFdzUkd4dUwwYU5INCt1dnYwYS9mdjFnYTF2eExVME51WGJ0bXM0YTlsY2ZQQlg3NnF1dllHTmpnOEdEQjJQQ2hBbjQ1Sk5Qd09Gd21KSFg4b2lNakVSaFlhRmVjbDVNclZhWFdoZWhvdGFzV1lPWW1CZ0Eyb1EwTGk0T01URXh5TS9QaDBRaVlYNTNBTnJmQzJQSGpvV2RYY2tQSGxVcUZRNGRPZ1FYRnhjMGJOaFE1L3M0YytZTUdqUm9ZSmE0Sy90MXk4L1h6bXlpWkpzUVlqNFdMTmoybkFsT3ZaYkkyenNkVUpXOHAyRjVxY1hQSUlxYWdZTHpXMkRYZXdGNC92dlVBQUFnQUVsRVFWU3MzR2hrMWhRcEtRL1J2OFc3VndXVEdOYTRyaEIvWFUydTZqQ3FwZlJDdzY5TFcwYy8xT1UxeGNFbksvWE9EZkpZekNUYUR5UlhFUG1vY3ZiWUxwYVltSWp2dnZ2TzVQWUhEaHdBb0oxZVdXeml4SW5NYU5HUkkwZHc1TWdSblRaZmZmVVY4L21yMnlqSlpETGN2bjBiQUJBV0ZvWnAwNmFWZUYrUlNBUjdlM3Rtejl0WDEydnkrWHlNSERrUzlldlhoNWVYRjg2ZE80ZExseTdwOWZIMTExOGpOemRYWjNwdWt5Wk4wTFZyVi9qNCtERFQ0MG5GeGNURTRNYU5HMUFxbFZDcjFmRHo4ME9yVnEzUXFsVXJQSC8rSE9QSGowZlBuajB4YU5BZzJOcmE0c0tGQzFpelpnM1dyMS9QL0l3VUo3b3FsVW9uNmFvSVMwdExKQ1VsWWRXcVZjak16SVNibXh2bXo1K3ZVNTFlcVZRaU9Ua1p6czdPekRFT2g0T0FnQUI0ZVhsaC9mcjEyTGx6Si9idjM0K3RXN2VhZlZzbVMwdExlSGw1WWV6WXNjd3hzVmlNK2ZQbkcxenFJSlZLbVIwSGpEVjA2RkMwYU5FQ1Q1OCtSVzV1TGo3NjZDT2Q4eXFWaWxteUlaUEpEQ2I5cGloZW92THh4eC9qN3QyN2NIWjJobEFvaElPREErenQ3V0ZsWllXWW1CZzhmUGdRN3U3dStQSEhIOUc4ZWZNeXY4L1kyRmhrWjJmcmpYN2Z2bjBiWjg2YzBadWFiaXBqWGpkVFVMS3RSY2sySVpYQStvT2VjQndYamR3ZFk2QVdsejdDVWw3S2pEdkkyZUFQYm90ZXNPMDVFeXk3ZDNmOWl5bHNlZGIvWDNXY0VLQ3hxd01FTnBVMzB2R21hR1JpRktWZWhqTHJ2MUVnVlc0NlZIbFBBUUM4anNOaDdXbTR1RTVKREUzMTloSjJ3U0NQeGN6NVY1UHBnUTErWWJiMlNpOU14cFlIaHF0NG0xTzdkdTB3Wjg2Y0VzOW5aV1dWT0VYODRjT0hTRXhNQktDdFZpNFFDREI3OW16bS9PalJveUdSL0ZjY0xqbzZHa3FsRWdNSERnUUF4TVhGSVRuNXZ3Y1NpWW1KY0hOelEycHFLcVJTS2ViTm00ZTZkZXNpUHo5ZmI4MjJXQ3hHYUdnb005SzVhdFVxV0ZsWm9VR0RCcGd6WjQ1T1FoOFhGNGRidDI2Vitqb29sVXFJUkNJTUdqUUlYbDVlWUxGWUZVNjBGVSt1SS8vRUdtalVwaVUrMVpsbDdjYXc2MTN5Rm11dlc3eFkrek1mRlJXRlRadDBaNnk5OTk1N0dEdDJMTFpzMllLWW1CaU1IejhlUEI0UGVYbDVPc2xVYm00dUJBSUJ6cDQ5aTZWTGw1cmwrL0R6ODBPN2R1M3c3Tmt6K1B2N1k4U0lFVWFOUVByNitxSkRodzdZdEdrVFZDcVYyUlB0Z29JQ2c4czhuSjJkc1h2M2JnRC9GVVVycHRGb1RLNDN3T1Z5MGJadFcweWFOQWxaV1ZsWXQyNmR6aHBoaFVMQkZDZ2JQMzQ4bmo1OWF0SjlYbGU4bjNYbnpwM1J1WE5uNXJoYXJjYlJvMGV4ZGV0V3FGUXFUSnc0RWIxNzl3YWJ6Y2F5WmN1UW5wNk9SWXNXR1h6ZFpUSVp0bS9mRGs5UFQ3MXA1b21KaWJDd3NOQ3JGMkFxWTE2M1I0OGU0Y0dEQndiN2VmVG9FUURnN05tek9qVXlpbWNZcGFTazRNU0pFN0N5c3RKNW5kNFZsR3dUVWtrc1hUemhOUEVRY25kTmhPSnhvdG42bGQzOEc3Szd4OEh2TkFyOHo4YlNldTV5dXBIOEVFRHJxZzZEVkNNM2toNVdkUWhHMDhqRWtDZWRRRkhxWlJTbFhvSXFMMTN2R3BaOVhiQWR0Tk9QMlVJM3ZmTmxxV1ZkVisvWUEwa2kwZ3VUNGNwcmhuWk9mWkFpdVlJcjJZY3dzTUV2YU9la1hSK2FYcGlNc0h1alRLNWlYcEtVbEJTa3BxWXlYK2ZrNUlERDRTQWhvZVQ2R0xtNXVRQzBhMW1MUjFjQW9Hdlhydmp6eno4aEVBaVFuNStQOTk1N0QvYjI5anFqTjIzYXROSHA2OHlaTXlncUttS21iVGR2M3B6cEg5Q09mclpwMHdhcHFhbVlOR2tTamgwN2h1ZlBuK3V0MlZhcjFSZ3paZ3dBNE45Ly8wVjJkamI4L1B3QWFMZnhlVjFwMWRhTGhZV0ZJU1ltcGx6N0hoUHpPWHo0TU9MaTRqQjgrSENFaDRkano1NDljSE56WTZhY3Z6cHRQQ29xQ2hxTkJnOGZQaXl4cXJTeGloT3hyVnUzb201ZC9mZHJlUWlGUWdRRUJPZ3NpOWl5WlFzejYrTjF4UlduQncwYVZHS2ZVVkZSNEhLNVdMeDRNZk5BcXlTdlAzaVFTcVVsRmpNc1ptZzJTL0hTRHhhTGhYbno1bUg4K1BHWU4yOGVRa05EbVhNcWxZcEpHanQxNm9UczdPeFM3MU5laGg1d3hNZkhZK3ZXclhqeDRnWDY5T21qdDhhOVY2OWVtRGR2SGlaUG5veGZmdmxGWjVvNEFPemV2UnZaMmRtWU5tMGFsaTlmam0rLy9SWU5HalJncHBDM2FORkNaMlpOZVpqamRVdElTTURtelp0THZjL2F0V3NOSHYvcnI3OEFhSC9tS05rbWhKaVZCYzhCdFVidFJNRTU3WjdjVUpwbkNobVVjaFNjV1FmcDFXalk5cGdCYnN1K3RKNmJrTGVZS3ZjcENrNy9EdWwxN2RSaEMyc0JPQjd0d1czMU5UZ2U3Y0h4TU45ZXk0YVNiWmxLZ3JCN294RFFmQzlxY1Z3eHlHTXhQbk1ld2t3ZEwwK2k3Y3ByYWxJOFY2NWMwZHV5SnlNakE4dVhMemRZQkV3c0ZrTW1rOEhKeVFsbno1N0YyYk5ubVhNZmYvd3hrcE9UTVhUb1VJTUYxRjY4ZUlHUWtCQ01IajFhNzQvZ1locU5CdUhoNGN6ZTJWZXZYc1hnd1lPWlJHUE1tREZZc1dJRnMyWmJMQlpqOSs3ZHNMR3hZYWFwSnlZbXdzdkx5NmdpUnprNU9Yank1QWxhdHRRdUpVcEtTc0toUTRjd2F0UW9reE11UTZ6cXRZTER5TzFtNis5dDFMNTllOXk3ZHc4QkFRSDQ2S09QTUhYcVZOU3BVNGQ1S1BScVJlYmloTXpUMHhPZW5wNW1qY01jLzkxZkhVMXUxYXFWWHRHK1lwY3VYVUpTVWhMNjlldFg0aWg2OFVPcjZkT25NMXZnQWRwcDBaY3VYZExaRnV6VnRlMHZYcndvMXdoN2FWVzFBYUJPblRxWU9uVXFsaXhaZ3REUVVQejAwMDhBdEE4S2ltTWVOV3BVcWZjd1JWWldGaElURS9IMzMzOGpOVFVWUGo0KytPbW5uMkJqWTRPblQ1OUNLcFZDS3BWQ0pwTkJLcFhDMjlzYng0OGZ4N1JwMDdCZ3dRSm1wUHIrL2Z1SWpJeEVseTVkOFA3NzcyUGp4bzM0OGNjZnNXalJJdVRsNVNFOVBSM0RodzgzT2o1enZHN2ZmUE9OWHVHOVlzVjFBM2J1M0ZuaVd2U1FrQkRjdVhQSDZOamZCcFJzRTFMWkxGamdmem9hWE05dUVPMmJCY1hUa3ZkRU5KWmE4aHlpZmJOUWNIRTc3TDc2R1ZidU5ISkx5TnRFbVptRS9OT2hrQ2VkZ0lXMUFOeVB2b2FnNjJTd0hZd2ZzUzZ2V2h4WE9IRHE2RlVrbDZrazJISi9LaVkyMnd3YnRwMVJpWFlqMjlZbVZ5SWZPSEFnTTRVYjBCYjEyYjU5TzJiTW1NR002UGJ0MnhmRGhnMUR2Mzc5OE96Wk04eWRPeGQyZG5hWU0yZU9Ya0srZnYxNm5kSHVWMG1sVWlRbUp1cmM3M1dGaFlWSVRFekU0TUdEa1pDUWdKWXRXNVk0MHFUUmFIRGl4QW4wNk5HRFNjQUtDd3R4N2RvMWFEUWFwS2FtNnF5emZaMVNxWVJNSmdPUHg4UE9uVHNSRXhPRG1UTm53c2ZIQnlFaElXallzQ0V6WFRjdExRM3U3dTRsOWtYTXAzYnQyZ2dJQ0VELy92MnhlL2R1cGdMenMyZlB3T0Z3ZEFyZjFTVEY2OUVOS2Q3S3p0L2Z2OHcxdU8rOTl4NE9IVHFFWGJ0MklUSXlFa0toRUJ3T1IrZm44My8vK3gveitiLy8vZ3NBY0hKeUtyWGZrcXBxdjhySHh3ZG56NTdGaVJNbjBMOS9melJzMkJCRlJVVTZWYkxON2ZmZmY5ZXByM0RxMUNtY09uVks1eG9MQ3d0WVcxdUR4K1BCeHNZR2pSbzFRbloyTnViT25ZdFpzMmJCeDhjSGNYRnhjSEJ3d09USmsyRnJhNHRmZi8wVmdZR0JtRE5uRGh3Y0hPRHE2bXJTeUxBNVhqZExTOHNTMTI4WEgrZHl1U1hPVHFqc0luWFZHU1hiaEx3aGJLZUdxRFZtRHdvdmJvUGtlQWlnbEp1dGIyWEdIZVQ4T1FpYzl6K0ZvUE00V05XbjRqaUUxSFR5cE9NUTdaOE5hRFRnZDVrRXZ2Y0lXSEROczNWV1dkbzY5Y0d4alBWNnh6T2s5eENXUElwSnVNczdkZHpyLzlkMFY0UkVJa0ZJU0FpdVhyMktSWXNXNlV6M0xpb3FZdGJKT2pzN1krM2F0Vml3WUFIR2pCbUQ4ZVBIbzF1M2Jzd2ZoTTdPemlVbTI4WnljSEJncG9JYlltRmhnWVNFQkZ5OGVCRXJWMm9MeSszYnR3OHFsWXFwY3Y2NmlJZ0lwS1dsWWZiczJZaVBqOGZTcFVzUkhoNk9pUk1uSWpjM0Y4dVdMWU5VS2tWSVNBZ0tDd3ZCWXJGdzhPQkJiTml3QWF0WHJ6Yjc2Q25SdFczYk5rUkhSK3NjdTNqeElnRHR6NkZhcmRhcHdBMW9rNUNvcUtnM0ZtTjFJQmFMZFFvQVBuandnSGxkNnRTcGcxOS8vUlhMbHkrSHBhVWw5dTNiQndDWU1HRUNaczJhaGZidDI2TisvZm9tMzN2S2xDbnc5L2RuWnFmSTVmSktUZlFHRHg2TXBrMmJ3dEhSRVh3K0h3S0JBSHcrSHp3ZUQvSHg4UWdQRDhmKy9mdjFIbEprWjJkanpwdzV1SHIxS254OGZOQzNiMSswYXRXS3FRNXZhMnVMNWN1WFk5S2tTVWhMUzhQaXhZdE5YdGRlSHBYNXVyMjYvdnRkUThrMklXK1NCUXM4NzVHd2J0b1ZvdjJ6b0VpN1p0YnVpKzdISStkK1BLemNQd2EvOHpoWU4vRXB1eEVocE5vcE9CMksvRk9oc0hScGhscWpkcjZ4Skx0WVorY2hPUHRzSjJRcS9hUzBPT0h1Nno0VFd4NU1MVFBSZHVEVVFXZm5vU2JIb2xBb2NPREFBZXphdFF0T1RrNW8zcnc1Rmk1Y3FIZk5saTFic0gzN2Y5T2YxV28xK3ZUcGc1Q1FFR3pac2dWK2ZuN28zNysvemhUZml1cmV2VHNFQWdHelZ2ZDF1Ym01WUxQWlNFeE14T1hMbC9IKysrOWo3OTY5Nk51M3IwNDE4V1BIanFGVHAwN2c4WGc0ZnZ3NG5KeWNZUEhhMGlBMm00M0F3RUFFQlFWaDdkcTErUERERCtIdTdvNmRPM2ZDeDhjSDd1N3VXTEJnQWNMQ3dzb2NJU1NtNjlDaGc4NG9ZYkdjbkJ4czI3WU5uVHAxMGl0U1Y1R0t6alZWY1lYcjRnZGJkZXZXeGNTSkV3Rm9Iejd3ZUR4NGVYbGgxYXBWZVBMa0NWYXZYbzE5Ky9aaHhvd1pHRFJvVUtsN2ZwZWxlRS8wWW9iMnREZW40aVVDQ1FrSkNBME54ZlRwMDlHc21YYm16NnV6SERRYURmUFFiZHk0Y1hCMGRNVGF0V3VaMzBsT1RrNTY3OTJiTjIvaTZkT242TmF0bTE3Qk5BNkhZOWJmWjVYNXVtVmtaTHl6djVmZXZYYy9JZFVBMjdFK2F2MndHNFdYSTVBZnV4SWFoYlRzUmtaUXBGMUQzbzR4c0hUeEJML3pXSENiK3dJV2xmYzBsQkJpUHVMOXN5Rzl2aC9jajc2R2ZmL2xWUktERGRzT1BldU9ON2pORjZCTnVOZmRLOS9heDc3dXN5b1VTMnhzTERadjNveStmZnZpKysrL3g0c1hML1FLSE0yYU5RdSt2cjd3OGRGOXdOaWlSUXQwNmRJRm16WnR3dTNidC9XS094Vi9YVno4eVZnbHJVOFVpOFhJek16RXlKRWp3ZWZ6NGVucGlhTkhqeUk2T2hwdWJtN3c5L2ZYU2JiRHdzSWdFQWpnN095TTlQUjArUHY3Ryt6WDB0SVM4K2ZQeDYxYnQrRHU3czRrZVBiMjlsaXdZQUVtVEppQW9LQWdoSVNFVkdweThhNlN5K1U0ZHV3WVB2LzhjNTBaQlBuNStaZzdkeTRBN1hUK0w3NzRBdTNhdGF1cU1LdUY1T1JrNU9YbElUZzRHSjZlbnVEeGVNeERDSVZDZ1ZPblRtSDc5dTE0OGVJRkFnTUQwYUpGQzdSbzBRTDc5Ky9IaGcwYmNQUG1UZno4ODg5bXFaUmVVRkJRWnZHMWl0cTdkeTgyYmRxRVpzMmFsYmljdzhMQ0FxMWJ0MFpvYUNndVg3Nk1DUk1tb0d2WGttZjlYTGx5QllzV0xVTDkrdlV4ZGFyK0xnOFRKa3d3Vy95R21QcTZIVGx5Qk9ucDZYQjBkSVMxdFRYdTNyMkx4NDhmbzF1M2JwVVFaZlZIeVRZaFZjWENBcnoyUTJEZHhBZmlBN05SbEhyWjdMZFFaaVZCdEdjcThoM3JnLy9wV05oODFBZGd2NXZUZUFpcENRb3ZoRU42ZlQ5c3Y1Z0xudmVJS28ybHMvTlFaQlRldzVYc1F5YjM4Vm50d2N5MllLYnExYXNYMnJadHkrd1g3T2JtQmpjMzNUWHJMQllMZGV2V1pZcUh2ZXI5OTkvSDh1WExvVktwOUtaZ0JnUUVnTWZqSVRRMFZPZTRXcTFtcHFWck5CcG9OQnJtYTBOVHYxOGxrVWp3NzcvL1FpNlh3OWZYRitQR2pZTmNMc2VXTFZ0dysvWnRoSWFHNmt5bmxNdmxLQ3dzaEZBb3hNR0RCM1cyeHltK1RpNy9iOW1SdGJVMU00WCszcjE3QUxRamF5NHVMZ2dJQ0VCUVVCRDI3dDJMb1VOTm4wMUFkQlVXRmtLdFZtUENoQW5Jek14RXo1NDltWE9YTGwzQzc3Ly9qaGN2WG1EczJMR0lqNDlIWUdBZ1dyZHVqYkZqeDVhNkpyODZLV3NQOE9LZmU0VkNVZXExYkRZYmp4NDlRbnA2T3ViTm00Zk5temZqMnJWck90UENiOTI2aFJVclZxQlZxMWI0NVpkZlVLOWVQZVpjdjM3OTRPSGhnZlhyMStzVVdRT0FrU05INnN6NEtNL1U1SlNVRk1qbDhrb2JWYzNMeThQcTFhdVJrSkNBUG4zNllOeTRjVG96R1Y3ZjA3dGJ0Mjd3OHZKQ2NIQXdsaTFiaHZqNGVFeWRPbFZ2VGZuaHc0ZXhidDA2T0RzN0l6ZzR1RndqMk1WRjUxNnRoZys4K2RkTktwVml6NTQ5ek5jV0ZoYjQ3TFBQMEs5ZlA2UDdlaHRRc2sxSUZXTTd1TUhoKzUyUVhvbUU1T2h5YUlvS3ltNWtKRlgyWTRqL21vdjhVNytCMzJrMGVHMEdBRmJtbTNwRUNLazRaV1lTSkVlV3dycFp0eXBQdElzVjc2MXRTc0xkMXRHdndxUGF4YTVldllxTkd6ZVdlRjZoVUdEcjFxMklpSWd3ZUY0b0ZDSThQRnp2ZU92V3JXRnZiNDhIRHg3b0pFVXpaODdVdTdhODIydloydHFpVjY5ZWFOS2tDYnAyN1FxNVhJN2ZmdnNOdDI3ZFFraElDSnlkblptUjlLTkhqNExMNVlMRllzSEp5UWtuVDU2RWo0OFBzN2F6T0VIWnVIRWp1bmZ2cnZPd1FDNlhJekl5RWk0dUxtalVxQkVBd052YkcwRkJRZWpRb1VPNVlpVmxVNnZWVEVWN2EydHJyRnUzRG82T2pvaUppY0hmZi8rTisvZnZvMDZkT2xpeFlnVmF0R2lCYjc3NUJpZE9uTUNtVFpzd2R1eFkrUHI2WXNTSUVXYmZ5OXFjcEZKcHFiVUhYalZnd0lCU3ozL3p6VGZJek15RXJhMHRPblhxaE9iTm0yUHQyclc0Y09FQ2hnOGZqdWJObThQUjBSRjkrL2FGczdNenJsKy96bXlScDFLcG9GUXFVVlJVaEhidDJ1SGd3WVA0OXR0dm1iNzkvUHgwcG1VbkpDUXdlendEMnRIMC9mdjM0NzMzM2dPUHg0TlNxY1N4WThjQWFIY2lNTGVIRHg5aTFxeFprTWxrbUR0M0xyTTk0TjY5ZTJGaFlRRXJLeXNjT1hJRVZsWlc0UEY0VER0bloyZXNYcjBhVzdkdVJXUmtKQjQ5ZW9RLy8vd1RscGFXRUlsRUNBME5SVnhjSEpvMmJWcmlmdHlBZHVUN3hJa1Q0UFA1ek5aZ3RyYTJlbXZEMy9UcjFxOWZQL1R0MnhjeW1ReHl1UndDZ2VDZFhhOE5VTEpOU0xWaDAzWWdySnQ4QnRHQlFCU2xuSytVZTZqRnp5Q0pXWXo4TTJHd2Ntc0JtNC82Z092WkhiQ2s2WWFFVkRYSmtTV3dzQlpVMmRUeGtnenlXQXdINjdvbHJ1RitIWmN0d0NDUHhSVWUwWDdWeHg5L2pObXpaNXZjL3ZVaVArN3U3Z2dQRDJjS0VRMFpNZ1NBZG1SbzFxelNIeEM4ZlBteXpQMW14NDBieDN3ZUVSR0JuSndjckZ1M2p0bFAyOHJLQ3IxNzk4YWhROXFIR1A3Ky9xaGR1ellXTDE2c001SlVyMTQ5akJrekJ0SFIwUWdPRHRhNUI1dk5ob2VIQjZaT25hb3phdFdwVTZkU1l5UEdZYkZZYU5xMEtkcTBhWVBSbzBmajZOR2pDQTBOaFZxdGhyT3pNeVpNbUlBdnYveFNaOXIrNTU5L2pvNGRPeUk4UEJ3SER4NkVXcTFHUUVCQUZYNFhwZU53T0dhTHo4UERBMmZPbklHSGh3ZFlMQlljSFIyeGNPRkNwS1NrNE15Wk0waE5UY1dEQnc4Z0Zvc2hsVXFoVUNpZ1VxbVlFV0FMQ3d1dzJXeFlXbHFpZHUzYUdEOStQTlAzMTE5L3JiTmVQaWNuUnlkcEZBcUZPSFBtak01b01wL1B4K2pSb3czT2VxbW8rdlhybzNQbnp2RHo4OU9aT243NThtWGN1S0hkZWNiZTNoNFRKa3pRbTFYRFlyRXdhdFFvdEdqUkFqd2VqeGtOUDNic0dPTGk0dENyVnkrTUh6KysxQUpsVmxaV09sWFBhOVdxcGZONkZhdUsxNDNGWW9ISDQrazhaSGhYV1doZW45OUFDS2x5OHFUamtCd1BnZXBGU3FYZnk0TERoL1VIUFdEelVSOXdHblo0YTlkMmQrL2VIY2VERGErREpPK203ck9qY1B6NDhhb09Bd0JRbEhvSnVWdUdWb3ZwNHlXUnFzU0llN1lUVjE0ZTFOc1dEQURxMmpSQlc2YythT2ZVeCtSdHZ0NVdHbzFHcitBWnFUblVhaldUTE1sa011emN1UlB0MnJXRGw1ZFhtZFdoNzkrL2o3cDE2OWJZN2NCTWtaT1RBdzZIVStZV1llVlZXRmdJc1ZpTTJyVnJsNnNhZC9GVWQ3VmF6VHhRZTlPS2w1K1lVajNjMkczOFhuMVE4YXFhK0xxOWpTalpKcVM2VXF2K3I3MDdENHVxM3Y4QS9wNTlobGxZUkJaRkJjUUZ4RjB3Y1NuTnZUTDN5cGFibWRleXNzMVNyL2t6MjJ5MzhxWjJyNlplMDl4Q3l6SlJNNWRVM0hQQjBWUk1BVUZVbG9GWm1QWDNCekk2TXNDQWd5eStYOC9ESTNQTzk1enpRVGpvZTg1M2dmRklJZ3EzZlFXNzd2SWR1YVJRSFFSNXU0ZWc2REFFNHBENnRYd013emJkcWphRjdkeHZuNEExSngwTkoyK3Y2Vkk4WXJUcGtHRTQ3WHpkMktjVkF6WVJFZEV0MkkyY3FMWVNpcURvUEFxSzlrT2dUMTRHL1k0RmNKaDAxWHBKZTBFMkRMc1h3YkI3RWNSQkxTRHZNQlNLRGtNZ1ZBZFg2M1dKN21hMjNIU1l6KytIZXRDL2Fyb1VqeWxFR2tTcDR5cHVTRVJFZEJlcm4vMUZpZW9Uc1F6S0hzK2k0ZVR0VVBZY2Y4ZkdWMXV6ejZCdzh5ZTQ4bkZQNUg3N0pJeUhmNENqeVB1VHQ5VkhGcXNOUjg3ZW1kNEkzcENWVTd1K3IvbjZJbVRsRktMSWJLM3BVdTRJdzk3aWlic1VuZTdPbVZxSmlJanFLejdaSnFvakJESVZWUDNmZ0UrM3AxRDQyMWN3SHY0QmNKUy9CSTIzbU0vdmcvbjhQdWgrbkFGSldEdEl3K01oallpSHBGbG5DQ1RWdTNabFhWTmdLTUp6WDIxRmRwNEJuMCs0RDIwakdsWjgwQzBNSmd0MGhxSnkyL2lwNUpCTGIvOVgrSzhIVXZIRnVzTVkyejhXajk3WCtyYlA1MDc2bFFLRU5mUjgvTmMzdnh6RmxzTVg4TUhZSG9ockZWb3ROZFVteGlQcklPOHdEQUk1dTJFVEVSSFZKd3piUkhXTVVCME16ZEQzb2V6eExBbzJmNG9pN1IwY2MycTN3bkx4TUN3WEQwTy9jd0VnRkVIU0tCYlM4RGhJSXVJaERZK0RRSHIzVEFMamp0cEhodmFSRGJIbDhBVjg5c05CL1BlVi9wQ0lSUlVmZUpQZi9yeUFyOVlmS2JmTmxOSHhLTExZc09DWG94NmZ0NEZHamlXVEI3bHNDdy8yaFZRc3hLSk54MkV5Vy9GMC8xZ0FRTkxCODloOCtFS2w2aTd4emxQZG9aUVhML094ZXNkcExOeDBESytQNklJQlhlckdlck4za3ZuOFBqaE1CWkRIOUszcFVvaUlpTWpMR0xhSjZpaFJZQVQ4eG53TlMvcFJGUHc2RzVhTGgrOThFWFliTE9sSFlVay9Ddnl4RUJBSUlRNk52djdrdXl1a0VmRVF5THd6RzJsZE1tNWdXK3c2a1lHTXE0Vll0ZU0wbnJnL3Brcm5lYnhQTk1JQ1haOElwMmJsWWMzT3Z3QUF3ZjQrNk5vNnhHWC9oY3M2L0gxWmgraW1BUWp5YzExeVErTlRlZ21SNktZTjhON1RQVER0MjExWXZrMEx1VlNNUis5cmpjdDVCaHhMdlZLbHVxMjJHejB1QW4wVmNEaUF6Mzg0Q0kyUEZOMWlHZ01BYkRZN3pGYWIyK050OXVManpWWTdqRVVXdDIwa1loSEVvcm8vRXFya3pUSnBSTmNhcm9TSWlJaThqV0dicUk2VGhMVkh3UGlWc0tRZGdXSHZNcGhTTmdIMkdocnI2ckREZWlrRjFrc3BNT3haREFnRUVBZTNnalFpM2huQUJRcmZtcW50RG1xZ1VXQmt6eFk0bFphRGUxcFh2UnQwbDVZaGlBMFBkTmwyNExUVUdiYTd0QXhCbDVhdVlmdUx4RVA0KzdJT0V3YTNSNXRiamkxTCs4Z2cvT3ZScnZodzFYNzRxNHJuQkhnZ1BoS2plclowMjc3QWFJRmFJU20xL2ZtNVc1RngxWFVkNWo0ZG1pSXJSNC9GbTAvZ3ZSWEorR2hjTDhSR05NVHZSOVB3MGVyOTVkYjE5ckk5WmU0Yk43QnR0WFY3djVPS3RMOUIxdnArZGlFbklpS3FoeGkyaWVvSlNaT084RzNTRVdyOWRCajNmdy9EZ1pXd0YyVFhiRkVPQjZ4WnAyRE5PZ1hEM3Y4QkFJVEtCaEFGTklISXY4bjFQNXRDSEZEOHVWQWRETlRpdFdoM0hrL0Q0cVFUSHJWMUFCQUFlUC83NUFyYmhqVlU0OTEvOUNpMWZkZnhkSnpOeUhYWmR2RksrVFBTWjF3ckRydmh3ZVdITjczUmpPKzNuMElEalFMRHVyZEFqOWd3ZkJjZUNEK1ZISit1UFlDanFWZncxZk45NEsrV3V4eDNKaU1Ycjh6ZmhzZDZSNWQ2WWwvV2QyNU1uMmhrNWVyeDY0SHorTDlsZTdEazlZRUk4dk5CUWt3anQrM1BaT1RpU3I0UjBVMEQ0SytTdTIwVEZsajNlMHhZTTdXdzVXVkEyZnVsbWk2RmlJaUlxZ0hETmxFOUkxUTJnTEwzaTFEZSt4eE1KemZEa1B3ZExCY08xblJaVG5iOU5kajExMkJKKzdQMFRwRUVJdjh3aVB5YkZBZHdaeUF2L3JPbXg0TVhHaTFJditYSnJUZUl5dWdPbmJqN1RJWEhwdng5RlNjdlhuTytUczNNZzB3aXdzWUQ1MTNhUlRYeVE4ZW9HMHU0R1lxc1dMWGpOQ0pEZlRHc2V3c0F4Wk91QVVETHh2NUlPdmczM2xyNkIrWk02QTJwcEhqTXVjUGh3TndmajhCc3RjTlhXYmxaOFY4ZTJnbDZrd1Y5T2pTRlJpbER1OGlHYUJmcGZ2SzRqMWZ2eDViREYvRGsvVEgxZW9JMDgvbDlBTUR4MmtSRVJQVVV3elpSZlNVVVF4NDdHUExZd2JCZVBnM0Q3c1V3SGttczZhcktaN1BBZHZVOGJGZlB3MXhHRTRIQ0Z3S3BEd1JTSHdpbFNnaGtTdWZybXo4WFNuMGdrQ29oa0JXLzlvWUJuY1BSdTMyVEN0c2xhelB4d2NwOWFCeW93dnlYS2c1U3dqS2U1bjg0cmlkaW1qWncyWGI0YkxaTDkrcERaeTlqMmRhVHBZNzl6OFpqTHErSGRHdnVFcmJMTTZSYkZJNmN6Y1lmS1JuNFl0MGh2RGs2SGdEdzY0SHowRjY4aG81UlFYaXdhNlJINXlvaEVna3g0L0Z1QUFDenhRWmpPY3Q2V2F6Rlk3WU5SVmJrNjkzUHlpNFVDS0IyTXdhOUxqRWVXUWR4U0d0MklTY2lJcXFuR0xhSjdnTGk0RmJRRFA4UTZzSC9ndkhRV2hqMkxZY3RONjJteTZvU2h6RWZEbU0rQU1EOTlGcGxhWGJiMXhhSmhGQjRNQ2xYeVpOZ0FRQ0ZyUFRZWmsvSkpPSlN4MHZGN3E4Ly82VytDQWtvL2VTL3dHREdVNS84NnZFMVN5WWttL0JBTzV5NGNCVWhBVW9ZaXl3d0ZGbXhhTk54eUNRaVRIeXdBMHpYdzNKVnZyNk4rMVB4OVFZM1BSdHU4ZDZLc3J2Zyt5cGxXRHRqU0tXdlhWdlljdE5oemRKQ1BlaGZOVjBLRVJFUlZST0diYUs3aUVDdWdVLzNaK0RUL1JsWUxoeUE2Y1FtbUZLU2FuNXNON2sxWmVFT0NJV3U0YnBrcHU1YktXUmlxQlJTbk0vS3g2UjUyL0RNZ0ZnTTY5NENOcnZENCt2bDY0c3c4dDJmWExZdDIzcXkxSlB6OFY5c2RuNitkc1lRdDEzS3oyYmtZdGx2cnNkMWJSMkt3ZkdSaUFqMXhRUHhONTZNMngyT01wL3V1L1BML2xUbjBtSjFWVWt2RTFrMHU1QVRFUkhWVnd6YlJIY3BTYk00U0pyRlFUMzRMVmpTanNCMDR0Zmk0SzNMcXVuUzZMcUVtTVlJOUZXNGJNdkswZU9QbEl3eWo3SGJIVENaclM3TGIxVldvSzhDWFZxVTMrWDg0Sm5MdUpwdkxITi9icUVKZTA1ZUtuVmVvSGoyOC9hUlFRQ0F5N2w2dkxMZ2R3em9ISTRSUFZxNmRBMWZzdmtFWkJJUkh1c2Q3ZHhXWUREamwvMnBVTG1aRGIydWNKaDBNT3hkQ25tSFlSRDVoOVYwT1VSRVJGUk5HTGFKN25ZQ0FTUk5PMEhTdEJQVWc2ZkRrbjRVcGhPYlVKU3lDYmE4c2tNZFZaOVdZUUY0c204TUJuYUpLTFZXZHNiVkFrU0UraUl5dFBxV1VBc1A5c1hySStQS2JUUHQyMTNsaHUwT3pZT3dZdW9EQUlDanFWZktYT1lyTzg4QXNWQ0E1ZHUwU054OUJrTVRvakN5UjB0b2xES3MrRjBMbFZ6aUVyWnpDb3F2cWJ5Tjd2azF5V0hTSVdmUms0RERBVlVmemtKT1JFUlVuekZzRTVFTFNWaDdTTUxhUXoxd0NxeVhUbHgvNHIwSnRweTZPY2JiMjZ3Mk95elc4a2VMbXkzRit4MjRNUWE2TEFLQkFITHBqVi9GSnJNVlRScXEwYVNoR25CemZJQmE3bHovMmwwZEpkM01SY0thWFVKTkloYWg0ZlUzQ255VjdpY3kwMTY4aHBpbURmRHQ2d1B4NDk2eldMNU5pKzkvUHdXZDNveFhobmN1WGtyc2x1N2xZcEVRdmRxR1ZiaTBXUWo5azY4QUFDQUFTVVJCVkcxanpkVEMvUGQrR0E4bndwYWJob0J4eS9sVW00aUlxSjVqMkNhaU1va2J4VUxWS0JhcS9tL0FtcW05RWJ5di9WM1RwZFdZbjVQUGVUUzVGd0JrWEMzRWtKbnJ5MjBqbDRxeDRaMWh6dGVqM3R2Z25IeXNJaU43dG9SQzV2cHJ2R1NXYjU5YS91UTNMVnVIMS8rekhjRitQaGcvdUIxRzlteUZBWjBqc0dySEtZenUxUXAydXgxMkJ5Qys1VTJEeG9GcTU2em0zbko1Umt1dm5xODhRb1VmQXNZdGh6ZzB1dUxHUkVSRVZLY3hiQk9SUjhTaDBWQ0ZSa1BWN3pYWTh6TmhTVDhLYzlxZnNLUWRoZVhTQ2NEcWZvbW0ra2Fsa0NMVXphemZOek9acmNndExJSklLQ2pWRGZ4V056L1ZCb0FINGlOZ3VXVzhkZHFWQWh3NW00MkVtRVl1WTdoand3TnhMalBQcFcxMnJ1RjZuVlVQMjJjdjVXTG0vM1pYMk9aMkJQb3FNS3BuSzZ6ZGRSb3ovN2NIN1NJYllzTGdkbmgyVURzQWdNRlUvRVMvWkdiMzZxVHE5VThVWFR4U3ZSZXhtR0FydUFLN0xndUd2VXVoR2Y1aDlWNlBpSWlJYWh6RE5oRlZtdEEzRkRMZlVNamFEQ3plWUxmQmV2bDBjZkMrSHNKdFYxTnJ0c2hxMHJkVE0vVHRWUDR5WXJ0VE12RDJzajBJRFZCaThlUkJsVHIvY3c5MlFJR2hDQWYvdW96d0VGOUVoUGdpNmVCNUhEbWJqWWU3UmFIVExST1gzUnEyejE4dVhoYXRXVkRWdTFuckRHWWNQcHZ0Zk1KZThvYUF5V3lGVUNpQVZDeHlicTlxWjNXRlRJS3hBMkx4UUh3RTV2MThGTHRUTWpBbjhSRG12ZFFYQW9FQXVZVW1BSUJhVWYxcmFTdjdUVWI1YjU5NGovRndJblRycHNLV2x3Ni9NZk80eGpZUkVWRTl4ckJOUkxkUEtJSTROQWJpMEJnbzRoOERBRGlLOUxDay9RbEwrbzBBN2pEYzN0UFF1MFZxVmo0K1dMa1A0d2UxUTBSSTVTWkNLNWtCWEZhRko4SlNzUkI5T2pSQjgxQi9qTDYzRlI2ZXVRNStLam1XdmpISXVTeFlRblFqekh3eW9kTG52cG5GYW5QT2xxNzJrV0xLNkRqc1RtbU1objRLWjhCUHpTeCsweURRVjFIbXVQZmJXY084cGlnNkRRY0E2TlpOaGVua1Z1ZHJJaUlpcW44WXRvbW9XZ2hrU2tpanVrTWExZDI1eldISWhUVTNEYmFjTk5oeTAyLzZ1QWhiWGlaZzkyeXNjbjFYWURBREFQeFVydXRYVDFtMDArWDFCMk43WUVUM0ZoalVKUUlOTkFyOGNTSWRHVmNMQVFBVC8vMGJwajBhajQ3WFp3Vy9kV3kzT3dxWkJOTWV2UWRBOFJKamhpSXIya1dxeXozbXZSVjcwVUNqd1BNUGR2RDQ2NXVUZUFoYkRsL3dxRzJ5TnJQTWNlK2IzaDhCa1Vqb2RsOXRwdWcwSE1ZalAwRC8rMXlHYlNJaW9ucU1ZWnVJN2hpQmp6OGtQdjZRTkc1WGVxZkREcnN1QzdiY2RGaHpyZ2Z3bXdLNXZTRDd6aGRjUTdMemlwZTN1cldMZHVjV3dRaFF5NTJ2QTMxOW9GUklvVlJJa1hHMUFITVNEMEVzRXVMNUI5dGo4ZVlUbVBidEx2eWpieHVNNlJNTmdhQnlIYjUvU2o0TEFJaHJHVkpCclFiOGVlNUtwY0oyaThiKzBKdktuNlY5MzZsTTJPd09kR2dlQko4eTNpaW81SmRVcXlnVG5rYmVpaGRRcE4wQ1dYUy9taTZIaUlpSXFnSEROaEhWRGdJaGhMNk5JUFJ0QkVsNHZOc21EbE1CSEJZREhFVUdPTXdHNStkMnN3RU9zeEVPcy83NmRpTWNSZGMvdjc0ZHlYVm5EUG01ek9MdTlvczNuMEMzbUViTzdhTjd0U28xWmhzb0hpUCsyUThIVVdBdzQ4VWhIVEdrV3hRNnR3akc5Q1YvWU1tV0ZKeTVsSWNwbytNODduYTkvMVFtMXU4NWl3WWFCZnAyTEI2ZkxyeWViTTAzTFRkbXRkbVJtYU5Ib0VidTlqeGxHZGdsSExIaGdXalIyTi90L2w4UHBHTFB5VXVRaUlXWVBMSUxndjN2MUlqcU8wY1czUThDbVFxbWsxc1p0b21JaU9vcGhtMGlxak1FY2pVRWNqVlFmczltOTViV25VQ1RjdUVhNUZJUmNncE1lR3ZKSCtnWlczbzlacXZOam1UdEpTVHVQb1BqNTY5Q0tCUmc0a01kOEhCQ0ZJRGlKYkwrL2NMOW1MRjBOM2FuWk9EbCtZWDRZR3dQQlBxV1BUdDZ2cjRJeTdlZHhQbzlaeUVSQ1RIOXNhN3drUmNIZEpWQ0FybFVoSU4vWmVIOUZjbVFTMFZJemNwSFhtRVI3bXZYeE9PdlRYdnhHajVjdFIvM3RndHpHN1kzN2svRmwrc09BUUFzVmp2R2ZaNkVSKzV0aGRHOVdrRW1yVi8vWk1taSs2SG8xTmFhTG9PSWlJaXFTZjM2bndzUlVUV3gyeDNPU2IwcVV0TE9BY0Jzc1pYZitEcUJBSkNJUlRoM0tROFpWd3R4ZjhlbTZOSWlCQit0M28vVDZhVW5sak9ZTEZpNDZUZ3lyaGFpWlpnL1hoN2FDUzNEQWx6YXFCUlNmUGhNVDd5emZDOTBCbk9aVDdiTkZodStXbjhZTzQ2bncyUzJvbmtqUDB3WkhlOHlPWnRBVUJ6bS83dnhHTFlmU3dNQVNNUkNkR2taakNmdmozSDV1bS90M1oybkwxNFdMbG1iaVorVHo4SHVRS211NFJsWEMvQ2ZqY2VjRTd5TjdSOExnUUJZOGJzVy85dDZFcHNPL28xbkI3WkY3dzVOUGZyN3JBdmtNWDFoK25NZHpPZjNRUnJSdGFiTElTSWlJaTlqMkNZaThzQ21nK2N4Si9GUXBZN0p1RnFJQjJZa2V0UldyWkFnY2VaUXJOcHhDZ0RRdFZVb2VuZG9DcHZkanE4My9BbXJ6WTV2Tmg1Rno5Z3d0QXJ6UjZDdkQ5NGNGWWVyT2lPNlJUZUNTQ2lFM1c0SElJRE5ib2ZON29ERmFvUFphc2Z6RDNaQWdkR005Q3NGQ1BMemdiL2F0ZHUzVkNLQ3IxS0dwa0Zxak9qUkV2ZTFDNE5RV0hyaXNVRnhrUmdVRndtNzNRR0h3K0V5T2RtWmpGeGs1eHNoRlF0THJmR2RyTTBFVUR5KzIxY3B3NlNoSGRHcmJSTTRIQTZrWExpR24vYWV4WTVqYWM0UVB2R2hEaGpRSlFJQTBMOXpPUDc3NnpIOGR1UWlQbGk1RHovdVBZdUpEM1VvOWNaQ1hWUVNzSXUwV3hpMmlZaUk2aUdHYlNJaUQyaDhwSWdNcmR3eVhKV2hWa2hoTExKZzUvRjB5S1ZpeExjT0JRQU02QktCanMyRHNHUkxDdjVJeWNEU0xTbTNkWjF2WHU1WEttd0R3UGpCYmlhdEs4TXYrOC9oaHovT1FDNFZReVFVd0dLMTQ4TGxmTmdkUUxmWXhpNUIzV3F6NDYrTTRpZnpYVnFHWU1yb09LUmZMY1Q4RFgvaWo1UU1aT2NaQUJRLzJiKzNYUmllZTZDOVMxZjNCaG9GcGo3U0ZRL0dSK0tySDQ4ZzVjSTF2UER2M3pDa1czTzg5SENucXY0MTFBb0N1UWF5MXZlalNQc2IxSVBmcXVseWlJaUl5TXNZdG9tSVBOQWpOZ3c5M0l5ZDlyWmViY1BRUUtPQVVuN2o2WENRdnhKdmpvN0hLeFlianB6TFJ2cVZBbVRuRzNBbHo0Q2NBaE1LakdhWXpEWVVXWXJYcjdaZGYvSU1GSWRZa1ZBSWtWQ0F4b0ZxUkliNjNYYU5qUnVvblV1TWxmQlR5WkFRMHdqUERtenJzbDBzRW1MSzZIZ2NTNzJDeDNxM2hrQWd3TkhVSzBqY2ZRWkE4VHJiOTdVTHc4aWVyZENvZ2FyTWE4WkdOTVQ4bC9vaWNmY1ovRzlyQ2dJMWl0ditPbXFENG5IYnY4R2FxWVU0TkxxbXl5RWlJaUl2RWpoSy9rZEdSRlNQOWV2WEQxcytIRlhUWlZRb05UTVBma29aQXVwQW1IUTRITERaSFJBQWxWN3Zla1B5T1FUNUtkQzVSUWpFbFR6MmFuNXhkM1NKV0ZTcDQyN1ZiK29hYk5teTViYk9jYnNjSmgyeTMrOEM5YUIvd1NmaDZScXRoWWlvTHJGY1BnTmI5bCt3WkdwaHpkVENtcVVGQUloRG9pRU9qWVlrTkFhaW9DaElnbHZXY0tWME4rT1RiU0tpV3NRYlQ1N3ZGSUZBQUxHb2FvdGRQM1JQOHlwZnQ3d1oxZXNhZ1Z3RFNYZ2NESHVYTW13VEVYa29QM0VLN0xwc0NCUytrSVJHd3lmaEh4Q0hGUGNPc21ZVmgyL1R5U1E0RHErRlVCTU0zMkd6YTdoaXVsc3hiQk1SRWRVZ1JjY1IwSzJieWxuSmlZZ3FZRTdkaTd3VkU2RWVQQU9LVHNQZHRoR3BHMExXb3BmenRmSFFXbVMvM3dWK1krWkJHaEYvcDBvbEFnQlVydThlRVJFUmVaV2kwM0FJWkNvWUQzczJjMzF0Y21CZ2Y1alMwbXE2RENLNkN4UnVuNGZDN2ZNUk9IbFhtVUhiSFVYbmtRaDg3VGNVYnZzUytwM2ZWR09GUktVeGJCTVJFZFV3bjRTbllmcHpIYXlaMnBvdXBWTDAycE13cGQrNXNGMVVWSVNzckN5WVRDYTMrKzEyT3pJeU1xRFQ2ZTVZVFJYSnlNancramt0Rmd1MFdpM3k4dks4Zm00cXpXQXc0TVNKRXk3YmlvcUszUDZjNmZWNmJOdTI3VTZWNXF5bHJ0MFhsVlc0ZlI3c0JWY1E4TXovSUpTWFBabG1XWVFLWHdTTVd3NXIzaVhvZHk2b2hncUozR1BZSmlJaXFtSEtoS2Noa0tsUThPdjdOVjFLS2RiOGZCU211Rjl5enJmclBWREZ0Q20xM1pTV0JtdCt2dGRyV2JwMEtjYU9IUXVqMGVoMmYzSnlNcDUrK21tY09uV3EzUE1zVzdZTXYvLyt1OHUyakl3TWFMVmFqejV5YzNNOXFuZng0c1Y0K3Vtbm9kVjY5aWJLdVhQbk1HSENCSnc3ZDY3Y2RubDVlWmcwYVJKMjdkcmwwWG5wOXF4ZnZ4N1RwazNEdFd2WG5OdmVlZWNkZlB6eHg2WGFKaWNuWS9iczJkaTNiMStwZlhxOUhyTm56OGFsUzVlYzIvTHk4anordVN2NXlML2wzcXByOTBWbG1WUDN3cHlhRE0xRE0yLzdYTDVEWnFIb3I1MHcvMzNBQzVVUlZZeGp0b21JaUdxWVFLNkJxczhrRlB6NkFZcTBXeUNMN2xmVEpUbVowdE54Y1BBQXRQNzBjNFNNR3UyeXIrUHF0YVhhRjZhazRNOUhSeUhxLzk0dTFmNTJGQlFVWU9QR2pXalRwZzJ5c3JLUWxaWGxzcjlWcTFaWXQyNGROQm9OVkNwVnFZQXJrOGtRR1JtSm9xSWlKQ2NuNCt6WnN4Q0x4ZWpac3llQTRtQzhZOGNPajJwNTRZVVhNSFRvMEFyYjllL2ZINnRXcmNKWFgzMkZyNy8rMm1VTmVuZGtNaGxNSmhOZWZ2bGx2UEhHRzdqMzNuczlxb2VxMTlDaFEvSEREei9nNTU5L3hqLys4UThBd0NPUFBJTFhYMzhkVzdac1FiOStOKzdYUG4zNklERXhFV3ZXckVIWHJxNXpNRnkrZkJuSnljazRjZUlFNXN5Wmc2Q2dJT3pidHcrZmZ2cHBwZXFaTW1VSyt2YnRDNkJ1M2hlVmxiZGlJZ0luZSsrTkpiOHg4M0QxaTM0SStoY0ROMVUvTHYxRlJIZUZ1ckwwRjkwNXRXSHByMXRkKzNvSWJIa1pDSGptdTFxMTduYldtdFhJWExQYUdhNnZKbTFDb2ZZazh2YnVoViszYmxERnRFRmcvd0VBZ0JQUFBnT3hSb1BXbjMvaDFScSsrdW9yYk5pd29jejlNMmZPeEt4WnM4cmMzNnhaTXl4Y3VCQUFrSitmajFkZWVRV1ptWmw0NTUxM0VCOGZqOHVYTDZPd3NMRE00NEhpN3NTdnZmWmFwVUxGM0xsemNmNzhlYnoxMWxzSUNBaW9zTDFPcDhQMDZkTng2dFFwVEpzMkRYMzY5Q25WNXNxVkt4Z3paZ3dtVFpxRWh4NTZ5S002cVBLV0xGbUNRNGNPQVFDeXNySVFGQlRrZk1Qa3l5Ky94RHZ2dklPVWxCUjg5OTEzZU9PTk41emQrZ3NMQ3lHWHl5RVdGei9UNnRPbkQ1NSt1bmkxZ1dQSGptSHExS2xvMkxBaHZ2amlDNGpGWW1Sblo1ZTY5dW5UcHpGbnpoeTgvUExMaUk1Mi9WMFFGQlFFdFZvTm9PN2VGNTdLVDV3Q2FYaFh6OFpvMjYzSVdUZ0cwcWdlVVBXWlZHNVQ0OEhWTUtjZmhlL1EydGViaU9vWFB0a21JaUtxSlFMR2ZZY3JuOTZIL01TcDhCMytZYTBKM0NHalJpTmsxR2dVcHFUZzFPUlhVWGp5Skh5NzNnUC9idDJRdTJjUC9wN3pPVlF4TVdqOTZSekVMdnpXNjljL2RPZ1FObXpZZ0NlZWVBSkRoZ3pCaWhVcjBMdDNielJ1M0JoQThSam15Wk1uSXp3OEhKOTg4Z21TazVOeDhPQkJ2UGppaXhBSWlwZW5FNGx1ck12dTYrdUw5OTU3RHkrKytDSjI3OTZOK1BoNEJBY0hJemc0dU53NmJnMGR2Lzc2SytiTm0xZnVNVGFiRFNLUnlQbEUxQjI1WEk0MWE5WUFBRFFhRFQ3NTVCTXNYNzRjQ1FrSlNFOVB4L1BQUCsvU3Z1UTV5Zno1OC9HZi8vekhaZDg5OTl5RDZkT25sMXNUZWFaMTY5WlFLcFZ1OXdrRUFreVlNQUVXaXdVeW1RekRodzlIVVZHUjI3Wk5talJ4ZnQ2dVhUdE1uandaczJmUHhvNGRPekIwNkZCbmNMNVp5YzlhbzBhTjBMeTUrNlVTYSt0OTRTMld5My9CbnAvdFdkQzJGaUZ2N1J1d3BQMEphVlNQQ3BzcnVveUc2ZmpQc0Z3NUIwbkRxaTlGU1ZRUmhtMGlJcUphUWlEWElHRGNjdVFzZWh3NTN6NEIzK0VmMXBvdTVTWGR3d1A3OVVlSGxXc2c5dlVGQUlTL1dqeXUrOVRycitMUFIwZWh5OFlreUc4S0Y3Y3JMUzBOSDN6d0FTSWlJdkQ0NDQvRFpyUGgyTEZqT0hEZ0FPYk9uUXUxV28wNWMrWWdJeU1ESDM3NElmejgvQkFZR0loZHUzYWhRWU1HcFlKcWljYU5HMlArL1BrSUNRbXBjbTNObXpmSHFGR3VQV2F5czdPUmxKU0U3dDI3SXpJeTBxUHpsRHdCTlp2TmtFcWxrTXZsR0RkdUhBREF6OC9QK1hrSnZWNlBKVXVXSUNFaEFiR3hzUzc3UWtORHEvcmwwQzNDdzhQeDQ0OC9ZdWJNbVpETDVkRHI5WmcyYlJwZWZmVlZDQVFDbDc5cmhVS0JyVnUzNHIzMzNuTnUrL2pqanlHUlNEQmd3QUNYOC9icDB3ZGhZV0ZvMmJKbGxXdXJ6ZmVGdDlpeXowRGc0MXRoTzh2RlE5QnRtQVZiYmpwdy9VMEVUd2prdnJCbG4ySFlwbXJGc0UxRVJGU0xpRU9qMFhEeWR1UXNlZ0o1SzE2QVQ3ZC9RTlhuSlFqa21ocXQ2OHlzbWZEcmVvL2I3dUZpWDEvRUx2d1dKNTU5QnFjbXY0WU9xOVo0N2JxYk4yK0czVzdIekpreklSYUxJUmFMOGZiYmIyUFNwRWs0ZnZ3NEVoSVM0Ty92ajhHREI2Tno1ODRBZ0M1ZHV1Q2xsMTRxYzhLb0VyY2JLRnEyYkZrcU1CMCtmQmhKU1VubzNidDNwY1pjNjNRNlRKbzBDVDE3OXNUWXNXT2QzWlZWS2xXcHJybFhybHpCa2lWTDBMNTllM1lqcjBaK2ZuNDRmZm8wTm16WWdGR2pSbUgzN3QwNGMrWU1ybDI3aHIvKytndEE4YzlBUkVRRUFnTURzVy9mUHV6WXNRUDMzbnN2Y25KeXNHM2JOZ3djT05EdHVXLzl1ZG15WlFza0VnbnV1KzgrajJxcnpmZUZ0MWd5dFpCNDBMc25kL2xFU0JxMWdkOWovOGJWcndaNWZINUpvemF3WEVxQnZJMzc3eEdSTnpCc0V4RVIxVElDdVFZTlh2Z0orVDlNZ1dIdlVoaVBKRUllM1EvSzNpOUM1QjkyUjJvd3BhWEJsSkVPVlhRTXJEb2Q4dmNsNDU0LzlwWjdUTlRNV1VqdTBRMm10RFN2UGQxKzVwbG5jTjk5OTBFcWxlTGl4WXN3bVV3d21VeVlOR2tTTEJZTGtwS1M0T2ZuQndENDk3Ly9EWjFPQjUxT2gvejhmT2gwT256Ly9mZFl1M1l0aEVJaHNyS3k4TTAzTjliWmJkYXNtWE1zcmJlVUxMK2tVQ2dxZFp5UGp3OWlZMk94Y3VWS25ENTlHak5tekhEYnZaanVITGxjamdjZWVBRHIxNi9IeUpFanNYWHJWdlRwMHdlblQ1L0draVZMQUFEanhvMURSRVFFbWpkdmpxNWR1Mkx4NHNYbzFhc1hObXpZQUtGUWlDZWVlQUlBY09IQ0JVeVpNc1Y1N29FREI3cjg3UDN5eXk5UXFWUWVoKzI2ZGw5VWhUVlRDNStFc29kZmxBZ1l1eFRpa05hVlByODROQnFHNUdWVktZM0lZd3piUkhSWGFOL2FzKzZjZFBlb0N6OFR2aU0rZ3FyUFN5amNOaGZHSTRrd0hrbUVMTG92cEJGZElRbU5oaVE4dnRxdW5keWpHd0FnWk1SSStIVkxnS3h4NHdvRHRMeEpFNGpVYWhTZVRFSDZvb1ZJWDd3SVlvMEdQWTZmckhJZEFvRUFVcWtVWThhTUtiVlBLQlRDYnJkRHJWWWpNREFRU3FVU1NxVVNmbjUrQ0FzTGcwcWxnbEtwaE5sc2hsd3VoOTF1aDE2dkJ3Q2NQWHUyMUZKRmp6LysrRzJ2UlZ3eWZuWDM3dDFJVFUwdHQyMm5UcDJjVHpqRllqRW1UNTZNb0tBZ0xGdTJETE5temFyMExOWGtYZG5aMllpTGkwT3paczJRa3BLQ0kwZU80TjEzMzBWNGVEaEdqeDZOUng1NUJFRHhHSHFkVG9kaHc0YkI0WEFnTHk4UHYvenlDL3IxNndlSlJJS0NnZ0tvMVdwbmQvSjE2OWFob0tEQW94b01Cb1BMVWw5aXNSaEtwYkxPM1JkVlljM1NRaHhTOFpQdHFnUnRBQkNIeHNDYVdmWGZUVVNlWU5nbW9ydENnYkVJNXpMejBEelVyNlpMb1ZyZ2JFWXVDb3VzTlYyR1IwVCtZYzdRYlR5U0NPUGhSQlJwdHpyM1N5UGlJUTZKaGxDaHVXbGI4WkpENHBEV1ZlNStmdCtGZE9mbjZZditDNGx2eFdNbkFVQWUxZ1NtOURTRXYvb2FBZ2NNZ0ZqajJYSGxhZEtrQ2ViT25RdTVYQTZGUXVIOFV5cVZZdmp3NFJneFlnUWVmL3p4Q3MvVHFGRWo1OXJJMDZaTks5V2QxbWcwSWlvcUNna0pDVzZQTjV2TnppZWFaU2tKVWIvOTlwdHpFcXBiMld3MldDd1dhRFNhVXQySm4zcnFLZmo3KzZOTm16YXdXQ3pZdTdkMGI0S1NhNXc5ZXhZN2QrNHN0Yjl4NDhabFRxcmxDY3VGQTNEWTdWVSt2cllTK1RhQ0tNRHpIaGZQUGZkY3FWQThZOFlNQU1DY09YT2MyM0p6YzUzQisyWWJOMjdFeG8wYm9WYXJrWmlZaUxGanh3SUFrcEtTUEs3aDFwbkV1M2J0Nmh3WFhwZnVDNks3RmNNMkVkMFZtamVQd3JsTEROdFU3T3lsUEVSRnRhanBNaXBGNUI4R1ZaOUpVUFdaQklkSkIvUDVmVENmM3dkTHBoYUd2VXR2YVQwWEFLQWU5Qy80Sk54K2QxQlZUQnNVbnB3RmEzNitjMkkwZDZ6NStkQnJUMElWMHdaaVgxLzRkWFAvbi9QS3NscXRDQWtKZ2NGZ1FHRmhJYkt6czJFd0dHQTBHbUd4V0tEVmFyRjY5V29ZREFibmgxNnZoOUZvaEVxbHdsdHZ2ZVh4dFZxMGFGRnEwck1TSlFHNWJkdTJaUjVmc296VHlwVXJvVktwM0xaSlRrN0dqQmt6eXR4Zk1nNDdKeWNINzc3N2JwblhLZ2x6dHhveVpBaGVldW1sTW84cmozSC85OUJ0bUZtbFkyczdvYklCR2s0dGZ5akV6Zjc3My8vQ2JyZkRZRERnMldlZnhadHZ2b2tPSFRvQWdMT0xkc25uaXhZdGNyNmVOR2tTN3IvL2Zqejg4TU1BWEdmOHJxd25ubmdDRVJFUnp0YzNMeDlYbCs2THFoQ0hSTU9hcFlWSTNkQ3I1eTFoelR3SmNXaE10WnlicUFURE5oSGRGWHIzSFlEZjFpOUQvODQxWFFuVkJvY3VGR0xneUpFMVhVYVZDZVFheUtMN3VaMnAzR0hTd1pLcEJYRGpDZmZ0OHV1V0FKRmFqZlJ2RnlMODFkZkxiSmYrN1VLSTFHcXZoZXdTaHc0ZGNoc01TcnJMbmp4NUVwY3ZYNGFQajQvelE2bFVJaWdvQ1A3Ky9sNnJReUtSVkRnaDJaa3paK0RuNTFkbWtBYmc3TEpiVnB1REJ3OGlPRGdZWVdGaCtPbW5uMXoyYmRteUJYUG56c1dqano3cXRnc3hjR04yODZwUXhEOEdjWEJVdlgyeVhSa05HalFBY0tNbmdVYWpRY09HcFlPZlVDaEUwNlpOWFY3Nyt2cTZiS3VxdG0zYm9sT25UbTczMWFYN29pckVvZEd3Wm1vaGE5SEw2K2NHaXNlRTE1YmxGYW4rWXRnbW9ydENYRndjZHUvYWdYVjdVakVzb2ZhUDFhWHFzM2JYR1doQ0lwMHo5TlkzQXJuR2F5SDdaaTFtenNLcHlhL0I3NTV1YnNOMDN0NDkrUHVMT1lqOXowS3ZYenMyTmhhZmZmWVpGQXFGUzNBb1dkL1kwKzZ5MWEyZ29BQmFyUmIzM0hOUHVlMUt4bldYTlFIYXZIbnpZTEZZc0d6Wk1wZUoxZ29LQ3JCMDZWSTBidHdZVHo3NUpLUlNxZmVLdjRta1dWeTFuTGV1TVpsTXp2SFlRUEhZYktQUkNJRkFBTGxjN3RKV3I5ZkRhclc2SEZzeTFycGtuTFU3Ky9mdlIzeDgxZVplcUN2M1JWVkpRbU5nT3VsNWwvdktzbHc2QVhrN3p1WlAxWXRobTRqdUdxKzhOaGtmenB5Q2RidlBZRmozdXRXRm1MeGp6YTdUU00yWFlzck1WMnU2bERvblpOVG82MnR0ajBiSXlGRUlIREFRWW8wR1ZwME9WNU0ySVd2dEdvU05IWWZBQWQ1ZlJrZXBWS0pkdTNiTzF4YUxCWHE5SHRldVhZUGRia2RtWmliMjdOa0R2Vjd2N0NwYjhtZko1eHFOQm0rKythWlg2cGszYng3YXQyK1A3dDI3dTJ6ZnRHa1RyRllyZXZic1dlN3hKZUZOb3lrOW52N2l4WXRJUzB0ejIyWDNtMisrZ1U2bnc4eVpNNTFCZStuU3BiaDQ4YUp6TERGNXovUFBQNC8wOUJ0ekY1VDhIWWVGaFdIeDRzVXViYWRPbllwVHAwNDVYNjlac3dacjFoUXZnZGU2ZFd2TW5UdTMxUGwvL3ZsbnpKczNEei8rK0dPVjZxc3I5MFZWaVlLaTREaTgxaXZuY3NkdUtvQW9pUDhYb09yRnNFMUVkNVdwc3o3Q2w1OS9nZy9YSGtXSFpocEVOZkpEVkdQdmRhZWoydWRzUmk3T1hzckRvZk41MElSR1ljck1zcnRCVS9taTNwNkZ3QUVEa0w1b0lVNk1IK2ZjSHRpdlB6cXNYTzMxN3VNQThQdnZ2MlBWcWxVdTQwNHRGb3RMbTZTa0pDUWxKVUVpa1RoblhpN3BNaXVYeTZGV3F4RWNIRnp1ZGV5VjZEYTlkZXRXWkdWbHVZUUtuVTZIbFN0WElpQWdBRDE2OUNqMytKS3c3ZXRtL1B1dVhic0FBTDE2dVhhZFBYSGlCSktTa2pCMDZGQ1hnT1hqNDRPZE8zZGk0OGFOR0R4NHNNZGZBMVZzMXF4WnNGZ3MyTDU5TzFhdlhvMHZ2L3dTRW9rRUVvbWtWTnZ4NDhjN3gzSGZPbVpiSnBPNXRMWFpiTmkvZno5Kyt1a25qQm8xeXUzNUtsSlg3b3ZiSVFsdUNhRW1HTVpEYTZIbzdOMWhQNFlEcXlBT2FBSkpRL1owbytyRnNFMUVkNTJYWDNzREJ3NGN3STdmdDJMOW9kTlFLYVE0cWoxWDAyVlJOZWdRM1J3RlJqT2lXclRBd05FajYyM1g4VHZKcjF0Q3RZVHFzb1NFaEtCang0N09rSER6aDQrUEQ2Wk1tWUtISDM0WVR6NzVwTnV4eXNlT0hjT25uMzZLcDU1Nnl1MzVpNHFLc0dEQmdncWZScGNvS0NoQVFVRUJtalZyNXR6bWNEancyV2VmUWFmVDRkVlhYNjJ3ZTNkMmRqWmtNbG1wcnNoQWNkZ09DZ3BDNjlZM2xqUFM2WFQ0NktPUDBMeDVjL3p6bi85MGFUOWl4QWpzMnJVTDgrZlBSN3QyN1JBV2RtZldZYjhibEl5NVhyaHdJV0ppWWx5K0owRHhCR1ZwYVdtWVBuMDZEQWFEYzRieThzWnM1K2JtSWk4dkR3QXdjdVRJVXQ5UFQ5V0YrOEliZklmTlJ2YjdYU0NMNlFlaG91S1ZEWUxmVHFtd2pWMmZnOEt0bnlObzJqNXZsRWhVTG9adElyb3J4Y1hGSVM2TzR4S0pLcXN3SlFWbjMzbTcxUGFvLzNzYnFqWnR2SDY5Nk9ob1JFZVhQWW1SUXFHQXpXWXJjMUt3di8vK0c1bVptYVVtSXpPWlRMaDI3Um9tVHB5SVM1Y3U0ZDU3NzRWWUxIWlowOWlkWThlT0FRQ2lvcUlBRkFmdHI3LytHbnYyN0VGY1hGeUZUNWYxZWoyT0h6L3VOcFJjdkhnUjU4NmR3N0JodzV6Yk1qTXpNV3ZXTE9UbDVXSDI3Tm13V3EzSXpjMTFocHZDd2tMRXhzWkNxOVhpazA4K3dadzVjeUFVQ3N1dGdUeW4xV3B4OE9CQnZQSEdHeTdiVTFOVFlUUWFzWG56WnNURnhXSFNwRWtlblM4OVBSMENnUUFQUHZnZ0preVlVT1c2YXZ0OTRVMStZK1loYjhWRUJJeGI3cFh6NWEyWUNMOHg4N3h5THFLS01Hd1RFUkdSeDhRYURmemNUQUFtZGpQKytFNklpb3JDcGsyYkVCSVNVbW9NZEg1K1BsYXVYSW1JaUFpWHljank4L054L3Z4NTZQVjZSRVJFNE91dnYwWmtaQ1NhTm0yS0hUdDJRS0ZRdUN5eFZDSXZMdy9idG0yRGo0OFB1blRwQXFQUmlNOCsrd3c3ZHV4QVpHUWtwaytmN3RJK0tTa0pPM2Z1UkdCZ0lKUktKWVJDSWZidTNZdUNnZ0k4OXRoanBjNi9iZHMyQUhEcGhwNlltSWh6NTg1QkpCSmgvUGp4THBOd2xaREw1ZkQzOThmSmt5Znh3dzgvbExsRUUxVk9mbjYrczBkQjM3NTlYZmI1K1BpZ2FkT21lUGJaWjlHdFd6ZVB6OW0yYlZ2TW5qMGJIVHQyeEMrLy9JSUZDeFlBS0g2U0xCQUluTE42MjJ3MkFNQmJiNzFWYXVtd25qMTdWampPdWlidkMyK1RSc1JEMXFJWGRELzlIelJEM3JtdGMrV3Zmd3V5Nkg2UU5tTXZKN296R0xhSmlJaklZL0ltVFJBeWNqUk1HVGNtanBJM0RvTzhTWk1hcWVlNTU1N0Q1NTkvanZuejU4TnNOcnZzRXdxRmlJaUl3S3V2dWs2SVo3VmFJUlFLTVhUb1VQenpuLzkwanBtZE9IRWl2dmppQzJ6ZnZ0MFpkbTRtazhrUUZSV0ZaNTU1QmtxbEVnc1dMTUNPSFR2UXZuMTd2UDMyMjZWbW5GYXIxVGh5NUlqTFdGcWxVb2tSSTBaZytQRGhwYzYvWjg4ZWFEUWF4TWJHT3JjOS9QRER5TXZMUTBCQUFQejkvWjBmZm41K3pnK3BWQXFMeFlMeDQ4Zmp1KysrdzZCQmc4cGRlb3c4VTFSVUJKVktoYWxUcDVicUxSQVNFb0tGQ3hkQ0lCQlUrcndsdzFsYXQyNWRaamZ1OGpUeDRGNnJ5ZnVpT2loN1RZQis1d0xrTEJ3RHZ6SHpJUFR4cS9pZ205ajFPY2hiTVJHeW9DNXdwd0FBQXY1SlJFRlU2SDVROWhoWDhRRkVYaUp3T0J5T21pNkNpSWlJNm82c05hdHhhdkpyenRldFAvMGNJYU5HMTJCRmxaZVRrK1AyS1YxbFdDd1diTjY4R1lNR0RTcTM2N2JOWm5NdUkxVmVDRGFaVExodzRRSmF0V3BWcFhwT25Ub0ZwVkxwVVJnamNzY2I5MFYxTXY5OUFIa3JKa0xkL3cwb3VuajJPOGR3WUJVS3QzNE92ekh6K0VTYjdqaUdiU0lpSWlJaXFqUHkxMCtITFNjTlFvVXZKSTNhUUJ3YURYRm9EQURBbW5rUzFrd3RMSmRPd0c0cWdEaWdDVFFQdjFmREZkUGRpbUdiaUlpSWlJanFGTXVWVk5peS80TGxVZ3FzbVZwWU0wOENBTVNoTVJDSFJrUFNLQmFpb0JaYzNvdHFGTU0yRVJFUkVSRVJrWmR4YlFn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C90L1dEV01rczZsbWw0QUFBQUFTVVZPUks1Q1lJST0iLAoJIlRoZW1lIiA6ICIiLAoJIlR5cGUiIDogIm1pbmQiLAoJIlZlcnNpb24iIDogIiIKfQo="/>
    </extobj>
    <extobj name="C9F754DE-2CAD-44b6-B708-469DEB6407EB-2">
      <extobjdata type="C9F754DE-2CAD-44b6-B708-469DEB6407EB" data="ewoJIkZpbGVJZCIgOiAiMzQ2MjEyODk3ODcwIiwKCSJHcm91cElkIiA6ICIxMjQ0NDI1NDY2IiwKCSJJbWFnZSIgOiAiaVZCT1J3MEtHZ29BQUFBTlNVaEVVZ0FBQTlzQUFBS21DQVlBQUFCZFFvMTNBQUFBQVhOU1IwSUFyczRjNlFBQUlBQkpSRUZVZUp6czNYZFlVMmYvQnZDYmtiQ1g0QVJSY0F1SVdtMFZOLzdjZGRlK1drZkZ2VmR0MVZwbnJWcDN0VGpxcUZzY2RiWlV0R29WWjBXcmdDS09vcWlneUVwQ0lDU1EvUDZncE1ZQVFnaUVjWCt1aTZ0d3pubWU4NDF2OU9YT2VZYVJTcVZTZ1lpSWlJaUlpSWoweHRqUUJSQVJFUkVSRVJHVk5R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G1hdWdDaUlpSVNwcVhxUThneTB4Ui8reGdWaFVWaE00R3JJaUlpSWhLRzRadElpSWlBR21aWWdURmJFWlkwbmtreVdPMHpqc0lxK0ZEcDk1b1cza3dMRXhzRFZBaEVSRVJsU1pHS3BWS1plZ2lpSWlJRE9sMHpFWmNlcjBQc2t6SmU2ODFON0ZCMTJyajBiYnlrR0tvaklpSWlFb3J6dGttSXFKeUt5MVRqQU5SODNBbVpuTytnallBeURJbE9QNThCUTVFelN1U21qSXlNcENSa1pIbk5TcVZDbks1SEVxbHN0RDNrOGxra01sa2VWNlRsSlNFT1hQbUlDa3BxZEQzbzVLcnFOOTcxNjlmeDZoUm94QVhGMWVnZHFtcHFRVytsNjZVU2lXaW82TWhsVXFMN1o1RVZIWXhiQk1SVWJsMVBIb0ZiaWFjMEtudHpZUVRSUks0di83NmEzejc3YmQ1WGhNVEU0TWVQWHJncjcvK0t2VDlsaTFiaGtXTEZ1VjVUWHA2T2tKQ1FwQ2VuZzRBRUlsRWVQWHFsY2FYVXFuVU9wYjlsWnljL040Nk1qTXpzWGp4WXZUczJSTjM3OTR0OU91aWdpdnE5MTVLU2dxZVBYc0doVUtSN3paWHIxN0ZrQ0ZERUJrWldlRDc1ZFRYdzRjUDg3eEdJcEZnNU1pUnVIejVjcUh2UjBURU9kdEVSRlF1WFh5OUJ6Y1RUaGFxajVzSkorRHAwQUZlOXI2RjZ1ZkpreWZJek13RWtQVVVMek16TTg5UThPYk5Hd0Jad1NmN09rZEhSemc2T3VMaXhZdTRkKzllanUwR0Rod0lvVkFJVTFOVG1KdWI1M2lOWEM2SFFxR0FsWlZWcnZmZnNtVUx6cDQ5cTNGcy8vNzlHRHAwYUk3WCsvajQ1Qm5vbFVvbFZxeFlnU3RYcnFCU3BVcFl1blFwbGk5ZkRqYzN0MXpia0g3bzg3MVhGRDc4OEVONGUzdGo5dXpaV0xkdUhXclVxSUZGaXhibE93eVBIRGtTQXdjT1JIcDZPdno5L1pHV2xvYTFhOWVpUm8wYVJWSXZFZEhiR0xhSmlLamN5VjRNVFIrT1I2OUFiWnRtaFZvMDdZc3Z2dEFhdGpweDRzVDN0dHUwYVpQNis2RkRoMkxZc0dFUWlVU0lpWW1CVENiRDNidDMwYVJKRXdpRlFnQlp3NFRuekptREJnMGFZTnEwYVRuMnVXL2ZQZ1FGQlNFZ0lDRFBlM2ZxMUFtVEowOUdiR3dzeG80ZEM2RlFpSU1IRDZyUHo1Z3hBNTA2ZFVLM2J0M1U5OCtKUkNMQjBxVkxjZnYyYmN5ZE94ZE5talRCbkRsek1HUEdETXllUFJzZmZmVFJlLzhjU0hmNmZPOFZCVk5UVTh5ZE94ZmZmdnN0L3Zyckx6ZzVPYUZUcDA1bzBhS0Z4bldKaVltb1VLR0N4ckZWcTFhcHZ6Y3pNOFBpeFlzeGJkbzB6Sm8xQzJ2WHJvVkNvY2oxdGY3d3d3LzQ4Y2NmTlk2NXVyckMzOTlmVDYrTWlNb0RobTBpSWlwM0xyN2VtKzg1MnU4eU43RUdBUFhXWUVueUdQd1Zmd0x0S3VmOFZEYy9BZ0lDa0wxZTZieDU4MkJ1Ym82NWMrZm1lbjEyd0owM2J4NmFOMjhPSUN1VUFFQ3ZYcjNRcTFjdkJBY0hJeW9xQ3N1WEw0ZXhzVzZ6eGlRU0NlTGk0aEFmSHc4QWVQYnNHZExTMGdBQUppWW1zTEN3Z0ptWm1mcjZJMGVPcUFPTWtaRVJyS3lzdEFMUTJ4NDhlSUR2dnZzT0tTa3BXTEprQ1Z4ZFhXRmpZNE9WSzFkaStmTGwrT2FiYjlDN2QyK01HalVxMXlmeFZEajZmTyt0WHIwYWYvNzVaNjV0czUrZ2p4MDdGa1pHUnJsZU4yN2NPUFRvMFFPN2R1M0NoUXNYc0hQblRpeGF0QWhLcFJMang0K0h0YlUxbGk5ZkRvRkFBQUNJaTR1RG41OGZ2dnp5UzdSdjMxN2R6OXRoR3dCcTFhcUZPWFBtWU9IQ2hUaDgrREQ4L1B3d2Z2eDRqV3RrTWhrMmJkb0VYMTlmTkd6WVVPT2NyUzEzSVNDaWdtSFlKaUtpY3VkbXZHN3p0TTFOckRHeDNnNEFnSC9rQ0hYZ3ZobC9zbEJoKyswZ2FXeHNqTHQzNzJMQ2hBbTVYcCs5aUpWUUtJU0ZoVVdPMTl5NmRRdk5temZYT1dnRHdKVXJWN0IyN1ZwMUdKcy9mejVzYlczUnZIbHppRVFpUkVSRXFJY1ZBMEI4ZkR5cVZxMnFyakU3aEwxTEtwVml4NDRkT0hYcUZHclhybzJWSzFmaTBhTkg4UFB6dzdwMTYxQzNibDBzV3JRSWh3OGZ4dmJ0MjNINThtVU1HellNWGJ0MkxkVHJJVzM2Zk8rMWJ0MGFycTZ1T2JhVFNDUTRjT0FBZ0t5bnpBTUhEc3oxSHZYcjF3ZVFGWHpGWXJGR2ZWT21UTUdNR1RPd2V2VnF6SjQ5RzBEV3RJWktsU3FoZGV2V2ViMVVBRmxUR2xhc1dJRkdqUnJCMk5nWTNidDMxemd2RW9td2FkTW1lSGw1b1V1WEx1L3RqNGdvTHd6YlJGUXVuWG53RE1mREhpQThOaDRPUWlOY2ZpbCtmNk1TcUpXekxaTGxLbmhXZFVML3hnM1FzVTdPditqU2Z4TGxMNUVrankxd3UreWc3V3laRlFRK2RPeU5TM0g3QUFBeGFaRkl5eFRyYmY5dFYxZFhmUExKSjdtZVQwcEswaGpHK3k2bFVva3JWNjVvUGJVcnFLNWR1NkpyMTY0NGN1UUl0bXpaZ2wyN2RxRktsU3BZc1dJRmJ0eTRnYi8vL2h0djd5Q2FuSnlzRVpUZWZ1b05aSVhza3lkUDRwZGZma0ZxYWlyOC9Qenc2YWVmd3NURUJJNk9qcWhWcXhibXo1OFBmMzkvT0RvNllzQ0FBV2pXckJuV3IxK1B0V3ZYWXQrK2ZlamF0U3U2ZE9tQ1NwVXFGZXExVWM0Szg5Nzc2S09QY2gzMnYzcjFhZ2dFQWlnVUNxU2xwYUZ5NWNwbzI3WnRnZXZ6OFBDQW41OGZMbDI2aExTME5EeDY5QWlYTGwzQ2tpVkxjdjF3NTEyTkd6Y0drRFVVL3QzRis3SVhiL3Z0dDk5dysvWnRyYllqUjQ3a2U0K0k4bzFobTRqS25XbS9uSUZDRklPMkR1bVk0QWw0MmhrQnpVdnIwN0lVaEl0VUNCZWw0UENsR0FTR3VXQjF2MDZHTHFwRVMweVBLWENiZDRQMlgvRW4xRUU3Mjh2VVNOUzJhYTZYR20xdGJlSHA2Wm5yK2RldlgrZlpQaVFrQk1uSnlhaFJvNGI2eWJPTmpZMzZLYVpTcVlSY0xsZC8vKzdQNzhwcDVlbk9uVHZqaXkrK3dNdVhMekY4K0hBQVdVOEY3ZTN0QVdRRjY3Y1hXWk5LcGZqODg4OGhFb25nNCtPRE1XUEd3Tm5aV1gxZUlCQmc3dHk1bURCaEFrSkRROUdoUXdjQWdKdWJHOWFzV1lNTEZ5NWd6NTQ5MkwxN055cFhyb3pPblR2bitXZEF1aW5zZXk4bllXRmhPSHYyTEFZTUdJQ0FnQUQwNzk4Zkd6ZHVSTE5teldCcGFabnZmdnIxNndlSjVML3BINzE2OVZKLy84MDMzd0FBeG93Wmd3RURCbWkwUzBoSVFIQndzUHJuaGcwYm9tN2R1cEJLcFpCS3BWQW9GREExTlZVUGJjLyt3T0R0dWV4SlNVbDQrUEFoL1B6OEN2REtpYWk4WTlnbW9uSkVoWkc3anNESEtna2p2UUVnOXptRHBZbW5uUkU4N1lDQnJncHMrZWNmak4xekJGdUc5a2RaZVgzNjlqTDFRWTdIbXp2MlFqWExlamp4ZktYV3VVRnVTOVJCKzdIa0pnS2VGczBlMjlsQ1FrTHcyV2VmNmR6KzJMRmpBTExtdm1hYk9IRWkrdlRwQXdENC9mZmY4ZnZ2djJ1MDZkR2poL3I3dDFlV2xzbGtDQThQQndENCsvdGordlRwdWQ1WEpCTEJ6czRPS1NrcFVDZ1U2dUFOQUZaV1Z2RHo4ME9OR2pYZzZlbUp5NWN2NDhhTkcxcDk5TzNiRjBsSlNUaDY5S2o2V04yNmRlSHI2NHYyN2R1cmg4ZFQwU2pzZSs5ZElwRUl5NWN2UjgrZVBkVXJnSGZwMGdVM2I5N0VoZzBiTUd2V3JBTDExNnRYcjF5ZmlNK2ZQei9INDY5ZnY4YjI3ZHNCWkwyZmh3OGZqcnAxNjJMbXpKa0FzdDdYWVdGaEdEVnFGSm8xYXdZQW1ENTlPdXJWcTZmK08zVCsvSGtzVzdZc3oxWDZpWWpleGJCTlJPWEd0Q05uME5JcUVTUGR5bTRJSGV0dWhDMy9KR0RtMGJOWTFhLzBQL2tUeWVRSWZ4V1BLMUgvUFkyT1RwSWdPam5yNmRiWWxsN28wYUJnMjBQbE5OVGIwNzREQnJrdFVaOS9PMHdQclBtdGVtdXZsNmtQc09OeHpxdDQ2OU9ISDM2SU9YUG01SHIrMWF0WHVRNFIvK2VmZnhBU0VnSWdhNWlzdGJXMWVtNHJBSXdlUFZyajZlQ1JJMGVRa1pHaG5rTjc4ZUpGUEhqdzN3Y1NJU0VoY0hGeFFWUlVGTkxTMGpCdjNqeFVxMVlOS1NrcFduTzJ4V0l4Tm16WUFCTVRFd0JaQzFRSkJBTFVyRmtUYytiTTBRajBGeTllUkZoWVdKNS9EaGtaR1JDSlJCZzBhQkE4UFQxaGJHeGM2S0NkSWxkZ3dwSHpTRXFURmFxZmtzak0xQVRmZjl3R3RSenRkTzZqTU8rOWR5bVZTbnozM1hjd05qYkc4T0hEY2UzYU5RQ0FrWkVScGs2ZGltblRwcUZPblRybzE2OWZ2dXR6ZG5hR3Q3ZDNqdWV5MzNmdmF0aXdJVTZkT2dVQTZObXpwOWI1QVFNR0lEazVHWFBteklHM3R6Zm16NStQbEpRVXBLU2txSzlKU2tvQ0FJWnRJaW9RaG0waUtoZUNJdjVCaGpnR283ekxidERPTnRiZENPUHV2TVM1aDgvUXNXN3Aya3RXSkpNak1DSUs0Ykh4dUJ3VmcvQlhDVnJYdU5oWnc5WEJSdWQ3VkRDcnBuWHNzU1FFTDFNZndObXlQajUwNm8wbmtwdTRtWEFTQTJ0K2l3K2RlZ1BJQ3RyK2tTTjFYc1U4TjArZVBFRlVWSlQ2NThURVJBaUZRbHkvZmozWE50bS8rTis5ZTFjakVQajYrbUxyMXEyd3RyWkdTa29LS2xhc0NEczdPNDI1ck5sUDdyTDkrZWVma012bDZtSGJIaDRlNnY0QklEQXdFTTJhTlVOVVZCUW1UWnFFTTJmT0lDNHVUbXZPdGxLcHhKZ3hZd0FBZCs3Y1FVSkNnbnFZcjRPRGc5WnJ5R3ZGNjJ6Ky92NElEQXhFMTY1ZDMzc3RGWnkrMzN2dkxsN243KytQME5CUXJGdTNUaXVrTm1qUUFNT0dEY09XTFZ2ZzdPeHNrQzNlWkRJWnBrK2ZEaDhmSDB5Yk5nMTkrL1pGY0hBd2JHMXRrWkdSb1JIZSsvYnRpeTVkdW5DQlBpSXFFSVp0SWlvWFRvUStRRnNIT2NyTDBPbzJEbkljdjNPLzFJVHQ2Q1FKdGx3THhmNi9JeUdXeVdGakpvUlhWVWQ4MWFFWldybFZnMWRWSjlpWjU3NVhjMEhrRkxabG1STDRSNDdFVEk5RHFDQjB4aUMzSldoYmVZaDY2SGgrZ3JhelpUMmQ2cmw1ODZiNnFWdTJtSmdZZlAvOTl6a3V4Q1FXaXlHVHllRGs1SVJMbHk3aDBxVkw2bk5ObXpiRmd3Y1BNSFRvMEJ3WHNYcno1ZzNXckZtRDBhTkh3OTNkUGNkNlZDb1ZkdTdjcWQ0Nys5YXRXeGc4ZURBT0h6NE1jM056akJrekJpdFdyRkRQMlJhTHhUaHc0QUFzTEN6VXc5UkRRa0xnNmVtcC9qay9FaE1UOGZ6NWMvVlR5NGlJQ0p3OGVSSWpSNDVFdFdyYS81dnB5bG9vd083UHVNbzBvTi8zWHJ0MjdUU0M2TFp0MjNEeTVFbE1uRGhSdldqZXV3WU5Hb1M3ZCs5aTRjS0ZtRGR2SG54OGZONWI4OWF0Vy9Ienp6L25lRTRtSzlob0JhRlFpRTgrK1FTN2QrL0dzV1BITUdUSUVJd2RPeFpBMW56dGQxZHF0N2EyTGxEL1JFUU0yMFJVTG9TL1NzQUVMME5YVVh5ODdJQ3Q5N1NmQ3BjMDBVa1NyTGdRZ2dOL1J3SUFCamF1aTNFK2plQlYxYW5JN2xsQjZBd0hZVld0RmNsbG1STHNlRFFORSt0dmg0V0piWUdDZGkyYkQzUmVpWHpnd0lFYTJ5QUZCQVJnOSs3ZCtPS0xMOVJQZFB2MDZZTmh3NGFoWDc5K2VQMzZOYjcrK212WTJ0cGl6cHc1V3FGbzgrYk5HazhjMzVhV2xvYVFrSkE4dDExS1RVMUZTRWdJQmc4ZWpPdlhyOFBiMjF0akR2ZmJWQ29WL3ZqakQzVHUzRmtkVEZKVFUzSDc5bTJvVkNwRVJVWEJ6UzMzWWY0WkdSbVF5V1N3dExURTNyMTdFUmdZaUsrKytncnQyN2ZIbWpWcjRPN3VybDRaT3pvNk90ZHRwVWczK243dlpkdTVjeWNPSGp5SUFRTUc1UG1CaTdHeE1SWXNXSUF2dnZnQ2l4WXR3b3daTS9MY2JzdkZ4UVZlWGw0UUNvWFl1M2N2dnZubUc0U0hoK1AwNmRQcWtSTFo4OEx6dzlqWUdCMDdka1M3ZHUxdzlPaFI5ZXI1NmVucFNFNU96bkZFQmhGUlFUQnNFMUc1WUM4MHpscDF2SnhvWkc4RU8wSEpmcjJYbzJJd2RQOXBxRlRBVngyYVlWQ1Rlb1VhSGw0UXpaMTY0MHpNWnEzak1XbVI4SDh3VWgyNDh6dDAzUFBmT2QyRklaRklzR2JOR3R5NmRRdUxGeS9XR080dGw4dVJtWmtKQUtoY3VUTFdyMStQaFFzWFlzeVlNUmcvZmp3NmR1eW9IaXBldVhMbFhNTjJRVGs0T0dpcytQd3VJeU1qWEw5K0hkZXVYY1BLbFZrTHkvM3l5eS9Jek14VXIzTCtybjM3OWlFNk9ocXpaODlHY0hBd2xpNWRpcDA3ZDJMaXhJbElTa3JDc21YTGtKYVdoalZyMWlBMU5SWEd4c1k0Y2VJRXRtelpndFdyVjZOQmd3WjZlVzMwSDMyOTl6SXpNL0hERHovZzk5OS9oNit2TDBhUEh2M2VlMXRaV1dINTh1V1lObTBhVnExYWhidDM3MkxLbENrYVQ1V3pyVisvSGdCdzZOQWhPRG82b2wyN2RwQktwVEF4TVVHTEZpMEFaSzBGY1BEZ1FVeWRPalhQK3lvVWloem5pbS9ldkJrcWxRb3FsUXE3ZCsvR3ZuMmF1dzZNR0RFQ2ZmdjJmZS9ySWlJQ0dMYUpxSnk0RWlNQlVMN20ybDJPMGUvY1luM2FmQzBNY3dPdndLT0tJL3o3ZFNqU0o5azVhVmQ1Q0M2OTNndFpwbllvelE3Y2ZWeS93bzdIMDk0YnRCMkVWZEd1OGxDZGExRW9GRGgyN0JqMjc5OFBKeWNuZUhoNFlOR2lSVnJYN05peEE3dDM3MVlmVXlxVjZOMjdOOWFzV1lNZE8zYWdWNjllNk4rL2Y0NGhSVmVkT25XQ3RiVTE0dUxpY2p5ZmxKUUVFeE1UaElTRTRLKy8va0tkT25WdzZOQWg5T25UUjJNMThUTm56cUIxNjlhd3RMVEUyYk5uNGVUa3BONW1LWnVKaVFubXpwMkxCUXNXWVAzNjlmRHk4b0tycXl2Mjd0Mkw5dTNidzlYVkZRc1hMb1MvdnorY25JcjMvVkpXNmZ1OXQyelpNbHk5ZWhWZHVuVEJqQmt6TUhYcVZJMzNUbnA2T29Dc2xiN2ZIbkwreVNlZjRJY2Zmc0NDQlF0dzl1eFpPRHM3WS9EZ3diblcvT3V2djhMWE4rY1B1T0xpNG5EdTNEbE1tNWIzUW9ZbUppYTVMdlQyMjIrL0lTb3FDaE1uVHRSNm4vTERIaUlxQ0ladElpSXFWbDhIWHNHV2EySG9WcjhtL1B2NzZtMHVka0ZZbU5paVM3WHhPVzd6QldRRjdvMlJJL1BWVngvWGdtMWQ5SzZnb0NCczM3NGRmZnIwd1lnUkkvRG16UnNrSkdoT0FaZzFheGE2ZHUySzl1M2JheHh2MUtnUk9uVG9nRzNidGlFOFBCeURCZzNTT0ovOXMwS2gwS2syVzl1Y2g4YUx4V0xFeHNiQ3o4OFBWbFpXYU5DZ0FVNmZQbzBqUjQ3QXhjVUZBd1lNMEFqYi92NytzTGEyUnVYS2xmSHk1VXV0ZlpDem1acWFZdjc4K1FnTEM0T3JxeXNTRXhPeGE5Y3UyTm5aWWVIQ2haZ3dZUUlXTEZpQU5XdldxSWY4a3U3MC9kN3IyN2N2bkoyZE1YcjBhQmdaR2FGNzkrNUlUVTFWdDNuNDhDSE9uVHVIYnQyNndjN3V2eFhUR3pSb0FEczdPNnhjdVJKQlFVRWFxOWEvTFM0dURpdFdySUNKaVlsNmV6SnpjM05JcFZKY3ZIZ1IxdGJXT0hmdW5NYis3Ym01Zi84K0hqNThxQlhLejU4L2owZVBIc0hJeUFoUG56N0ZzR0hEWUdOVFBDTnVpS2pzWWRnbUlxSmk4MXRFRkxaY0M4UEF4blhoMzcvd1E2OExvMTNsb1loSmpjVE5oSk02OTlHMjBtRDF0bUM2K3Zqamo5RzhlWE5Vcmx3WlFOYThWQmNYRjQxcmpJMk5VYTFhdFJ5M1BLcFRwdzYrLy81N1pHWm1hcTJVUEhQbVRGaGFXbUxEaGcwYXg1VktwWHBvY1BhUTJleWZjeHI2L1RhSlJJSTdkKzRnUFQwZFhidDJ4Ymh4NDVDZW5vNGRPM1lnUER3Y0d6WnNnRUFnVUYrZm5wNk8xTlJVMk52YjQ4U0pFeEFJQkdqWHJoMEFxSy9MZnVJSkFHWm1adXBoekpHUldYUDVHelJvZ0NwVnFtRG16SmxZc0dBQkRoMDZoS0ZEZFI5TlFGbjAvZDVyM0xneEdqZHVyRDcvN2lyeWYvenhCODZkTzRmT25Udm5HSWdGQWdFKy92aGpyZU1KQ1FuWXRXc1hMbHk0QUY5Zlh5eGN1RkM5V0ZtelpzMVFzMlpOTEZtU3RYV2Z2YjA5cGsrZnJuNVB2YjJpZUVaR0J1UnlPYzZkTzRkZHUzYWhWYXRXNm5NaWtRaTdkdTNDcVZPbjBLaFJJelJ0MmhRQkFRSDQ0NDgvTUhqd1lQVHUzVnZqZlUxRWxCOE0yMFJFVkN4RU1qa21IYjJRTlhUY3dFRTdXL2JlMnJvRTd1YU92UXI5VkR2YnJWdTM4Tk5QUCtWNlhxRlE0T2VmZjlhYVA1ck4zdDRlTzNmdTFEcit3UWNmd003T0RvOGZQOVpZcU95cnI3N1N1amEvMjJ2WjJOamc0NDgvUnQyNmRlSHI2NHYwOUhUODhNTVBDQXNMdzVvMWExQzVjbVgxay9UVHAwL0QzTndjeHNiR2NISnl3cmx6NTlDK2ZYdDFVTXBlek9xbm4zNUNwMDZkTkQ0c1NFOVBSMEJBQUtwVXFZSmF0V29CQUh4OGZMQmd3UUwxL0Z3cXZLSjY3K21UZzRNRDZ0V3JoeUZEaG1ndHltWnJhNHV0VzdjaUlpSUNEeDgraEptWkdaS1RrN0YwNlZJQTBGaFU3OUtsUzFBcWxZaU5qY1hubjMrT2dRTUhJaUlpQW1mUG5zWFpzMmNoazhuUXMyZFBqQjA3Rm1abVp1amN1VE8yYnQyS0xWdTI0T1RKa3hnOWVqVGF0R2xUcEsrVmlNb1dobTBpSWlvV1gvOTJHV0taSEhzL0sxbDdKZzl5V3dJSHMycTV6dUYrbDdtSk5RYTVMU24wRSsyM05XM2FGTE5uejlhNXZWQ29PUlRmMWRVVk8zZnVWQTkvSFRKa0NJQ3M3WXhtemNyN0E0TDQrSGhzMzc0OXoydkdqUnVuL243ZnZuMUlURXpFeG8wYjFhczNDd1FDOU96WkV5ZFBabjJJTVdEQUFGU3FWQWxMbGl6Um1HOWR2WHAxakJrekJrZU9ITUh5NWNzMTdtRmlZZ0kzTnpkTW16Wk5ZOTVzNjlhdDg2eU5Da2JmNzcyaVlHeHNuT3ZROG16eDhmSDQ4Y2NmMVQvYjJkbmgwMDgvMWRpL3UzYnQybkIxZGNXc1diUGc2dXFLVWFORzRjV0xGekEyTmthYk5tMHdjT0JBMUs1ZFczMTl4WW9WOGZYWFg2TmJ0Mjc0NFljZnNHelpNcmk3dStkcm1Eb1JFUUFZcVZRcWxhR0xJQ0lxYW83ek5pT2hUL2xhSU0zeHVCSUozNDU3LzRYRklEcEpnaVpyOXVHckRzMHd5N2ZaK3hzWVFGcW1HQmRmNzhYTitCTmEyNElCUURXTHVtanUxQnNmT3ZYV2VadXZza3FsVW1rdEpFVmtDTm5USXQ2ZFVwRk5xVlNxendVSEJ5TXBLUWx0MjdhRnZiMTludjBxRkFvOGZQZ1FIaDRlZXErWmlNb3VQdGttSXFJaTkvMzVtN0F4RTJLY1R5TkRsNUlyQ3hOYmRLMDJBVjJyVFVCYXBoZ3ZVeVBWNTV3dDZ6Rmc1NEZCbTBvS0l5T2pQTitQYjRmd2dnd0pGd2dFRE5wRVZHQU0yMFJFVktSRU1qa0M3anpFd01aMURiTHl1QzRzVEd4UjI2YTVvY3NnSWlLaVVxeDhqYWtrSXFKaXQvLzJBd0RBTEYrR1Z5SWlJaW8vR0xhSmlLaElCZndkQ1k4cWpuQjE0RjYxUkVSRVZINHdiQk1SVVpHSlRwSWcvRlVDQmpXcForaFNpSWlJaUlvVnd6WVJFUldaM3lLaUFBQTlHcmk5NTBvaUlpS2lzb1ZobTRpSWlreGdSQlNIa0JNUkVWRzV4TEJOUkVSRlFpU1Q0K3JUV0Q3VkppSWlvbktKWVp1SWlJckViL2V6aHBCM2IxRFR3SlVRRVJFUkZUL3VzMDFFWlpKWUpvZFVvWUEwUFFOU3VjTFE1WlJMZ1JGUmNMR3pobGRWSjBPWFFrUkVSRlRzR0xhSnFNU0tTaFFqT2ttQzU4bGl4SWlsV1FGYXJsQi9wY3F6Z25TS1hBRnB1Z0twaXF5ZjB6TXlEVjE2dVNlU3lYSGxhUXhYSVNjaUlxSnlpMkdiaUF4Q2thbkVTMUVLb3BNbC93YnFyUDltL1N4R3JFUUtsY3JRVlpLdWZyc2ZCYkZNanU2Y3IwMUVSRVRsRk1NMkVSVzVES1VTOTE0bDRzN0xPTngrK1FaL3Y0ekRnN2hFWkNxWnBzdXFGUmRDNEZPektscTdWVE4wS1VSRVJFUUd3YkJOUkhxbFVnRVAzeVRoOXNzNDNQazNXSWUvU3VEUTduSkNKSk5qNlA3VGVKNHN3WS85T2hpNkhDSWlJaUtEWWRnbW9rSjVtaWpHM3kvajhQZS93VG8wSmg0cFhKQ3MzQW1MalVmNHF3UnN2aHFLOEZjSjJOQzNBNTlxRXhFUlVibkdzRTFFK2ZaR21vYWIwYS94OTF0UHJaUFMwZzFkRnIySDg2S3RrQlh4eUFJVkFDTUFkaFptMkR5Z0l3WTBxbE9rOXlNaUlpSXE2UmkyaVNoUFVZbGlIQWw5aEdOaGp4RVpsMlRvY2tnSFkzMGE0V2IwNnlLOWh6RlVlSndnd2l0SktuNE12b1BPZFd2QXpseFlwUGNrSWlJaUtza1l0b2xJeXd0UkNnN2ZmWWhqWVU5dzcxV0NvY3VoUXByZjZhTml1OWYrMjVINE92QUtlbTAvZ1pNamV6TndFeEVSVWJuRnNFMUVBSUFZc1JTL2hEN0M4YkFudUJQenh0RGxVQ24xV2RONjhLcnFpUFliajJEejFWRE04bTFtNkpLSWlJaUlESUpobTZnY2U1MlNpcU9oajNFODdERkNYc1FadWh3cUk3eXFPbUZnNDdyWWZDMFU0M3dhOGVrMkVSRVJsVXNNMjBUbGpEeFRpYU5oajdIcjVuMzhGZjNLME9WUUdUWE9weEVDN2p6RS90c1BNTjZua2FITElTSWlJaXAyRE50RTVVU01XSXJ0TjhLeEp5UUNDYWt5UTVkVDVLeUZBbGdKQmJBVW1zSktLRUE0NTU0WEs2K3FUdkNvNG9nclVURU0yMFJFUkZRdU1Xd1RsWEhCLzd6RXRodmhDSXg0Q3FWS1plaHlDcVN5dFNYY0hPM2c3bWlMNnZZMnNQbzNRTDhkb3EyRkFsaXFqNXZDVWlpQXBVRDduemJIZVpzTjhBckt0OVp1MWJEbFdoaEVNam1Ia2hNUkVWRzV3N0JOVkFhbEtUSnc0TzlJYkxzUlhxSzM2ekl5QXFyWldzUGQwUTV1Rld6Ly9hK2QrbWVMSEVJemxSNkRtdFREbG10aCtPMStGRDVyV3MvUTVSQVJFUkVWSy80bVMxU0dQRTBVNDZmcllkaC9PeEtTZExtaHl3RUFHQnNab2JxOTlUdEIyZzV1anJad3EyQUhvWW14b1V1a0l1SlYxUWt1ZHRZSWpHRFlKaUlpb3ZLSFladW9sRk9wZ0RNUG4ySGI5WENjZi96YzBPWEF5QWp3cmxvUmJXczVvNjI3QzFyV3JBcHpVeE5EbDBVRzB0cXRHZ0lmUERWMEdVUkVSRVRGam1HYnFCUTdFL2tNaTg3Y3dJTzRSSVBXVWR2SkRtM2RYZFFCbS9OektWdjNobTRJdVBNUXYwVkVvVWNETjBPWFEwUkVSRlJzR0xhSlNxR3cySGg4OWV0bGcyM2RWY1hHVWgydTI5ZDJRVlViSzRQVVFTVmZqd1p1c0RFVEl2QSt3ellSRVJHVkx3emJSS1ZJZEpJRWk4NWN4L0h3SjhWK2J5Y3JDL1QxcW9WUHZPdWltVXVsWXI4L2xWNDlHdFJFNElPblhKV2NpSWlJeWhXR2JhSlNJREZWaHBVWGJ1SG5tL2VneUZRVzIzMHRCYWJvMXFBbUJualhoVy90NmpBeE5pcTJlMVBaTWFocC9heWg1RnlWbklpSWlNb1JobTJpRWt5V2tZbU5WKzVpZmZEZmtLUXJpdVdlSnNaR2FGZkxCUU84NjZCSEEzZFlDZm5QQkJWT2E3ZHE4S2ppaUMzWFFrdGQyTDdadFRPOHRtNkhlZlhxaGk2RmlJaUlTaG4rRmsxVUFpbFZLdXkvL1FETHo0VWdWaUl0bG5zMmRhNkVUN3pyNEJQdk9uQzBOQytXZTFJdkZwUHFBQUFnQUVsRVFWVDVNYTVsSTB3K2RnR1hvMkxRMnEyYW9jdkpOMm5FZmNoZVBDKzJzSjJlbm82a3BDVFkyOXZEM0Z6Nzc2RlNxVVJzYkN4c2JHeGdhMnRiTERXOXo4dVhMK0hzN0t6WFBoVUtCUjQvZm95cVZhdkMzdDVlcjMwVEVSRVZGMjV3UzFUQ25IMFlqZFliRG1IcThZdEZIclRkSGUzd1ZZZG11RDFqTU02TzY0ZXhMYjBZdEtsSWZOYTBIbHpzckRIcDZBVkRsNklsUXlSQ3lyMTdPWjZ6KzZnRnJCdDZhQjJYUFgrT0RKRkk3N1hzMnJVTGZuNStTRXRMeS9IODlldlhNWHo0Y0R4NDhDRFBmdmJzMllNTEZ6VC9yRisrZkltSWlJaDhmU1VsSmVXcjNwOS8vaG5EaHc5SFJFUkV2cTUvOHVRSnhvNGRpeWRQOGw1M0lqazVHVk9tVEVGd2NIQysraVVpSWlxSitHU2JxSVNJbDZaaHdpL25jZTVSMGU2VlhkM2VCdU45R3VHRDZwVzUwQmtWcTZVOVdtSFkvaUJzdWhxSzhUNk5ERjJPbXV6RkM0UjA3NEw2cTlhZ3lvQlBOYzQxT1hSRTYvcVVlL2R3WitBQTFKNi9VT3Y2d3BCSUpBZ01ESVNIaHdkZXZYcUZWNjgwZHh1b1Y2OGVqaDA3Qmx0YlcxaGJXMnNGWERNek03aTd1eU05UFIzWHIxL0g0OGVQWVdwcWlqWnQyZ0RJQ3NZWEwxN01WeTBUSjA1RW56NTkzbnRkNTg2ZGNmRGdRYXhmdng3Ky92NHdOczc3TTN3ek16UElaREpNblRvVlgzNzVKZHExYTVldmVxaG83ZG16QitucDZUcTFiZHk0TVpvMWE2Ym5pb2lJeWdhR2JhSVM0SmZReDVqMWF6Q1MwblQ3WlNjL0dsZXJpRW10dmRIYnN4YU1qYmpRR1JXL0hnM2MwSzErVFh6eisxVzBkcXNHcjZwT2hpNEpBR0R0NFlINnE5WWc5dkFoZFhpT0R6cU5sSWo3U0w1MkRmWXRXOEs2b1FlY09uY0JBRHhkdXhwT25UcnJOV2dEV1dGWUtwWGk3dDI3bURKbGl0YjVCUXNXNE02ZE93Q0FxVk9uYXAydlVhTUd0bTNiQmpNek15eGR1aFRUcGszRGQ5OTloOFdMRitQRER6L0U2TkdqTVdqUW9EeHJTRTFOeFl3Wk0vSmRzN096TTNyMDZJR29xQ2drSnllalFvVUtlVjd2NHVLQ0RSczJZTzdjdVZpeVpBa3lNelBoNit1YjcvdFIwZmp0dDk4Z2xXcVBwTXJJeUVCR1JnYk16TXhnbE12L2I1aWJtek5zRXhIbHdraWxVcWtNWFFSUmVSVXZUY1BVNDMvaTlJTm5SWGFQVG5WZE1hbDE0MUkxVDdZb09NN2JqSVErNVd2bWpPTnhKUksrSFdmb01qU0laSEwwM0g0Q3o1TWxPRG1pVjRrSjNObFM3dDNEZzVuVGtYTC9QdXcrYWdHSGxpMlJkTzBhUkRldXc3cGhROVJmdFJiV0h0ckR5Z3ZyMXExYm1EMTdOb1lNR1lKZXZYcGgvLzc5Nk5DaGczb3V0RUtod015Wk15RVFDTEJ5NVVwY3YzNGRJU0VobURScGtqb0VtWmlZd05yYVd0M255NWN2TVduU0pMUnQyeGJUcDAvUDMrdFBTVUhmdm4zVlQ3Wi8vLzEzYk55NE1jODJtWm1aTURFeHlmTWFjM056SEQ1OFdQMnpUQ2JEdm4zN01IandZTVRIeDJQOCtQRWExNnRVS3FTbnAwTWdFR2oxM2FKRkM4eWRPemRmcjRjS1o4K2VQZGk5ZXpjQ0FnTGc2T2hvNkhLSWlFb2RQdGttTXBEZkh6ekZwS01Ya0Z3RVQ3T0ZKc1lZNEYwWGs5czBSaDBuTGk0RUFLMnEyUUFvbnNYbVNvcXMxMXl5MkprTDRkK3ZBeVlldllEMkc0L2d1KzZ0TUs2bGw2SExBdkRmOEhDblRwM1JPT0F3VE8zc0FBQTFwMmZONjM3d3hYVGNHVGdBelFLRDlMcGcydlBuejdGMDZWSzR1YmxoOE9EQnlNek1SR2hvS0c3ZXZJa05HemJBeHNZR2E5ZXV4Y3VYTDdGOCtYTFkyOXZEeWNrSndjSEJjSFIwMUFxcTJaeWRuYkZwMHlaVXFWSkY1OXBxMWFxRkFRTUdhQnlMaTR0RFVGQVFXclZxQlhkMzkzejFZMnFhOWV1R1hDNkhVQ2lFdWJrNVJvNGNDUUN3dDdkWGY1OU5LcFZpNTg2ZDhQSHhnYWVucDhhNXFsV3I2dnB5cUlERVlqRUF3Tzdmdnd0RVJGUXdETnRFeFN3cExSMWZuTHlFRStGNUx4Q2tDenR6SVVaODZJbHhQbDV3c3JMUWUvK2xXYkpjaFhDUkNwNTI1V01JZldpeUN1S01rdmxhdmFvNjRkVEkzcGo0eTNuTURieUM4Tmg0Zk5XaEdWd2REUHZod0tORkMyRC9VUXZVWDdOTzY1eXBuUjA4dCsxQStLZ1JlREJ6QmhvZlBKeEREN281YytZTWxFb2xGaXhZQUZOVFU1aWFtbUxod29XWU1tVUt3c0xDNE9QakF3Y0hCM1R2M2gwZmZQQUJBS0JaczJhWVBIbHlyZ3VwWlN0TTBBYUF1blhyb203ZHVockhidCsramFDZ0lIVG8wS0ZBYzY3RllqR21USm1DTm0zYXdNL1BUejIvMjlyYVdtdCsrSnMzYjdCejUwNTRlM3VqWjgrZWhYb05wTHY0K0hnNE9qcXFQeXdoSXFLQzRiK2VSTVhvajRmUm1QRExlU1NreXZUYXI5REVHR05hZW1GbSsyYXdNUlBvdGUreXdyT3FFOEpGVW5pV2t3YzBZU0xBcTFwRlE1ZVJLenR6SWZZTzdvcnZ6NGRneFlVUUhQZzdFb09hMUN2VzBDMTcvaHl5bHk5ZzNhQWhNc1JpaUc1Y1I0dkwxL0pzVTN2QklseHYzUkt5NS9yYkRtekVpQkZvMzc0OWhFSWhvcU9qSVpQSklKUEpNR1hLRkNnVUNnUUZCYW0zdi9yeHh4OGhGb3NoRm9zaEVva2dGb3R4NE1BQkhEbHlCTWJHeG5qMTZoVzJiTm1pN3J0R2pSb1lQbnk0WHVyTUpwTmwvZnRsWVZHd0QvUXNMUzNoNmVtSmdJQUFSRVpHWXQ2OGViQ3hLWG1qTCtnLzBkSFJxTTQ5NW9tSWRNYXdUVlFNUkRJNXZqb1ZqQ09oai9UZWR5OFBkeXpwNWdObk8rdjNYMXlPOVcvY0VJZXZ2TUZBMTd5ZkJKWVZmeVpiWW5EYitvWXU0NzFtK1RiRG9DYjFzUGxhS1BiZmpzU0J2eVBSeXEwYVdydFZReXUzYW1oVnMraldHcmpldWlVQW9Fci9UMkRmMGdkbXpzN3ZEZERtMWF2RHhNWUdLZmZ2NGNYMmJYang4M2FZMnRxaWRkaDluZXN3TWpLQ1VDakVaNTk5cG5YTzJOZ1lTcVVTTmpZMmNISnlncFdWRmF5c3JHQnZidzhYRnhkWVcxdkR5c29LY3JrYzV1Ym1VQ3FWNm9XdUhqOStyTFdGMStEQmc5VkRnM1dWa3BJQ0FMaHk1UXIrK2VlZlBLOXQyclNwK3NtNHFha3BaczZjaVVxVkttSFBuajFZdEdnUlZxMWFWYWhhcUhET25EbUREUnMyNUhwZUpwUGh4WXNYN3gxZElCQUljUFRvVVgyWFIwUlU2akZzRXhXeFB4NUdZOUxSQzNnajFXL0k4NnppaU5XOTIzSDdybnpxV05jVmdmZXFZY3MvLzJDc2U5bGVGM0xqWThEQjBRWHRhNWVPSjFLdURqWlkycjBWWnZrMngrYXJvZmd0SWdyZm53OVJuL2VzNG9qV2J0VmdaMkdtUHRicTN3WC9QS3M0d2M1Y3FOTjkyejk3b2Y3K3hmYXRFT1J6WHFxNVMzWElYanhIemVrejROU2xDMHh0Q3o5Y29ucjE2dGl3WVFQTXpjMWhZV0doL3E5UUtFUy9mdjNRdjM5L0RCNDgrTDM5Vkt0V0RTdFdyQUFBekprelIydVllVnBhR21yWHJnMGZINThjMjh2bGN1emN1VFBQZTBna0VnREF1WFBuY2wyaE9qTXpFd3FGQXJhMnRsckQwSWNOR3dZSEJ3ZDRlSGhBb1ZEZzJqWHQwUVRaOTNqOCtERXVYYnFrZGQ3WjJSbTFhdFhLczg2ODNIdVZVS1M3UHhpS21ha0ptbGV2bk8vcmE5U29nZDY5ZStkNDd1blRwN2h4NHdiYXRtMkx5cFh6N3BQRHpJbUljc1ovSFltS1NLWlNoZm1ucjJMenRUQzk5bHZWeGdwek8zMklnWTNyZ1R0NEZjenF2aDB4ZGs4eXRqeDVnN0cxeXViSzVQNlBsTGlYV1JFYmUzY3dkQ2tGWm1jdXhDemZacGpsMnd3aW1SeGhzZkc0RWhXRHkxRXZzZTkySkNUcGNxMDJYM1hJdXI2d3JCdDZJT1grSW1TSVJPcUYwWEtTSVJKQkduRWYxZzA5WUdwbkIvdVdPWWZXZ3NySXlFQ1ZLbFdRbXBxS2xKUVV4TVhGSVRVMUZXbHBhVkFvRklpSWlNQ2hRNGVRbXBxcS9wSktwVWhMUzRPMXRUVysrZWFiZk4rclRwMDZXb3VlWmNzT3lGNWV1UzlhRnhjWEJ3QUlDQWpRV1AzOGJkZXZYOGU4ZWZOeVBaLzlwRFF4TVJIZmZ2dHRydmNLREF4RVlHQ2cxdkZldlhwaDh1VEp1YmJMeSt1VVZMVDExOStjKzVMbTBMQWU2RmduZngrMDFhdFhEL1hxMWN2eDNIZmZmUWNqSXlOTW1US0Z3LzJKaUhURXNFMVVCT0tsYWZqOHdCbGNmeGFydHo0dEJLYVkzTG94cHJScERBc0IvK3JxYXN2US9waDU3QStNdi9NQ3JSM1M0V1VITkxJdjNaOWFoQ2FyRUNZQy9rd1F3cUdpS3piMjZXam9rZ3JOemx5STF2OE9KNThGN1RCOU9Tb0dBUFMyZFpoOVN4K1kyTmpneFk1dHFEbjlpMXl2ZTdGakcweHNiUFFXc3JQZHVuVXJ4OENjUFl6OC92MzdlUDM2TlN3dExkVmZWbFpXcUZTcEVod2NIUFJXaDBBZ2VPK1E0VWVQSHNIZTNqN1hJQTFBUFpROXQydENRa0pRdVhKbHVMaTQ0T1RKa3hybnpwNDlpdzBiTm1EZ3dJRTVEcTBIQ3Zja3RiSzFKUzVOSE1BbjIza1FpVVM0Y3VVS3ZMMjlZV05qZ3kxYnR1RGV2WHRZdjM2OUhxb2tJaW8vK0JzN2taN2RpWG1Eei9iOGp0Y3BxWHJyODFQdnVsalV0U1VxV1hPRmNYMVkxZmYvY081aE5JNkhQc0RXKzI5Z0t6RENsWmVGbThkcUtLMmRiU0ZTcU9CVnRTSUdkMmlJOXJWZERGMVNzU2lLZmVQckxGaUVCek5ud0w1Rnl4ekRkUEsxcTNpNmJpMDhmOXFtOTN0N2VucGk5ZXJWc0xDdzBBalVabVptQlJwR1h0UWtFZ2tpSWlMUW9rV0xQSy9MbnRlZDJ4UFJqUnMzUXFGUVlNK2VQUm9MclVra0V1emF0UXZPenM0WU9uUW9oRUxkcGdpOGowY1Y3aG1kbDJQSGprR2hVT0Rqano4R2tEVUNJVFpXZng4ZUV4R1ZGd3piUkhwMDhNNURURDMrSnhTWlNyMzBWODNXQ3R2KzF3a2Z1Ulp1K3g3UzFyR3VLenJXZFRWMEdWU0NWQm53NmI5N2JYK0tLcDhNZ0ZPWHJqQzF0VVdHV0l6NG9OTjRkZVF3WFB4R3dxbExWNzNmMjhyS0NvMGFOVkwvckZBb0lKVktrWkNRQUtWU2lkallXRnk5ZWhWU3FWUTloRHo3djluZjI5cmE0cXV2dnRKTFBSczNib1MzdHpkYXRXcWxjZnowNmRQSXlNaEFtelp0OG15ZnZRaWJyYTJ0MXJubzZHZzhmLzQ4eDZIc1c3WnNnVmdzeG9JRkM5UkJlOWV1WFlpT2pzYThlZk4wZlRsVUFFK2VQRUZBUUFEYzNOemUrNzh6a0JYRXJheXNZR1ptOXQ1cmlZaktHNFp0SWoyUVp5cngxYS9CMkJNU29iYytoelZyZ0NYZFdzRkt5TCttUk1XbDlzSkZjT3JTQlMrMmIwUDQ2SkhxNDA2ZE9xTnh3Q0c5RHg4SGdBc1hMdURnd1lNYTg3RVZDb1hHTlVGQlFRZ0tDb0pBSUZDdlNKNDlsTnpjM0J3Mk5qYnZYY1JLcWN6L2g0Qi8vUEVIWHIxNnBSRzJ4V0l4QWdJQ1VLRkNCYlJ1M1RyUDl0bGgyeTZIK2UvQndjRUFnTFp0MjJvY0R3OFBSMUJRRVByMDZhUHh3WU9scFNVdVhicUV3TUJBZE8vZVBkK3ZnUXBPTHBkajVjcVZVQ3FWbUR4NXNub3Y5THljTzNjT3UzZnZ4dGF0V3d1OXJ6c1JVVm5EMytLSkN1bVZKQldmN1EzRTNaaDR2ZlJYMGNvQ213ZDBSUHRhNVdNNE1GRkpZOS9TcDBoQ2RXNnFWS21DSmsyYXFNUHoyMStXbHBhWU5Xc1dldmZ1amFGRGgrWTRWemswTkJTclZxM0NzR0hEY3V3L1BUMGRtemR2enRkVFNpQnJLTGRFSWtHTkdqWFV4MVFxRlZhdlhnMnhXSXpwMDZlL2QzaDNYRndjek16TVlHNXVyblV1T0RnWWxTcFZRdjM2LzIxTkp4YUw4ZjMzMzZOV3JWb1lNMmFNeHZYOSsvZEhjSEF3Tm0zYWhFYU5Hc0hGaGY4MkZnV1pUSVo1OCtiaHlaTW5HRHAwYUo2TDVMMU5MQlpESnBOeEVUVWlvaHd3YkJNVndyVm5zZmg4ZnhBU1VtVjY2ZStUUm5Xd29tY2JuYmN5SXFMQ1M3bDNENDhYTDlRNlhuditRbGg3ZU9qOWZnMGFORUNEQmcxeVBXOWhZWUhNek14Y0Z3VjcrdlFwWW1OanRSWWprOGxrU0VoSXdJUUpFeEFURTROMjdkckIxTlFVSXBFb3ozcENRME1CQUxWcjF3YVFGYlQ5L2YxeDllcFZORy9lL0wxUGw2VlNLY0xDd2pUQ2VyYm82R2c4ZWZJRWZmdjJWUitMalkzRm9rV0xrSnljakdYTGxpRWpJd05KU1VucTBKK1NrZ0pQVDA5RVJFUmc1Y3FWV0x0MmJiNmV1RkwrU1NRU3pKOC9IK0hoNGVqY3ViUFdCemNDZ1FBeW1ReEtwVkxyei83MTY5ZnFENGVJaUVnVHd6YVJqalpmQzhQODAxZVJxU3o4bnMzMkZtYjRzVjhIZEt0ZlV3K1ZFVkZobU5yYXdqNkhCY0JNYzVoL1hCeHExNjZOMDZkUG8wcVZLbHB6b0VVaWtYcCs3ZHRQRmtVaUVhS2lvaUNWU3VIbTVnWi9mMys0dTd2RDFkVVZGeTllaElXRkJTcFVxS0IxcitUa1pKdy9meDZXbHBabzFxd1owdExTc0hyMWFseThlQkh1N3U2WU8zZXV4dlZCUVVHNGRPa1NuSnljWUdWbEJXTmpZMXk3ZGcwU2lRU0RCZzNTNnYvOCtmTUFvREVNL2VqUm8zank1QWxNVEV3d2V2Um9aR1JrYUxVek56ZUhnNE1EN3QrL2oxOSsrU1hYcmN1bzRDNWN1SUNOR3pjaU9Ua1pmZnYyeGZqeDQ3V3VjWGQzUjFCUUVGYXRXb1VtVFpxbzkxZC8vZm8xTGwrK25PK240RVJFNVEzRE5sRUJwU2t5TU9ub0JSd1BmNktYL2pyV3FZNk4vWDNoWk1XVnhvbEtBdlBxMVZIbGswOGhlL25pdjJQT0xqQ3Zucis5aS9WdDNMaHhXTE5tRFRadDJnUzVYSE92Y1dOalk3aTV1V0g2OU9rYXh6TXlNbUJzYkl3K2ZmcGd6Smd4RUFnRUFJQUpFeVpnM2JwMStQUFBQNUdabWFsMUx6TXpNOVN1WFJzalJveUFsWlVWTm0vZWpJc1hMOExiMnhzTEZ5N1VlbnBwWTJPRHYvLytXMk9PdVpXVkZmcjM3NDkrL2ZwcDlYLzE2bFhZMnRyQzA5TlRmYXgzNzk1SVRrNUdoUW9WNE9EZ29QNnl0N2RYZndtRlFpZ1VDb3dlUFJwNzkrNUZ0MjdkOHR4NmpQSW5NREFRYTlldWhhV2xKV2JQbm8yT0hYUGVOckI3OSs2NGYvOCtMbCsrakxObno2cVBDNFZDMUt0WEQ1TW1UU3F1a29tSVNoVWpsVXBWK01keVJPVkVZcW9NL1hmK2l0RFl3cy9QdGhLYVltWFB0dmhmNDdwNnFJeUk5T25WNFVONE1IT0crdWY2cTlhZ3lvQlBEVmhSd1NVbUp1YjQ5TG9nRkFvRnpwdzVnMjdkdXVVNWREc3pNeE15bVF3cWxTclBFQ3lUeWZEczJUUFVxMWRQcDNvZVBIZ0FLeXNyVkRmUUJ4OWxqVUtod083ZHU5R25UeDg0T25JN05DSWlmV1BZSnNxblY1SlVmTHp0T0tJU0M3OGZjeDBuZXh3YTFnT3VEbHhRaG9pSWlJaW9MT0l3Y3FKOGlFNlNvTWUyNDRnUlN3dmQxLy9WZGNYMi8zV0N0VkNnaDhxSWlJaUlpS2drWXRnbWVvK0hiNUxSYy9zSnhFdlRDdDNYcE5iZVdOaTVKZjVkVzRhSWlJaUlpTW9vaG0yaVBJVEd4cVAzanBNUXkrVHZ2emdQQWhOamJPamJBUU84NitpcE1pSWlJaUlpS3NrWXRvbHlFZnpQUzN5MjkzZWtLclMzb1NrSUp5c0xIQmphRFUyZEsrbXBNaUlpSWlJaUt1a1l0b2x5RUJUNURNUDJCeUZEcVN4VVAxNVZuWEJnYURkVXRiRjYvOFZFUkVSRVJGUm1NR3dUdmVObzJHT01PZndIQ3J0T2Y3ZjZOYkh0ZjUxZ2JtcWluOEtJaUlpSWlLalVZTmdtZXN2dWtBaE1QM0d4MFAxODFhRVpadmsyMDBORlJFUkVSRVJVR2pGc0UvM3I1Ny91WWVhcDRFTDNzMk5nWi9UMmNOZERSVVJFUkVSRVZGb3hiQk1CT0hudm4wSUhiWE5URXdRTTdZNDI3czU2cW9xSWlJaUlpRW9yaG0wcTk4NC9mbzVSaDg0V3FnOXJvUUJIL1hyaUF4ZXVPRTVFUkVSRVJBemJWTTdkZmhtSElmdE9JMU9wKzJwb0RoWm1PRG15TnhwV3JxREh5b2lJaUlpSXFEUmoyS1p5NjBGY0l2cnYvQlhwR1prNjkxSE4xZ29uUnZTQ3U2T2RIaXNqSWlJaUlxTFNqbUdieXFXbmlXTDAzbkVLWXBsYzV6N2NLdGppMTFGOVVNWEdVbytWRVJFUkVSRlJXY0N3VGVYT0cya2FlbTQvZ1hocG1zNTlOS2hjQVNkSDlFSUZTM005VmtaRVJFUkVSR1VGd3phVkt5S1pITDEzbkVTTVdLcHpIMDJkSytHb1gwL1ltQW4wV0JrUkVSRVJFWlVsRE50VWJxUXFNdEIvNXlsRXhpWHAzRWNUNTRvNE1iSVhMQVg4cTBORVJFUkVSTGt6Tm5RQlJNVkJwUUkrM3grRXYxKyswYm1QZXBVYzhNdnduZ3phUkVSRVJFVDBYZ3piVkM0c08vY1h6ajkrcm5QN0dnNDJPREdpRit6TWhYcXNpb2lJaUlpSXlpcUdiU3J6Zm4vd0ZLc3YzdGE1ZlJVYlM1d2EyUnNWclN6MFdCVVJFUkVSRVpWbEROdFVwb1hGeG1QVXdiTTZ0M2V3TU1PSkViM2hiR2V0eDZxSWlJaUlpS2lzWTlpbU1pdGVtb2IvN1E2RUxDTlRwL2JXUWdHT2oraUYyazUyZXE2TWlJaUlpSWpLT29adEtwTVVtVW9NM0JPSTF5bXBPclUzTXpYQjRjOTd3TE9LbzU0ckl5SWlJaUtpOG9CaG04cWt5Y2N1Nkx6eXVJbXhFZllPN29vUFhhdm91U29pSWlJaUlpb3ZHTGFwek5sOExReUg3ejdTcWEyUkViRHQwMDd3clYxZHoxVVJFUkVSRVZGNXdyQk5aVXJ3UHkveHplOVhkRzYvb0hNTDlQSncxMk5GUkVSRVJFUlVIakZzVTVueExFbUNvZnRQUTZYU3JYMXZEM2RNYnQxWXYwVVJFUkVSRVZHNXhMQk5aWUk4VTRsQmV3TWhTVmZvMUw2SmMwVnMrcVNqbnFzaUlpSWlJcUx5aW1HYnlvVDVwNjhpTWk1SnA3YVZyUzBSTUxRN3pFeE45RndWRVJFUkVSR1ZWd3piVk9xZGZSaU5yZGZEZFdvck5ESEd3V0hkNFdSbG9lZXFpSWlJaUlpb1BHUFlwbEx0ZFVvcXhoeitRK2YybXovcENLK3FUbnFzaUlpSWlJaUlpR0diU2pHVkN2QTdjQVppbVZ5bjl0UGFOa0Z2ejFwNnJvcUlpSWlJaUloaG0wcXg5WmYveG8zb1Z6cTE5YTFkSGQvODMwZDZyb2lJaUlpSWlDZ0x3emFWU21HeDhmanVqNzkwYWx2TDBRNC9EK29NSXlNOUYwVkVSRVJFUlBRdmhtMHFkVklWR1JpNlB3aVp5b0p2cUcxbkxzVGh6eitHdFZCUUJKVVJFUkVSRVJGbFlkaW1VbWZLc1QveFBGbWlVOXNkQXp1amhvT05uaXNpSWlJaUlpTFN4TEJOcGNyQk93OXhMT3l4VG0xSHQvQkUrMW91ZXE2SWlJaUlpSWhJRzhNMmxScHZwR240OHRRbG5kcldyMVFCaTd2NjZMa2lJaUlpSWlLaW5ERnNVNmt4K2VnRlNPVVpCVzVuWm1xQ1hZTzZRR2pDdHpzUkVSRVJFUlVQcGc4cUZVNkVQOEhaaDlFNnRWM2N0U1ZxTzlucHVTSWlJaUlpSXFMY01XeFRpU2VXeVRIanBHN0R4enZWZGNXb2p6ejFYQkVSRVJFUkVWSGVHTGFweFBzNjhBcVMwOUlMM0s2Q3BUazJmOUt4Q0NvaUlpSWlJaUxLRzhNMmxXalhuOFhpd04rUk9yWGQrdW4vd2Q3Q1RNOFZFUkVSRVJFUnZSL0ROcFZZYVlvTWpEMThUcWUyRTFwNWM1c3ZJaUlpSWlJeUdJWnRLckcrKytNdnZCQ2xGTGhkL1VvVk1LL1RSMFZRRVJFUkVSRVJVZjR3YkZPSkZCWWJqeTNYd2dyY3pzVFlDTnYvOTMvYzVvdUlpSWlJaUF5S2lZUktuQXlsRW1NUG40TlNwU3B3MnltdG02QitwUXBGVUJVUkVSRVJFVkgrTVd4VGlmTkQ4QjFFdmtrcWNMdnE5amI0eXJkWkVWUkVSRVJFUkVSVU1BemJWS0w4a3lEQ3lnc2hPclhkMk4rWHc4ZUppSWlJaUtoRVlES2hFbVhLc1QraHlGUVd1TjJRRCtyRHAyYlZJcWlJaUlpSWlJaW80QmkycWNRSWlueUdhODlpQzl6T3djSU0zM2IxS1lLS2lJaUlpSWlJZE1Pd1RTVkNwbEtGdVlGWGRHcTdzbWNiMkpvTDlWd1JFUkVSRVJHUjdoaTJxVVRZZGlNY1VZbmlBcmRyWDhzRmZiMXFGMEZGUkVSRVJFUkV1bVBZSm9OTFRrdkg5K2R2RnJpZHVha0pOdlRyVUFRVkVSRVJFUkVSRlE3RE5obmM5K2RESUpMSkM5eHVmdWNXcUdaclZRUVZFUkVSRVJFUkZRN0ROaG5VUHdraWJMc1JYdUIyOVNvNllFd0xyeUtvaUlpSWlJaUlxUEFZdHNtZzV2NStGVXFWcXNEdFZ2VnFDeU9qSWlpSWlJaUlpSWhJRDB3TlhRQ1ZYMWVmeHVKTTVMTUN0K3RXdnliMzFDWWlJaUtpWXFkNDhReVpMNktoZVBZUE1xS2prQkVkQlFBd2RYV0RxYXNiQkRWcndjUzVPZ1F1TlF4Y0taVUVSaXFWRG84VmlRcEpwUUphYlRpSXlEZEpCV3BuYW15TVd6TStnNHVkZFJGVlJrUkVSRVNrVGZUVEQxQW1KOExJeWhxQ0d1N3FnQTFBSGJ3VlQ1OUFsU3FGY1FWSDJJMmFZdUNLeWRENFpKc01ZbGZJL1FJSGJRQVkwOUtMUVp1SWlJaUlpbzM4ZmlpUzF5MkZ6ZERSc0dqVE1jZHJUT3dkWU5hb3Fmcm50SXQvSUc3Y1o3Q2Y5aldFOVQyTHExUXFZZmhrbTRxZEpGMEI3MVY3Q3J3Q3VaMjVFSGRuRG9XTm1hQ0lLaU1pSWlJaStrL0tpVU9RM3crRi9iU3ZZV3hoV2FDMlNta0trdGN0aFpuM0I3RDZ1SDhSVlVnbEdSZElvMkxuZi9tT1RsdDl6ZXYwRVlNMkVSRVJVU0ZFUmtZaU5UVTExL1BuenAxRGZIeDh2dnJLcXg5OVV5cVZpSTZPaGxRcUxiWjdwcHc0QktVb0VSWG1MQ2x3MEFZQVl5dHJWSmk3RkJueGNaQ2VPbElFRlZKSng3Qk54VW9zazhQL3l0MEN0NnRYMFFIRG0zc1VRVVZFUkVSRXBZdEtwVUpxYWlwZXYzNk54NDhmNC9idDI3aDQ4U0tPSHorT25UdDNZczJhTmJoMjdacFdPN2xjanErLy9ockxseS9Qc2QrNHVEaXNXN2NPaXhjdlJtWm1acDQxWEwxNkZVT0dERUZrWkdTaFg4L1ZxMWZ4OE9IRFBLK1JTQ1FZT1hJa0xsKytYT2o3NVlmOGZpams5ME5oTzJ4Y29mdXlHejRlNmFHM0lIOXdUdytWVVduQ09kdFVySDY4ZkFlcGlvd0N0K05XWDBSRVJHUm9kKy9leFlvVkt6QnQyalEwYjk2OFNPOTE5T2hSM0xsekJ6S1pUUDBsbFVvaGxVcVJtcHFLZDJlQ0NnUUMyTnJhcXI5eWVqcDk3dHc1aU1WaURCbzBLTWQ3VnFwVUNXUEhqc1dHRFJ0dzkrNWRORzNhTk1mckFPREREeitFdDdjM1pzK2VqWFhyMXFGR2pScFl0R2hSdnNQd3lKRWpNWERnUUtTbnA4UGYzeDlwYVdsWXUzWXRhdFFvR2F0NEo2OWJDcWNmZHVpdFAvdXBYeVAreTNHb3RHbWYzdnFra285enRxbllpR1Z5ZUt6WVhlQ3czYVZlRGV3ZjBxMklxaUlpSWlMSzIrUEhqN0Z2M3o1MWtGeTZkR21SaCsyTEZ5L2k2dFdyc0xTMGhJV0ZCYXlzckdCaFlZRzR1RGdjTzNZTWRldld4ZFNwVTlYaDJ0emNQTS8rbEVvbFJvd1lBVmRYVnl4ZXZCaFNxUlREaHcvUDhWcXBWQW9yS3l1dDQ2TkdqVUtYTGwzVVAyZGtaT0RiYjcrRnA2Y251bmZ2anJ0MzcwSWlrV2kwU1V4TVJJVUtGVFNPclZxMVNoMjJBZURKa3llWU5tMGFyS3lzc0hidFdpZ1VDa3ljT0ZIci9qS1pEQUtCQUNZbUpockhYVjFkNGUvdm4rZnJMd2pSVHo5QTJNQXoxOFhRTkdSbUl2RzdPUkI2Tm9GMXY1dy94TWlXOXVjWnlKODhoTjNJU1hxcWxFbzZQdG1tWXJNK3VPQlB0WTJOakxDa20wOFJWVVJFUkVTVXR3a1RKdURSbzBjUUNvVndkWFZGZEhSMHNkeTNYYnQyYU5ldW5jYXhYMy85RmFkT25VTDE2dFV4ZWZKazFLNWRXK1A4M2J0M0VSY1hoMDZkT21uMWQrSENCY1RHeG1MaHdvVUFBS0ZRaUU4Ly9WUjlQalUxRlFjUEhrVDc5dTNoNXVhV1kwM1o5OXUxYXhjdVhMaUFuVHQzWXRHaVJWQXFsUmcvZmp5c3JhMnhmUGx5Q0FSWmErekV4Y1hCejg4UFgzNzVKZHEzYjYvdVo5V3FWUnI5MXFwVkMzUG16TUhDaFF0eCtQQmgrUG41WWZ6NDhSclh5R1F5Yk5xMENiNit2bWpZc0tIR09WdGIyeHpyMVlYaXhUTW9reEx5RjdRVmNpUnZXUWZGNDBnSVBadTg5M0tMOXAwaHV4NE1SY3dMQ0txNTZLRmFLdWtZdHFsWWlHVnliTGtXV3VCMlkxcDR3dDNScmdncUlpSWlJbnEvNTgrZm8zUG56aGc2ZENnT0h6NWNiR0g3YmE5ZnY4YjY5ZXR4NjlZdGZQcnBweGc2ZEtnNjBBSlpUNjBQSERpQTNidDN3OG5KQ1UyYk5vV2pvNlA2dkVLaHdNOC8vNHd1WGJxZ1pzMmF1SEhqQnZiczJZTTVjK2JBMmRrWkFMQmh3d1lvRkFwODlORkg2cENmbVprSnBWS3BjUzhnSy9pS3hXTDF6OGJHeHBneVpRcG16SmlCMWF0WFkvYnMyUUNBTFZ1Mm9GS2xTbWpkdXZWN1g2T1BqdzlXckZpQlJvMGF3ZGpZR04yN2Q5YzRMeEtKc0duVEpuaDVlV2s4WGRlM3pCZlJNTEsyZWU5MWlvY1JFTy9hak16NE9CUmtycU9SbFRVeVh6eGoyQzRuR0xhcFdLeTc5SXA2dnlFQUFDQUFTVVJCVkhlQm4ycGJDa3d4eTdkb2gyZ1JFUkVSNWVYdzRjUHZIYUpkVkNRU0NYNzk5VmZzMzc4ZkRSbzB3RTgvL1FSWFYxY0FXWXVrcGFTa0lEWTJGdjcrL3JoLy96NThmWDB4WmNvVXJTSGdBUUVCa0VnazhQUHpnMHFsd3M2ZE81R1Nrb0tLRlNzQ0FFSkRRM0hxMUNsMDY5Wk5IYlF6TWpJd2FkSWtlSGg0WVBMa3llK3QxY1BEQTM1K2ZyaDA2UkxTMHRMdzZORWpYTHAwQ1V1V0xJR3BhZjRpUitQR2pRRUFtelp0UW5KeXNzWTVoVUlCQVBqdHQ5OXcrL1p0cmJZalI0NUVwVXFWOG5XZnZDaWUvUU5CRGZmM1hwZTA3anNJM0dyRGZ1cHN4TS9PLzdCd1FRMTNLSjc5QS9NUFd4V21UQ29sR0xhcHlDV215ckJaaDZmYTQzd2F3ZFpjV0FRVkVSRVJFZVdQb1lKMlRFd01SbzBhQllWQ0FTc3JLNmhVS2l4ZnZod3BLU25xcit5bGx5cFdySWhGaXhiQngwZDc2bDFLU2dyMjdkc0hKeWNuL1Bqamo1QklKSGo4K0RHKy9mWmJDSVZDaU1WaUxGdTJERzV1YmhyenBFMU5UZUhsNVlYang0K2plZlBtYU5HaVJhNjE5dXZYVDJPdWRxOWV2ZFRmZi9QTk53Q0FNV1BHWU1DQUFScnRFaElTRUJ3Y3JQNjU0Zit6ZCtkeFVWZnJBOGMvekRERHZtOEdDTGloS0M0cExwbGJXR21aVzJrL1N5MU5NM05Kclc2S2xrdWlwcmZybG1acWV0WFV6Q3hUMHpSVHIyc3V1SnNvS29nTEFyTERETFBQNzQrUlVXVFlJY0RPKy9YaUZjejNuUE05TXlId3pIbk9jeG8zSmpnNDJGd0lUcXZWWW0xdGpkV0RsZU8yYmRzQzVEditLejA5blppWUdJWU9IVnI4aTFvQ3VsdHgySGZyVld3Nzk0aElyR3NIbFhwODY4QzZLUGYrV3BhcENUV1FDTGFGU3JmNDhEblV1cUtQajNpY3ZjeWFzUjFhVk5LTUJFRVFCRUVRcWpkZlgxOGFObXdJZ0llSEIyNXVicmk2dXVMaTRrSjhmRHc3ZCs1RXI5ZlRwMDhmaGd3WlVxQTZlUjVIUjBlYU4yOE9tRmFIejU0OVM0Y09IV2pYcmgwcWxZcVpNMmVpVXFtWVAzOCsxdGJXS0JRSzFHbzFhcldhNTU1N2p0MjdkL09mLy95SFZhdFdGYmszdWxldlhuVHExTW5pdGFsVHAxcDhQQ2twaVZXclZnR20xUFFoUTRZUUhCek14eDkvRE1EU3BVdTVlUEVpdzRjUEp5d3NESUFKRXliUXNHRkRSbzQwSGNtMWYvOSs1c3laWTdHZ1cxbm9ic1ZoSFdCNXovcWp5aEpvZ3luWTFzWEhscW12VVBPSVlGdW9WR2xLRlN1T1h5eDF2MUhQTmhlcjJvSWdDSUlnbEpqK2ZqSzYyM0hvNHVOTVg2Y2tvYitmYkw1dTA2cHRpVllzcTVNRkN4YmsrL3J1M2J1c1hMbVNvMGVQMHJadFcwYU1HRUZBUUFBM2J0emdvNDgrNHQxMzM2VkhqeDRGeHBrN2R5NEFhOWFzNGNLRkM0d1pZMHA3am95TTVOeTVjMGdrRW9ZTUdZTEJZTEE0RDVWS3haSWxTNWc4ZVhLaGMvWHo4ek1IOVk5N3ZIcDRuc2FORzdOanh3NEFldmJzV2VCNi8vNzl5Y2pJSUNJaWd1Yk5tek4xNmxUenFuNmU5UFIwZ0FvTHRnV2hJb2xnVzZoVUN3K2RMZE9xOXVobkxmK3dGZ1JCRUFSQkFEQXFGZVFlM284bStpSzZXM0dtUWxXUHNLNGRoTlVqQVZoSlZpdXJxOVRVVk5hdlg4K3VYYnRvMEtBQjgrYk40K21uSDFhL0Rnd01wSFhyMWl4Y3VKQmJ0Mjd4M252dklaRkk4bzBSRXhQRHBrMmJtREJoZ3JsNDJvQUJBMmpSb2dWUFBmVVVzMmJOb2syYk5qei8vUE1rSkNTd2V2VnFwazJiUnVQR2pmbnFxNi80ODg4L1NVeE1wRmF0V3BYK2ZGVXFGUk1tVEtCOSsvYU1Ieitldm4zN2N2andZWnlkbmRIcGRQbUM5NzU5KzlLdFc3Y0N6N2VzckFQcW9Mc1ZoOVRWclVMR2U1d3VQaGJyRXV3SkY1NE1JdGdXS2syYVVzVzNKeTZWdXQrWURpM0VxcllnQ0lJZ0NCYnA3eWVqK09WN2NnL3ZCMERpNFlVOHBDbjJnWFdRTndwOVlnSVpqVVpEZEhRMEJ3NGNZTy9ldmJpN3V6Tm16QmhhdEdpQldxM20wcVZMNU9ibW9sS3B5TTNOcFhIanhwdzdkNDZmZi82WjVPUmtKaytlYks0aW5wMmRUV1JrSkczYnRxVkRodzdFeE1SdzU4NGQyclp0UzJob0tFYWpFYTFXUzdObXplamN1Yk81QUptM3R6ZnU3dTZNR3pjT2pVWlRaQUd5bFN0WDh0Ly8vdGZpTlpWS1Zhcm5McGZMNmRldkgrdldyV1ByMXEwTUdqU0k5OTU3RHpEdDEzNTBINzFFSXNIUjBiRlU0eGNsTDlpMmFkYXl3c1o4bEFpMi8xbEVzQzFVbXZrSHo1UjZWZHZKUnM3NzdadFYwb3dFUVJBRVFhaXA5UGVUeWQ3d0xlb3pKN0N5czhlMlF6aU9mZDlBNmxYK0N0VFYwYzJiTjgxN2x3RVNFeE5adkhoeGdYYlcxdGJZMmRsaFoyZUhpNHNMSGg0ZUhEbHloSWtUSnpKejVrd2NIQnhZc21RSjkrN2RJejA5blQ1OStnQmdaV1hGcjcrYUNuV2xwYVVCNE9KaStiaFZWMWZYSXVmcTcrOVAwNlpOa2N2bHJGKy9uazgvL1pSTGx5NnhlL2R1cGt5WkFwaFczMHRLSXBIUXRXdFhPbmZ1ek04Ly80eU5qUTBBYXJXYWpJd00zTndxWjlVWlFCWlVEOVdwWTVVMnZ2Ym1EV3lmc2J5M1hYanlpR0JicUJUWmFpMy9QZmxYcWZ1TmVsWlVJQmNFUVJBRUlUOU45RVV5RnMwQm94R0hQZ053Nk40TEsvc25lNDl1Y0hBdzc3enpEaktaREJjWEY1eWNuTEMzdDhmQndRRUhCd2RHalJyRjg4OC96NmhSb3dyMDNicDFLeHMzYnVUZXZYdlVyMStmK3ZYcm85ZnJDUXdNcEhidDJ2ajcrK1B2NzQ5Y2J2cWJLKy9zY0Y5ZjN6TE5OZTlOZ00yYk4rUGg0VUhuenAxUktCUklwVkp6RmZPREJ3L3l3dzgvTUc3Y3VDTEgwbXExdlBycXF3VWUvK2FiYnpBYWpSaU5SdGF0VzhlR0RSdnlYWC9ublhmbzI3ZHZtZWIvS0tsZmJZeUhsT1VlcHpBR2hRS3BYMENsalM5VUx5TFlGaXJGNnBPWFVKVmhWWHYwczZJQ3VTQUlnaUFJRHluMzdDQjd3N2RZMXc3Q2RmeVVKM1lsMjVJMzNuZ0RwVkxKbkRsemtNbGtSRVJFbUZQREh4VVRFOE9YWDM3SmtDRkRhTisrUFgzNzl1V2xsMTR5cDFzL2Z1UVdnRktwUktGUTRPRGd3S2xUcDVCSUpOU3ZYNy9RdWF4Y3VaSm16WnFaajk5Nm5GYXI1ZGRmZnlVOFBOemk5ZVRrWlBidDI4ZjQ4ZU9MZk01U3FaVDMzMy9mNHJXZE8zY1NGeGZINk5HanpjZUI1UWtKQ1NseTNKS1MrUWNpY1hNbjkrQWYySFYrdmtMR3pLTThzQWRybjFySWZQMHJkRnloK2hMQnRsRGhkQVlEWHg4dC9ibmFZem8weDBFdXZpVUZRUkFFUVRESlh2OHR5dDkzWU5zaEhPZEJ3NnYxYXJaV3F5VXlNcExubm51T0xsMjZWTWlZaVltSlRKMDZsZHUzYnpOeTVFaUxnVGFZenRuMjh2SmkyclJwZE9qUWdROCsrQ0JmcXJWZXJ5Y3VMbzRyVjY2WVAyN2R1c1hjdVhNSkRBeGsxNjVkdEdyVnFzZ3p4UThkT21UZTUvMjQ1T1JrNXMyYmgxUXE1YzAzM3dSTTU1TXJGQW9PSGp5SW82TWorL2J0dzgvUHI5am5mUG55WldKaVlnb0U1ZnYzNytmYXRXdFlXVmx4OCtaTjNucnJMWnljbklvZHJ5eGNobjlBOHNnM3NRbHJoOFNoK1AzZ1BxdC9LcmFOSVN1VG5DM3I4Vjc2WFVWTVVhZ2hSR1FqVkxoZkx0MGdSWkZicWo2bXZkcWlBcmtnQ0lJZ0NDYnEwOGZOZ2JiTGlLSlRqNnNEalVhRFFxRmcxcXhaM0xsemgwR0RCcFZydlAzNzk3TjQ4V0xzN2UxWnNHQUJqUm8xeW5mOTBYTzEzZHpjbURWckZ0dTJiV1A1OHVVTUh6NmNjZVBHMGFsVEp6SXlNaGc0Y0NBYWpRWXJLeXZxMXExTGl4WXRHRGh3SUxWcjEyYjY5T25rNXVZeVpNZ1E4M2g1cThaNnZTbEwwV0F3a0ptWldhQVNlV3BxS212WHJ1WEFnUU9FaDRjemZmcDBjN0d5c0xBd2dvS0NpSXlNQkV6N3ZpZE1tSUJhclFieUh3ZW0wK25RYURUczI3ZVB0V3ZYOHV5eno1cXZaV1ptc25idFduYnMyRUd6WnMxbzJiSWxtelp0NG84Ly9tRGd3SUgwN3QyNzBEY2h5c04xL0dReUZzN0dmY3JzQ2hrdlk5RnNYTWNWZm5TYThHUVN3YlpRNFJZZE9sdnFQbU03dGhDcjJvSWdDSUlnQUtaanZUSlhMc2E2ZGxDMUNyVEhqaDNMMkxGakxWNXpjSEJnenB3NXpKMDdsN1ZyMTVLYW1zcllzV1BMZENUVndvVUwyYmx6SjJGaFlVUkVST0RzN0V4TVRBeW5UcDNDd2NHQisvZnZrNU9UVTZCUVdPL2V2UWtORFdYbXpKbk1uRG1UVHo3NWhCZGVlSUUzMzN5VG9LQWdtamR2Ymc2Ry8venpUOGFQSDA5eWNqSWZmdmdod2NIQjVuSHlxbzcvOHNzdkpDWW1taXVmMTZ0WEw5LzkzTnpjYU5pd0lZTUdEU3BRcWR6WjJabVZLMWNTSFIxTlRFd01OalkyWkdSa01IdTJLWGdOQ0hpNGIvblFvVU1ZREFidTNidkgyMisvellBQkE0aU9qbWJ2M3IzczNic1hsVXBGejU0OWVlKzk5N0N4c2VIRkYxOWs1Y3FWTEYrK25PM2J0L1B1dSsvU3NXUEhVci9PUlpFM0NzV21lU3V5MWl6RGVZamx0UGFTeWx5OUZKdFc3WkFIVjB5cXUxQnppT2hHcUZCL3h0L2pjbEphcWZvNHltV01hTmUwa21Za0NJSWdDRUpOazdYK1c0eEtCYTR6RjFiMVZFcEZKcE14ZWZKa0pCSUpCdzRjb0YrL2ZpVktuWDVjZUhnNEhoNGVEQnc0MEJ5c3ExUXExcXhaQTVoV2haczJiY3BMTDcxVW9HKzlldlg0K3V1djJiVnJGMTI3ZGdWZzRNQ0IrZG9jUDM2Y3FWT240dTN0emR5NWMvT2QyUTNnNStkSC8vNzkyYkZqQi92MzcwY3FsUklXRmthblR2bXJhRXNrRW5yMDZGSGtjMGxKU1dISmtpWG1yMTFjWEhqOTlkZnpwYVBYcjErZmdJQUFKazZjU0VCQUFNT0hEK2ZPblR0SUpCSTZkdXpJZ0FFRDh1MG45L0x5WXZMa3liejAwa3NzV3JTSU9YUG1VTGR1M1RLOTFrVnhlT1UxRkR1MmtEWXJBdGR4azVFNGxpNXQzWkNWU2NhaTJkaTBhb2ZEeStVdjNpYlVQRmJHUjNOUUJLR2NCbS9jemE3b202WHE4Mzc3WmtTKzFMNlNaaVFJZ2lBSVFrMml2NTlNeWtmdll2OWlUNXdHRGEvcTZaU0p3V0FnSVNFQmYvK0tMNFJsTUJpd3NySXFVQ0NzdFA3ODgwOWF0V3BscmtoZTJmSXFpUmUyMG04d0dNelhEaDgrVEhwNk9wMDZkU3IyMkRHdFZrdE1UQXhObWpTcDhEbm4wVno1aTR4RnMzSDZ2N2V4Ni9KaWlmb29EK3doWjh0NlhNZE5GaXZhLzJBaTJCWXFUSHg2TnEwV2JLQTAzMUZXVm5EaDQ4SDRPbGZmZ2llQ0lBaUNJUHg5TWxjc1FuMzZPRjRMdnEzV0JkR0VmNTdNVlV2UUp5Y2hjWFJFRmxnWDZ3Y2ZBTHI0V0hUeHNXaHYzc0NnVkdEdFhRdm5kMFpYOFl5RnFpYlN5SVVLcyt6WStWSUYyZ0I5UXV1TFFGc1FCRUVRQk1DMFYxdDk1Z1EycmRxSlFGdW9kbHlHalVHYmNBZjluWGkwOGJFbzkvNktMajRXd0J4NDJ6N1RDYWxmZ0RqZVN3QkVzQzFVa0d5MWx1K2lva3ZkYjBLbnA0dHZKQWlDSUFqQ1A0THE5SEdNU2dVTzNYcFc5VlFFd1NLWnJ6OHlYMzlzMnp4YmZHUGhIMDhFMjBLRldIUHFMMVE2ZmFuNlBCUDRGRTFxZVZUU2pBUkJFSVRLY2xkNUJaVSt4L3kxbTgxVHVNc3J0akNSOE0razNMTUQ2OXBCNXRSY1FSQ0Vta3dFMjBLNUdZeEdsaCs3V09wK296dUljN1VGUVJCcWlseDlGbnNTdnVGaStuN1NOUWtGcnJ2SmZXbmoyWnRPUGdPeGt6cFh3UXlGbWs1L1B4bmRyVGljQmc2cjZxa0lnaUJVaU5JZi9DY0lqL25sMGczdVpTdEsxU2ZBelludURZTXFhVWFDSUFoQ1JkcWQ4RFV6TDd6RW9hVDFGZ050Z0hSTkFuc1NscG5iVlJhZFRvZE9weXV5amRGb1JLUFJZREFZeW4wL2xVcUZTcVVxc2sxNmVqb1JFUkdrcDZlWCszNy9aSm9ycGpmdTVZMUNxM2dtZ2lBSUZVTUUyMEs1TGYrejlLdmFIM1JvUVRsUHJCQUVRUkFxV2E0K2krL2pQdVAzaEc5UTZiTkwxRWVseithWDIvUDRQdTZ6U3BuVDVNbVRtVGx6WnBGdEVoSVM2TkdqQnlkUG5pejMvZWJNbWNPTUdUT0tiS05XcTRtS2lrS3RWZ09RbVpsSlltSml2ZytEd1ZEZ3NieVBqSXlNWXVlaDErdjUvUFBQNmRtekorZlBueS8zODZxTzFLZVBJL0h3RWlua2dpQThNVVFhdVZBdTExTXlpYnFkVktvK0xyWnlCcllTNXcwS2dpQlVkNy9jbXNlcDFPMWw2bnNxZFJzQWI5UXBPakF1aVJzM2JxRFhtK3FDS0pWSzlIbzlNVEV4aGJhL2YvOCtZQXE2ODlwNWVIamc0ZUhCd1lNSCtldXZ2eXoyR3pCZ0FISzVIR3RyYTJ4dGJTMjIwV2cwYUxWYUhCd0tyNVM5ZlBseTl1N2RtKyt4alJzM01uandZSXZ0MjdkdlgyUkFiekFZbURkdkhrZVBIc1hiMjV2WnMyZnp4UmRmVUtkT25VTDcxRFNtS3VRbnNYOVJGRVlUQk9ISklZSnRvVnpXbkxMOEIwdFIzbTNYRkxsVUpGVUlWVXQxOWhUcTQvOURGeCtMeE00R3pZMjRxcDZTVUFua2RZTXdxRFNtNDFqYWgyUFR2RlZWVDZuR09KajBYWmtEN1R5blVyY1I2dlljVFYzRHl6WE9SeDk5aEVLUmY3dlM2TkhGbjErN2JOa3k4K2VEQncvbXJiZmVJak16azRTRUJGUXFGZWZQbitmcHA1OUdMcGNEcGhUMWlJZ0lRa0pDR0Q5K3ZNVXhOMnpZd0o0OWU5aTBhVk9SOTM3aGhSY1lPM1lzOSs3ZDQ3MzMza011bC9QRER6K1lyMy80NFllODhNSUx2UFRTUytiN1c1S2RuYzNzMmJNNWMrWU1VNlpNNGVtbm55WWlJb0lQUC95UVNaTW0wYlp0MjJKZmg1cEFFMjNLa3JQcldMN3ZGVUVRaE9wRUJOdENtV24xQm40NFYvaktnaVV5cVlUaDdjUmVMS0ZxWmEyWWp6SHpEdkphanRoM3FZZk15eGxvWE5YVEVpcUo5bjRXdXZ0WjVPNWVqL3JVWVp5SFd3NmloSWZ5aXFGVmhGOXV6YU8rVTFpNWlxWnQyclFKbzlFSXdHZWZmWWF0clMxVHBrd3B0SDFlZ1B2Wlo1L1J1blZyQUt5dFRYL3k5T3JWaTE2OWVuSDQ4R0hpNHVMNDRvc3ZrRWpLOWdad2RuWTJ5Y25KcEtTa0FCQWZIMDl1Ymk0QVVxa1VPenM3Ykd4c3pPMjNiTm1DVnF0bDlPalJXRmxaNGVEZ2dMdTdlNkhqWDdseWhWbXpacEdUazBOa1pDUUJBUUU0T1RueDczLy9teSsrK0lKUFAvMlUzcjE3TTN6NDhFSlg0bXNLMWVrVFdOblppeFJ5UVJDZUtDTFlGc3BzejlWNDBwUkZGNDE1M1ArMUNNYkx3YTZTWmlRSXhUR1M4ZVdueUQyc3NBOXZWTldURWY0bU1pOW5aRjdPMkRVR3hibDRNaFo4aHV1RXp3RlJPS0l3QjVQV2wzaVA5dU5zcFk0QTVxUEIwalVKbkV6WlJtY2Z5eW5VSlJyemtVQlNJcEZ3L3Z4NVJvMGFWV2o3dkFKcWNya2NPenZMdjNOT256NU42OWF0eXh4b0F4dzllcFFGQ3hhWTN3aVlPblVxenM3T3RHN2Rtc3pNVEtLam84MHA3UUFwS1NrODlkUlQ1am5tdlFId09JVkN3ZXJWcTlteFl3ZjE2OWZuMy8vK045ZXVYV1BvMEtFc1hMaVE0T0JnWnN5WXdZOC8vc2lxVmFzNGN1UUliNzMxRnQyN2R5L1g4NmtxcGhUeUU5aTBhbGZWVXhFRVFhaFFJdGdXeW16am1TdWw3ak9xdlRqdVM2ZzZXY3ZuSTNNSCsyWUJWVDBWb1lvNHRBaEVjZTRtV2Q4dXhIbjRoS3FlVHJWMUttVmJtZnJaU2gwWjNYQTFBRXV2dm1NT3VFK2xiQzlYc1AyNGdJQUErdlhyVitqMTlQVDBmQ25ranpNWURCdzllcFQzMzMrL1hQUG8zcjA3M2J0M1o4dVdMU3hmdnB5MWE5ZFNxMVl0NXMyYng0a1RKemg3OXF3NUVBZkl5TWlnVVNQVEczMHFsU3JmcWplWWd1enQyN2Z6MDA4L29WUXFHVHAwS0srLy9qcFNxUlFQRHcvcTFhdkgxS2xUV2JwMEtSNGVIdlR2MzUrd3NEQVdMMTdNZ2dVTDJMQmhBOTI3ZDZkYnQyNTRlM3VYNjduOW5WU25qMk5VS2tRS3VTQUlUeHdSYkF0bGtxcFU4WHRNZktuNk5QZjFwS0czV3lYTlNCQ0twajV6QW1QV1hSekVpdlkvbmtPTElETDNYa1oxL2pTMllnOTNBV21hdTZScjdwVzZYMTZnN1dkditqZld4cU0zaDVJM0FKQ1FlNVZjZlZhRm5iL3Q3T3hNYUdqaFc1S1Nrb291M0JrVkZVVkdSZ2FCZ1lIbWxXY25KeWZ6Q3JyQllFQ2owWmcvZi96cngxbXFldjdpaXkveTBVY2ZjZmZ1WFlZTUdRS1lxcFM3dXJvQ3BzRDYwU0pyQ29XQ3Q5OSttOHpNVE5xM2I4K0lFU1B3OC9Nelg1ZkpaRXlaTW9WUm8wWng0Y0lGbm52dU9RRHExS25EL1Buek9YRGdBTjk5OXgzcjFxM0R4OGVIRjE5OHNjalhvTG93S2hVb3RtNUMxcWdKOHBDbVZUMGRRUkNFQ2lXQ2JhRk12b3VLNXBFMzYwdGtrS2hBTGxRaDFmRUR5R3M1VnZVMGhHcEM3dXVFK3RnK0VXeGJrS2EyZkk1MlVSNFB0RSttYkRNSDJubnVLcTlTMzZsMWhjd3hLaXFLTjk5OHM4ejl0MjdkQ3NESWtTUE5qNDBlUFpvK2Zmb0E4TnR2di9IYmI3L2w2OU9qUncvejV4NGVIdWJQVlNvVmx5NWRBbURwMHFWTW1GQjR4a1JtWmlZdUxpN2s1T1NnMVdyTmdUZUFnNE1EUTRjT0pUQXdrTkRRVUk0Y09jS0pFeWNLak5HM2IxL1MwOVA1K2VlZnpZOEZCd2NUSGg1T2x5NWR6T254TllGUnFTQnQ5aFQwS2NrNHYvdEJWVTlIRUFTaHdvbGdXeWlULzU0c1hSVnl1VlJDdjJZTkttazJnbEE4M2EyYjJIZXBYOVhURUtvSmF5OW5sTkd4VlQyTlNxTy9uNHhSbVZPbVlsTjNsWmEzQ0xYMjZJV3ZmVU8yM2Y1M2dXdHYxSWswQjlyWHMwK3g2V2JsbkxHZHAwMmJOa1JFUkJSNlBURXhzZEFVOGRqWVdLS2lvZ0JUdFhKSFIwY21UWnBrdnY3dXUrK1NuZjF3di9xV0xWdlE2WFFNR0RBQWdJTUhEM0xseXNQWEtDb3FDbjkvZitMaTRzak56ZVd6eno3RDE5ZVhuSnljQW51MnM3S3krT3FycjVCS3BRQjgrZVdYeUdReWdvS0NpSWlJeUJmUUh6eDRrSXNYTHhiNU91aDBPakl6TTNuampUY0lEUTFGSXBHVU85QTJwTjVIZmZwNHVjWW9qc1RKQlUxc0RPclRKekFvY3ZDWXVVQVVSaE1FNFlra2dtMmgxUDZNdjhlZHpKeFM5ZWtkV2c5bjI4S1BOaEdFeWlheGxUK29PaTRJSVBOMlFXSlRjMzhtR1pVS05GY3VvWXVQUXhOOUVZTlNnZTVXd2VQcjNDSWlTNTJhYXluVk85VDFPZDZvRTJtKy9tZ3dQU0JvcHZsb3I3dktLNnkrWHJIVjNtL2N1RUZjM01QbmxwYVdobHd1NS9qeHdnUEM5UFIwQU02ZlAwOU96c1BmVitIaDRheGN1UkpIUjBkeWNuTHc4dkxDeGNVbFg2R3lzTEN3ZkdQOTczLy9RNlBSbU5PMm16UnBZaDRmWU5ldVhZU0ZoUkVYRjhlWU1XUDQvZmZmU1U1T0xyQm4yMkF3TUdMRUNBRE9uVHRIYW1vcXZYcjFBc0ROcmVBV3E2S3FyZWRadW5RcHUzYnRvbnYzN3NXMkxhbjdVejRBcGJMQ3hpdVVsUVNKc3hNdVEwZUpRRnNRaENlV0NMYUZVdHR3dXZTRjBRYTJGUHRraGFxbGlZMEh4TEZ6d2tPYTJKdFZQWVZTMGQ5UFJ2bjdkdFNuVDZCUFNUWS9MbXZVQkttbkZ6WXRINTYzTEhGd3dEcWdEckl5QkRIdU5yNEZIcnVlSGNWZDVSWDg3QnZSeHJNM043SlBjU3AxT3dPQ1p0TEdzemRnQ3JTWFhoMVc1aXJtaFRsMTZoUTdkdXpJOTFoQ1FnSno1ODYxV0FRc0t5c0xsVXFGcDZjbmh3NGQ0dENoUStackxWdTI1TXFWS3d3ZVBOaGlBYlg3OSs4emYvNTgzbjMzWGVyV3RmemFHWTFHMXF4Wll6NDcrL1RwMHd3Y09KQWZmL3dSVzF0YlJvd1l3Yng1ODh4N3RyT3lzdmorKysreHM3TXpwNmxIUlVVUkdocHEvcm9rMHRMU3VIMzdOczJibXdxTlJrZEhzMzM3ZG9ZTkc0YXZiOEgvWjJYbFBtRXEycHZYS213OFN3enBxZWdTRTlCRVh5Snp6VExjbi9JVEFiY2dDRThrRVd3THBhTFE2UGpwUXVsK0NmdTdPTkt4cmwveERRVkJFSVFDZFBHeEtIL2ZRZTdoL1FEWXRHeURmYmVlV0FmVXFaU0NVcGFDYlpVK202VlhoL0Z4azgyNHkvMTRvMDRrblh3R21WUEhTeEpvKzlrM0xOTjhCZ3dZWUU3aEJ0T1oyK3ZXcmVPamp6NHlyK2oyNmRPSHQ5NTZpMWRmZlpXa3BDUW1UNTZNczdNekVSRVJCUUx5Yjc3NUp0OXE5Nk55YzNPSmlvcktkNy9IS1pWS29xS2lHRGh3SU1lUEg2ZDU4K2I1OW5BL3ltZzA4c2NmZi9EaWl5K2FpNjhwbFVyT25EbUQwV2drTGk2T09uWHFGSG92blU2SFNxWEMzdDZlOWV2WHMydlhMajc1NUJPNmRPbkMvUG56cVZ1M3Jya3ErNjFidHdnSUtQOUpDN0tHSWNnYS9qMDFWdlQzazhsWU9JdTBPWi9pSGhFcEFtNUJFSjQ0TmU4d1JxRktiYjE0RFkyK1lDWFdvcnpWdW5FbHpVWVFCT0hKWlZRcXlGcTVpTlRQSnFDS09vNzlpejN4L005S1hNZFB3YjVicjBxcjNPd3U5OE5OL2xTQngxWDZiRlpmRzArdVBndWdWSUYyUGFkVzVhNUVucDJkell3Wk05aTRjU09mZi81NXZ0UnBqVWFEWHE4SHdNZkhoOFdMRjJOdGJjMklFU1BZczJlUCtkenR2T3NWeGMzTnpad0tib21WbFJYSGp4L242NisvTmovMjAwOC9vZGZyMGVsMEZpdWJiOWl3Z1RsejVtQTBHamw4K0RCOSsvYmwzcjE3akI0OW1tZWVlWVk1YytidzIyKy9NWC8rZktaUG40NUVJbUhidG0yTUhEbVM2T2pvQ250dWZ3ZXBsemZ1VTJaalpXZFA5b1pWVlQwZFFSQ0VDaWVDYmFGVXZpdGxDcm1WbFVnaEZ3UkJLQzM5L1dUU1prOGg5L0IrSFBvTXdHdkJ0emdOR283VTYrODVPN24xZzlUd3h5WGtYbVhwbFdIbWdMdWtxZU9ocm1VL1AxbXIxYko1ODJZR0R4N003ZHUzYWRLa0NUTm16S0JuejU3bUQ2MVd5K3JWcTgxZkR4Z3dnTXVYTC9QeXl5OHpmLzU4Qmc0Y3lJWU5HMUNwVkdXZWh5VXZ2UEFDN2R1M0wvUjZlbm82VXFtVWMrZk9jZkxrU2RMVDA5bThlWE9COVBIZmYvOGQ1WU45MG52MzdpVTFOUlVySzZ0OGJhUlNLVk9tVEtGTm16WXNYcnlZOVBSMGZIeDhXTDkrUGExYXRTSWdJSURwMDZlVGtwSlNvYyt4c2xuWk8yRFhzU3VhSzVmUTMwOHV2b01nQ0VJTkl0TEloUks3bnBKSjFPMml6eTU5WE5jR0FkUnlzcStrR1FtQ0lEeDVOTkVYeVZnMEI0ekdNaFU0cXdpZGZRWnhLR2s5S24zQmRPdThnTHRQd0Nlc3ZqNisyRURiVGY0VW5YMEdsM2t1ZS9ic1lkV3FWZlRwMDRkMzNubUgrL2Z2azVxYW1xL054SWtUNmQ2OU8xMjZkTW4zZUxObXpYanV1ZWY0OXR0dnVYVHBFbSs4OFVhKzYzbGZhN1hhTXMzTjJkbnlhbjFXVmhiMzd0MWo2TkNoT0RnNEVCSVN3dTdkdTlteVpRdisvdjcwNzk4LzM5RmRTNWN1eGRIUkVSOGZIKzdldlV2Ly92MHRqbXR0YmMzVXFWTzVlUEVpQVFFQnBLV2xzWGJ0V2x4Y1hKZytmVHFqUm8xaTJyUnB6SjgvSHhzYm16STlwNnJnMEwwWHlqM2JVZTdaanRPZzRWVTlIVUVRaEFvamdtMmh4TDQ3ZmJuVWZRYTFFcXZhZ2lBSUphV0xqeVZqMFJ5a0hsNjRqcC95dDYxa1A4NU82a3czMy9jdEh2TUZwb0Q3NjZ2RFNqUlduNENKNVpyTEs2KzhRdXZXcmMzcDMvNysvdmo3Kytkckk1Rkk4UFgxTlJjUGUxU0RCZzJZTzNjdWVyMGVpU1IvUXQvSEgzK012YjA5WDMzMVZiN0hEUWFET1MzZGFEUmlOQnJOWDF0Sy9YNVVkblkyNTg2ZFE2MVcwNzE3ZDBhT0hJbGFyV2IxNnRWY3VuU0pyNzc2Q3BsTVptNnZWcXRSS3BXNHVycXliZHMyWkRJWm5UdDNCakMzVTZ2VjV2WTJOamJtaXVsWHIxNEZJQ1FraEZxMWF2SHh4eDh6YmRvMGN5WkFUV0ZsNzRBOEpCVDFtUk1pMkJZRTRZa2lnbTJoUkF4R0l4dlBYQzFWSDNkN1c3bzNES3FrR1FtQ0lEeFpqRXFGZVVYYmZjcHNyT3dkcW5RK25YMEdrNkM4eXFuVTdXVWVvNVAzUVBPeFlPVngrdlJwVnF4WVVlaDFyVmJMZi8vN1h6WnMyR0R4dXF1cksydldyQ253ZUt0V3JYQnhjZUg2OWV2NUNwVjk4c2tuQmRxVzlIZ3RKeWNuWG5ubEZZS0Rnd2tQRDBldFZyTm8wU0l1WHJ6SS9Qbno4Zkh4TWErazc5NjlHMXRiV3lRU0NaNmVudXpidDQ4dVhicmc2T2dJUUdCZ0lBQXJWcXpnaFJkZXlQZG1nVnF0WnRPbVRkU3FWWXQ2OWVvQjBMNTllNlpObTBhN2R1MUtOTmZxeEtaVk85Um5UcUtManhXRjBnUkJlR0tJWUZzb2tkMVg0a2xUbG02djIvKzFDRVltRldVQkJFRVFTaUxuNSsvUnB5VGpNWE5CbFFmYWVmTE8xaTVMd04zYW8xZTVWN1h6dEd6WmtrbVRKcFc1djF5ZVNjRHo4d0FBSUFCSlJFRlUvMHoxZ0lBQTFxeFpnNU9URXdDREJnMENRS0ZRTUhGaTBYTk9TVWxoMWFxaWkzbU5IRG5TL1BtR0RSdElTMHZqNjYrL05wK25MWlBKNk5teko5dTNtMTdYL3YzNzQrM3RUV1JrSko2ZW51YSt0V3ZYWnNTSUVXelpzb1V2dnZnaTN6MmtVaWwxNnRSaC9QangrZlozZCtqUW9jaTVWVmUycmRxUnRYSXhxdE1uY0JUQnRpQUlUd2dybzlGb3JPcEpDTlhmd0EyL3NmdEtmS242bkJqM0J2VTlYU3BwUm9KUU9rbHY5Y1puWEkrcW5vWlFqU1F0Mm9uUHVtMVZQUTNBVkJBdDVhTjNzZTBRanN1SWNWVTluUUoySjN4ZDZCN3V4OWxLSFhtalRtU0ZyR2cvS1l4R1k0R0NaMEpCYWJNblkxUXE4WWhjV05WVEVRUkJxQkJpWlZzb1ZxcFN4WjZycFF1MHcveTlSYUF0Q0lKUVFqbGJ2OGZLemg3bmFycGZ0YnZ2S0RyN0RPSmcwbnBPcFd3alhYT3ZRQnRmdTJCYWUvYW1qV2Z2Y2gvejlhUVJnWGJKMkxacVIvYUdWZWp2SjFkWnZRSkJFSVNLSklKdG9WZ2J6MXlodFBrUGcxcUZWTTVrQkVFUW5qQkdwUUxWa2YzWXY5aXoycVNQVzJJbmRhYTc3eWk2KzQ0aVY1L0ZYZVhET2g1KzlnMUZnQzJVbTAxTFU3Q3RQbk1jKzI2Rm4xOHVDSUpRVTRoZ1d5aldkMUhScFdvdmwwcDR0Vm1EU3BxTklBakNrMFd4MjdSdnR5WUZGM1pTWitvN3RhN3FhUWhQR0ttWE45YTFnMUNmUGxHai9qMEkveXphTy9Ibzc5eENHeCtMN2xZY3VsdHhBRmdIMU1FNm9BNnlvSHBJL1dvajh3K3M0cGtLMVlFSXRvVWlYYmlYd28zVXpGTDE2ZGU4QVE1eThhMGxQTmtPWGJ5TnE0TXR6ZXA2RmR0V285V1RscDBMZ0xlckF4Skp5Vk5LRFFaanFkcVhSV0thZ2xydTFXZEZOVk9oSmxldHhjM1JGcHQvd004UzFaSDl5Qm8xRVdtemdnRFlkZW9xVXNtRmFpdHp4U0lNR1dsWU9UZ2lDNnlMZmJkZVdBZVlUakxJQzd4VnA0NWhQS2hBNHU2QnkvQVBxbmpHUWxVVHBhS0ZJdTI2SEZmcVBnTmJpck8xaFNmZnpBM0hXZnZIWHlWcSs4M084d3llOXh2dkxkcUx2cGd6ZXZPa1p1VVN1ZkZQSWxZZktzODBpL1hicVZqZS92STNOdjN2U3FYZDQ4Nzk3RksxWC83Zzlib1FkNytTWmxSOTZPSmowYWNrWTlleGExVlBSUkNxaGJ4L0M4bzlaVDl5VGhBcW11YnlCWkpIREVBZUVvcmJKek53SGYwdkhGNTVEWnRtTFpHNnVpRjFkY09tV1VzY1hua04xekdmNFBiSkRPUU5HcE04OGswMFZ5NVY5ZlNGS3ZUa0x4a0k1Ykl6dW5UQnRwK0xJKzBDbjZxazJRaEN6Uk43TDRPZEoyTUJVS3AxL0hEd0tvTzZOaTYybjYxTXl0bnJ5V1FwTlJ5K2VJZU9UZjN6WGYvbDZEV09SU2VVZUI3dFEzenA4MnpCN1IxQlBpN0lyU1dzMm4wUmxVYkhrQmREQWRnVEZjZnZaMHBYR0RIUDUyODlpNE90RElETkI2L3k3ZTRMZlBSYUdOM0M2aFRUODU4bjkvQit3RlFZU2hBRXNMSjN3TFpET0xsSDl1UDQ2aHZWdW82QjhNK1FzMjB6bXNzWDhGeTBHb21kZlluNzJYVitIcHV3ZG1Rc25JMU44MVk0dlBKYUpjNVNxSzVFc0MwVTZrNW1EcGVUMGtyVnAxY1RjVGFtSU9ReEdJd3MvdVVNQm9PUkYxb0djdkRDYlRZZWlPYTU1clh4ODNRcXNxK0RuWnpCenpkbTZmWnpmTHY3SXM4MDlzWDZrWFByYjZka2MvWjZjb25uVXR2TDh2MUNBanlJSE5LQmlOV0gyYkEvR2x1NU5RTzZOQ0lwUThtRjJMS3RMT3YwRDFmdlBWM3NNQnBoL2s5Uk9OdkxlYWF4SHdCNnZRR05UbSt4Zjk3cXYwWm5JRmV0dGRoR1ppM045M3JVVk9veko3QnAyVVlFRklMd0NMdU80YWlPN0VleGV6dU9yNzVSMWRPcGNvY1BIK2I4K2ZPTUdUT21YT1BjdUhFRFgxOWY3T3pzQ3IzUHlaTW5tVEJoQW5xOW5sT25UdEcrZmZzaXgxUXFsZGpibHp3QUxRK0R3Y0NkTzNmdzhQREF3ZUh2K1ptWnMyMHpoc3cwM0NNaXk5UmY0dUNJKzVUWlpLNVpobUxIRmh4NjlxdmdHUXJWblFpMmhVSnR2M1NqMUgxNmltQmJFTXpXL2ZFWGY4V25FdUR0eElSWFd4SGc3Y1NxM1plWXNmNVBGbzhLeDdhWS9jZzkydFRsaDROWGNiU1RrWmFWaTdkYndUOHVQbm05TmVITkF3b2RZLy81Vzh6YmZLckkrelN2Njgza0FXMzU0b2VUdURuYW1PL2R2Mk93eGZiWnVWcWM3R1FGSG4vL3F6KzRtNUwvSE9id0ZnRWtwaW40NysrWGlOeDRuTG5ET2hGYXg0c0Q1Mjh6ZC9QSkl1YzEvYnRqaFY0YjFyMHBBN3JVN0Mwcit2dko2Rk9Tc2UvV3M2cW5JZ2pWaWp5a0tiWWR3bEgrdmdPSDdyMys4VzlHM2JwMWk1TW5pLzU1V1J5RlFzRy8vdlV2UER3OG1ERmpCcjYrdmdYYTNMaHhnOTI3ZHpObXpCaE9uVHJGNTU5L1RxZE9uUmczYmh4T1RnWGZzRDEyN0JoZmZ2a2xjK2JNb1dIRGh1V2EzN0ZqeC9EMDlDUTQyUEx2SFlEczdHeUdEUnZHeHg5L1RMZHUzY3AxdjVMUVhMNkE1dktGTWdmYWozSVo4ajVwc3lLUU5RaEIzcWhKQmN4T3FDbEVzQzBVYW1mMHpWSzE5M2EwbzAzdFdwVTBHMEdvV2M1Y1MyTGpnV2lrRWlzKzZkOEdtYldVL2gwYmN1eHlBdEczMHBpNytTUlRCejVUNVBtN01tc3BDOTdyUWkxM3gwTGJXR0dGOU1FS3IxYW5SNmMzNUZ2MXRjTHkrSXBjRGQvLzd3b2V6bmIwZmJZQkhVTDlXUi9raWF1akxWOXVPY1g1MlBzc2ZqOGNOeWZiZlAydTNVMW4vTEw5dlBGY1NJRjArTUtleVp2aElTU21LL2p0VkJ4VHZ6dkdtbys2NCsxcVQvdkdCZi9ZeTd2SC9jeGNRZ0xjY1hPMHRkakczN1B3MTZTbVVKODVEcGlPT3hJRUlUL0h2bStnT3JLZnpCV0xjQjAvdVVybmtwU1V4UHIxNnpsMTZoUVpHUms0T1RuUnNtVkwzbnJyTGZ6OC9Dcmxuc2VPSGNQVjFaWEdqZlAvbk5WcXRXelpzb1VlUFhvd2JOZ3dzckt5Q2gxajlPalI5T3BscXVydTRPREE5T25UbVRwMUttUEdqT0h6eno4bk5EUTBYM3NiRzlPYnJUcWRqZzRkT2pCNzlteG16NTdOMkxGaldiRmlCWEs1UEYvN05tM2EwTHg1Y3laTm1zVENoUXNKREF4a3hvd1pIRGx5cEVUUGNkaXdZUXdZTUFDMVdzM1NwVXZKemMxbHdZSUZCQVpXanlyZUdRdG40N2xvZFlXTjV6cHVNaW4vR29uM3NnMFZOcVpRL1lsZ1c3QW9QVmZOOGZoN3BlcnpTdU82RkJFM0NFS050dXpYYyt3NG5qL2I0MExzZlY3KzlDZnoxNXNpWHNIWndZWnJkOU9ac2Y0WVJpT003Tm1jaHJYZEFaQktKVXdmMUo1UlMvN2d5S1c3ek50OGlvLzdoWm1EWllCSnF3NXhNNm53RXdBaUJyU2xlVjNMRlhxLzIzZVo3dzljWVd6dnArbjFUUDBpbjAvZS92RzZUN25ROThGZWJ0Y0hnVzJ3bnh0N29tN3k2ZG9qTEhqdk9lUXlLUUJHbzVHdnRwMUZvelBnNG1CVDVQaVBHOWVuSlFxVmx2QVdBVGc3Mk5Dc3JsZWhsZHpuYlQ3SjNqUHhETzdhbU5ZTm45d2FFTG1IOTJOZE8waFVYQllFQzZSZTNqZ05IRWIyaGxYay9QeDlsYVdUMzcxN2x6Rmp4cUJTcVdqUm9nV3VycTdjdUhHRC9mdjNjL3o0Y1JZdVhFaWRPaFZmaitMWXNXTWtKQ1F3Zi83OGZJLy84Y2NmckYyN2x2RHdjUFI2UGUzYnQ2ZGR1NEp2MkgzNTVaY1lIaXZJMmF4Wk03Nzg4a3NtVHB6STFxMWJDdzIydFZyVDlwMndzREMrK3Vvcjd0eTVnMXd1UjZ2VklwTTl6R3F5dHJabXlwUXB6Snc1azVNblQrTHA2Y2tMTDd4UVlENXBhV200dTdzWG1OK2o5LzM4ODg4WlAzNDhFeWRPWk1HQ0JXaTFXa2FQSG0zeHRWbTBhQkZMbGl6SjkxaEFRQUJMbHk2MTJMNHNNbGNzd21ud3V5WGJvNjNYa3pZckFubm8wMFYrbjBvY25YRDZ2N2ZKWExVRWwySGwyeElnMUJ3aTJCWXMybG1HS3VRaWhWeW9TTWFjYkl4cUZRYVZDcU1xRjZOR0RYbzk2UFVZRFhuL05aZ2VNeGpNajJIUVk5UWJJSy9OZyt2bEZlVGpUTnNIZ1YrR1FzMmxteWs0Mjh0cFZ1ZGh3R2d0bFhBck9ZdUkxWWRScW5XRXQ2aE5uL2I1aTVLNU85c1IrWFlIUGw1NWtEL094cU5RYVpuOFJ0dGlVOHBUczFRQWFIV0ZQeGVqMFFoUTVHcDVTZlI2cGo1bnJ5ZHo1Sys3TE54Nm1rOWVid1BBYjZmaWlMNlZ5dFAxdlhtbGJlbit2VXVsRWo0YitBeGdPZ290VjZNcnRHM2VjMVNxZFdRcTFCYmJTS3lzY0xLWFc3eFdFeGlWQ25TMzRuQWFPS3lxcHlJSTFaWjl0MTVvNCtOUS9MSUpLeXNySFBvTytOdm5rSlNVUk9QR2pmbnd3dy94OFBBd1A3NW16Um8yYk5qQTZ0V3JtVGx6Wm9YZjkrV1hYMmJjdUhGRVIwZWJIek1ZRFB6NDQ0OTA2OVlOSHg4ZkFPclhyMjh4cGZyUllQWlI5ZXZYWi9IaXhYaDVlWm5Iek1qSUlEMDluY1RFUkFBMmJkcUVScU1oTFMzTi9ERmp4Z3llZnZwcFpzMmFCY0RhdFdzNWNPQUFhOWFzWWNhTUdSZ01CdDUvLzMwY0hSMzU0b3N2ekVGNWNuSXlRNGNPNVYvLytoZGR1blFwZEg3MTZ0VWpJaUtDNmRPbjgrT1BQekowNkZEZWYvLzlmRzFVS2hYTGxpMGpQRHk4d0lxL3M3Tno4UzlxQ1dudnhHTklUeTNaS1JGYURSbkxGNks5ZmhWNTZOUEZOcmZyOGlLcTQ0ZlJKdHhCNXV0ZmJIdWg1aFBCdG1EUnJsSldJWGUxcytIWklNc3BvY0kvanlFckUwTjJGc2JzVFBSWm1SaXlNakhtWkdQSVZXQlVxVXdmNnR3SG4rZWFBdXE4cnhVNXhkK2dDcnpVdWk0dnRUWUZtSnNQWHVYU3pSU0Nhcmt3YmZERDRqRi8zVXhoNnJxalpDazFQRjNmbTQvN3RiWTRWbjAvTi83OWJtY21yanJFbjlFSmpQcnFEeUlHdEtXQm54dGZET3RVb1AzUnYrNHkvYnRqdUR2WjBpVFF3OEtJSm5yRGcyQzdITTh6cnlEWmV6MmFjU2sraFZydUR1U3F0U2pWT2xidHZvaU5UTXFvVjFxZ2VoQXMyOWtVM0x0ZG5GMG5ZMW02NDF5eDdTSTNIaS8wbW91RERWcys2MVhxZTFjWHVZZjNBU0J2RkZwTVMwSDRaM01aTVE2QW5LM2ZvNG0raU92NHlYL3JIdTRHRFJvd2MrWk1KSkw4QlJrSER4N001czJiK2V1dmtoMEJXVnFOR3pmR3o4K1A3ZHUzNCs5dkNzcjI3dDFMWW1JaTgrYk5LL1Y0c2JHeCtQcjZZbXRyYTA1OVg3WnNHVnUzYmpXL1VadG4vLzc5ZUhsNTRlSGhRZDI2ZFduZHVqVWVIaDdVcmwzYjNFYWxVdVZMWVpkSUpIend3UWQ4K09HSC9PYy8vMkhTcEVrQUxGKytIRzl2YnpwMDZGRHNITnUzYjgrOGVmTm8xcXdaRW9tRWwxOStPZC8xek14TWxpMWJSdE9tVFN0MXo3Yit6aTJzSElzdVlncWdqWWttYSswMzZGT1NLVTFxcDVXREkvbzc4U0xZL29jUXdiWlFRSzVXeC83cnQwdlY1NVhHZFpCS1JBNzVrMHlmZkE5RFdpcjZ6SXdId1hRbWhxd3NETm1aR0xPekhnVFZHUmh6U25lbWNrMTA4bXJCTFJaSEx0MWg5cVlUYUhVR0d0VjJaOGJnOXNpc3BZV08wY0RQamYrTTZNSm5hNDl3KzM0MjQ1YnROKzFsZnF3SW1rcWo0K3NIZ2VtSWw1c1ZHZHdhSGdUYmtqTCtXOHhVcU9rM00vL1p0dC85Y1pudi9yaWM3N0YzRi81dS9uekxaNzBzcHBSZnY1dk9kL3Z5OTJ2YjZDbGVibE9YT2srNTBLUE53NVZ4ZzlHSXBCUi9xT3c4R1dzK1dxeW1VdTdaZ2F4UkU2d0RSVWFRSUJUSFpjUTQ1Q0doWksxY1RPcW40M0hzK3dhMkhjUC9sbnRiS2d3R0lKVktzYkd4eVpkV1hkR0dEaDJLczdNemx5K2JmcFo2ZW5veVlzUUlQRDA5U3pXT1dxMG1JaUlDUjBkSFB2dnNNNEtDZ2dEbzJMRWpnWUdCZUhoNDRPN3VUbng4UEhQbnptWGF0R2swYVZMNklsNU5talJoNk5DaEhEcDBpTnpjWEs1ZHU4YWhRNGVJakl6RTJycGtJVWVMRmkwQTB4c0JHUmtaK2E3bHBiZnYzTG1UTTJmT0ZPZzdiTmd3dkwzTHZ5MUhHeCtMckFRL205TVh6a0pXcHo2dTR5YVJNcW5rYWVHeXdMcG80Mk94YmZOc2VhWXAxQkFpMkJZSzJCdHpDNjIrZEdtM1BSdUxQeGhyTkkwRzNmMGtEQ25KNkZPVDBhZmNSNS95NEwrcHlSZ3kwdUd4ZDc3L3FUSnlWRnlNZTNnazFwMzcyZmg2T09MbjRZaXQzSnFtUWE1MEQ2dkRSeXNPRmp1V3I0Y0RYNDk1bnNqdmo5T3l2by9GYXVPTGZ6bERjb2FTcCt0NzAvWHBvb3ZHNVAyN0xlK1JXSjR1ZG9RMThDbXlUZFMxSkZJeWN3dTlucDZqNHRqbC9PZUFlN3FZanB0cFh0ZmJ2Tzg4S1YzQitHOE8wSzFWRUs5MUNNNlhHcjdtOTB2WXlLUzg4VnlJK2JGc3BZYWRKMk54dEZBTnZhWlFiTjJFUGlVWjUzYy9xT3FwQ0VLTllkZXhLN0tBT3FRdm5FM215a1hrYlAwZXU0NWRzZS9XczBxcWxkKzhlWk9jbkJ5ZWZycjQxT0d5aUkrUE42OW9wNldsb2RQcGNIVjFOZThacjFYTFZKRDJ4eDkvWk5ldVhVV09aV05qdzdScDA1ZzJiUnBqeG94aDdOaXhkT3ZXamREUTBIejd0dlY2MDNHTW1abUYxdzBwekt1dnZrcDI5c00zMi9NS3N3RjgrdW1uQUl3WU1ZTCsvZnZuNjVlYW1zcmh3NGZOWHpkdTNKamc0R0FVQ2dVS2hRS3RWb3UxdGJWNWUxVGJ0bTBCVTNYMVBPbnA2Y1RFeERCMDZOQlN6OXNTM2EwNDdMc1Zuem5sSGhHSmRlMmdVbzl2SFZnWDVkNWZ5ekkxb1FZU3diWlFRR2xUeUIzbE1wNnJYN3Y0aGtMVjBtalEzYjJGTHVFT3VzUzc2RzdIbzA4MUJkWFZOWFc3T3RwLzdoWXlheWxxclo2RTFCeEdMUHFkbnUzcThmNHJMVmc0OGptZWNuZmcwTVU3M0w1Zi9BcS9sUlU0Tzlqd3hUdWRMSzVHNzRtS1krK1plQnhzWlh6OFdsaXg0Mm0wcGorVVpPVU10b044WFBpb2tCVDRQQkdyRHhjWmJMZW81ODNHU1QwQU9COTd2OUJqdnBJemxGaExyTml3UDVxZmoxNmpUL3Y2OU9zUWpMT0REUnNQUk9Ob0s4c1hiS2RsbSs3cFVJYjA5ZW9nYStVaWNnL3Z4N1pET1BLUXBsVTlIVUdvVWF3RDYrSzE0RnMwMFJmSjJmcTkrVVBlS0JSNVNGT3NBK3NnYnhSYTZjRzNYcTluMmJKbEFMenl5aXVWY28rSkV5ZVNtcHFhNzdHUkkwZWFQLy9zczg4QUNBa0pvV1hMbGdYNnIxaXhJdC9YalJzMzVxdXZ2bUxTcEVrY09uU0lGMTU0b1VCcXZLdXJLd0F4TVRISVpES1NrcEpJU2tvaU9UblovUG1NR1RNS1BaNnJWNjllZE9wVWNDc1V3TlNwVXkwK25wU1V4S3BWcXdCVGF2cVFJVU1JRGc3bTQ0OC9CbURwMHFWY3ZIaVI0Y09IRXhabStqMDRZY0lFR2pac2FINDk5dS9mejV3NWN5cnM3RzNkclRpc0E0b3ZlbGVXUUJ0TTM4ZTYrTmd5OVJWcUhoRnNDL25vRFVaK0srV1JYeStGQklrVThtckVrSjVxQ3FqdjNVR2ZjQmZkdlR2b0V1NWdTRTh0dnJOUXJEMm5ieElXWEl1amY5M0YxOE9SeGdFZS9IemtHZzM5M1FsdllUcnZ1dXZUZ2ZsV29ZMUdJeHF0SHB0Q2lxQlpDclRQWGs5aTRWWlRtbHovanNIbVN1RkZVV2xNd2JhdHZQRDA5YitMekZxS2w2dXBpcXVMZytWQ1p0RzNVbWtjNE1IcWo3cXo3Yy9yYk5nZnpmY0hycENsMEREKzFWYW12ZWVQcFpkYlN5VjBhdXBQa0UvRkZjUEpYUFFGUm1YbHZ1Rmt5TTVFbDVLQ1VhWEV0a080ZVIrcUlBaWxKdzlwaW50SVUzVHhzZVFlM28vMlZpdzVXNzgzWDVkNmVpUDFmSmhPTFBYeVJ1cnBnNnhSazNLL3lhVlFLSmc5ZXpabnpwd2hQRHk4ME9DeXZMNysrbXYwZWoxNnZaNlJJMGZpNk9qSWdnVUx6TmZ6Q29LRmhvWVdXQzJHZ3NFMlFLMWF0Vmk4ZURGeXVSeUpSTUpQUC8xRVltSml2b0FhWU1NRzA5RlVWbFpXZUhoNDRPUGpnNCtQRDAyYk5pMDByUjdBejgrUDVzMmJXN3dtbFZyK3ZkUzRjV04yN05nQlFNK2VQUXRjNzkrL1B4a1pHVVJFUk5DOGVYT21UcDFLVGs0T09Ua1BmMmFucDZjRFZGaXdMUWdWU1FUYlFqNUg0aExJMFdoTDFVZFVJYThpUmdQNmUzZlIzb3hGZS9NR3V2aFl0UEd4R0pXSzR2c0taUklWazBqc3ZVeityM01qanY1MUY0QUpyN2Jpci9oVWxtdy95ek1oVDJFams1S2FwVElIbXBmalU1aXk1Z2d2dGE3RGlKY2YvaEdTbks3Z3UzMlhhZHZvS1RxRTVpK1NjdVZXS3RPL080YnVRVnI0alhzWkRKeTdrMy8xYTAyYlJvVWZoWldXWTZwWTdtaFgvYXQwMzA3TzRxTVYvOFBIMVo1M1gyNUd2NDRONmRhcURqOGN2TUxyblJwaU1CZ3dHTUg2c1RjaS9EeWR6RlhOSzRycTlKOFZPbDZockdVNHZ2WW1EcjMvNysrNW55QTg0YXdENitMMHlONWFUZlJGTk5HWEhteURTakkvcm9vNmpqRlhpVU9mQWVVS3RxOWV2VXBrWkNTSmlZbjA3dDJiVWFOR2xXditSY2s3S3V2bzBhTW9GQXFjbloyeHQ3Y3ZkMEQ1YU5YdTMzNzdEYjFlajQrUER3MGJOcVJqeDQ3ODhzc3YrUHY3TTNIaVJMeTh2SkJLcFNRbEpXRmpZMk5lK2Y0N3FGUXFKa3lZUVB2MjdSay9mang5Ky9ibDhPSERPRHM3bzlQcDhnWHZmZnYycFZ1M2JnVlc2c3ZLT3FBT3VsdHhTRjNkS21TOHgrbmlZMFc5am44UUVXd0wrWlEyaGR6V1dzb0x3VVh2SXhVcWdGNlA3azQ4MnB1eDZPSnZtUDU3T3c2ajJ2S3hTRUxsMlBTL0t6all5bmkyOGNQSys0NTJjdjdWUHd4N0d4bHlheWx2ZnJFVG1iV1U3ejR4VlZHdDdlV0VRcVhselBYa2ZHTkZYVXRpZDlSTmt0S1YrWUx0QzdISmZMcjJLTGxxSFZLSkZYcURFU3NySzFRYUhaK3RQY0tFVjhQbzN0cHllbHRTdXVtTkZuZW40bGZCaTNJOUlaMXA2NDRXMjZZOFBGM3M2Tit4SVZzT1gyWGF1bU0wcSt2RmV5ODNZL2hMelFCUXFreHYrdVdkOFYyWmZOWnRxL1I3Nk9KanlWeXhpSnlmTmlJTGJpeFN5QVdoRXNoRG1sYmF2NjJkTzNleVpNa1M3T3pzbURadFdvbXFhMWVFVFpzMjRlM3RUWFoyTm0rKytTYkRodyszdUFKY1VqdDI3T0RpeFl1TUd6ZU9iNy85dHNEMWE5ZXVjZjM2ZGZPZThQajRlQ1pPbklpdnIyK0JNNzhmdDNMbFN2NzczLzlhdktaU3FVbzFUN2xjVHI5Ky9WaTNiaDFidDI1bDBLQkJ2UGZlZTRBcHU4RFc5dUh2T1lsRWdxT2pZNm5HTDBwZXNHM1RyR0I2ZmtVUXdmWS9pd2kyaFh5Mi8zV2pWTzI3TlF4RVhzNzlvY0pqdEJxMHQyNml1M2tEN2MwYmFPTmowZDJKQjEzaDV4SUxsZS9ZWDNjNUgzdWYzcy9VTDVBTzNxcEJMZlBuZFdxNUVoV1R5TFc3NlRUd2M4UEozb1o2VDdseVBTR0RUSVhhWExuN3pIWFRxa3VucHZsWHRSZHZPMHV1V2tmcjRGb0UrN3V4WVg4MFRZTThlYTFEQXlKV0grWS9QMFdSbWwxd3IzU21RazFTdWhLQUlWL3VwdSt6OVJuVnMyeUZlN0tVR3M1Y1R6WWY3NVYzQnJoS28wTWlzVUwrb01xNnJkeTZ6TWVNMmRuSUdOb3RsQjV0NnZEMXIrYzUrdGRkRnZ4OG1xL0hQbytWbFJYcEQxYnBuV3JBS24xSldBZld4V1BXSWxLbmpDTmowUnk4NXErc2txSk9naUNVM2s4Ly9jUTMzM3hEYUdnb24zNzZhYjd6dGl2VGtTTkhTRXhNNU9XWFgrYkFnUU1NSERpUStmUG5rNXljekxCaHd3Qll2MzQ5bXpadEt0V1kxNjVkdzg3T3p1TDFKazJhY1BUb1VSSVNFcmg1OHliLy92ZS9jWEJ3WVB6NDhVV082Ky92VDlPbVRaSEw1YXhmdjU1UFAvMlVTNWN1c1h2M2JxWk1tUUpBWUdESkYyY2tFZ2xkdTNhbGMrZk8vUHp6ejlqWW1INTNxdFZxTWpJeWNIT3JuRlZuQUZsUVBWU25qbFhhK05xYk43QjlwbksySHdqVmp3aTJCYk96ZCsrVG5GTjR3U05MUkFwNStSblZhclRYb2gra3YxMUVHM3NOREtXckJpOVV2aDBuYmlDeGduNGRMUmVHeWRPdTBWTkV4U1R5WjNRQ0RmeE1md3cwcit2RjlZUU1Mc1RlcDJOVGYvUjZBMUV4U1Vna1ZuUUk5Y3ZYdjNWd0xZTDkzUGpvdFRCK1BCeGpmcnh4b0NlemgzWmswUzluYUY3WG13UG5iK1hyZCs2R2FlVmNiaTFCb3l2Yjk0L2NXa0o0aTlyVWU4cU4xenMzcFBlMHJiZzYyckwyWHkrWmp3VnJIK0tiNzJ6eHN0RHE5T1lVZVNkN09STmZiODNSdi96d2NyVXpCL2l4OTB6VmNEMWQ3TXhuZnordUxHZDhWeldYRWVOSS9Xd0N1WWYzbGFqYXJTQUlWU3NtSm9ibHk1ZlRva1VMWnMrZVhhbEhmVDBxTnplWFpjdVcwYWRQSC9OajNicDF3OXJhbWpWcjF0QzNiMThBMnJScFk2N1EvYWhIOTNmblVhbFVYTHg0a1k0ZE94YWFjdDIrZlh0V3JGakI5T25UaVl1TG8wV0xGa3llUEJrM056Zmk0dUlJQ2dveVZ3Wi8xT0xGaXdIWXZIa3pIaDRlZE83Y0dZVkNnVlFxcFYyN2RnQWNQSGlRSDM3NGdYSGppcTVab2RWcWVmWFZWd3M4L3MwMzMyQTBHakVhamF4YnQ4Njh0enpQTysrOFkzNWR5a1BxVnh2aklXVzV4eW1NUWFGQTZoZFFhZU1MMVlzSXRnV3owcWFReTZRU3VqY3FXeVhHZnpTTkJzMjFhRFRSbHg0RTF6SHc0TGdOb2ZwcUhWd0xiMWQ3YXJrWHZSclp0bEV0bG15SEUxZnU4ZGJ6cG5OSzg0THV5N2RTNmRqVW43L2lVMUNvdExTczcxMmc4Tm1BTG8xd3RwZGIvR09tU1pBbks4YS9DSmlxZUd1MGV2dzhUYWx6ZTZKTWhRM2JoZmh5Nk9JZGN4OC9UMGU2aHdYUkpMRDRjMW50YkdSRURERDlVWlNZcGtDcDF0R3NidUhGY0FBaU4vNkpoN01kNzcvU290ang4eXo0K1RSN3o4U1hxTzN4Nkh2MG12YUx4V3U3WjcyR3RJWmwxbGdIMWtYV3FBbktQVHRFc0MwSU5jRDI3ZHN4R28wTUhqejRid3Uwd1ZRZ0RVejdrYmR1M1dwK3ZHdlhyblRxMU1rOGwrRGdZRjUrK2VVQy9TMEYyMmZQbmtXcjFmTE1NNWJyWHFqVmFrNmRPb1ZVS2lVdUxvNUJnd1l4ZVBCZ2MyRCs2YWVmMHFSSkV5WlBubXl4djFhcjVkZGZmeVU4M1BJWjZNbkp5ZXpidDYvWVZYS3BWTXI3Nzc5djhkck9uVHVKaTR0ajlPalJCWDVQaG9TRVdPeFRXakwvUUNSdTd1UWUvQU83enM5WHlKaDVsQWYyWU8xVEM1bXZmL0dOaFNlQ0NMWUZzNTJsRExhN05xaU5uVXg4Q3hWTHEwRno3U3FhS3hmUlhMNkk5a1lNNkVWS2VFMlRWMm04T0xYY0hmRjJ0ZWZhM1hSejJuaDlYMU5SbWVoYnBvcnd4Ni9jQTZCTDg0Skg1dVdsbVpka1BubHp1cG1ZeWFtWVJKenNaSFJwVmp0ZnNCMFM0RUZJZ0NubGNjbTJzM1I5T3NEOGRWRzJINzhPbU41a0tFcHlocEp6Tis2WEt0aHU0T2VHUWxWMEljWVRWKzZoTnhocFVjOGJleHZMUDJjc3ZCOVJJOWgxN0VyV3lzVmkzNTRnMUFBM2JwaTIxMzMvL2ZmODlOTlBGdHYwN05tVHNMQXd0Rm90a1pHUlBQZmNjM1RwMHFWYzk0MlBqK2Vqano3QzN0Nit3TFd5QnYySER4OUdJcEdZajlES2s1bVp5YTVkdS9qNTU1L0p5TWdnT0RpWW1KZ1kwdExTeklHMldxMG1PVG1acmwyN1dodzdPVG1aZWZQbUlaVktlZlBOTndHd3RiVkZvVkJ3OE9CQkhCMGQyYmR2SDM1K2ZoYjdQK3J5NWN2RXhNUVVDTXIzNzkvUHRXdlhzTEt5NHViTm03ejExbHRGVmtjdkQ1ZmhINUE4OGsxc3d0b2hjU2grUDdqUGFzdmZHNDh5WkdXU3MyVTkza3UvcTRncENqV0VpSlFFQU81azVuQTF1WFFGajNvMnFWZEpzNm41REJscHFNK2NSSDMyRk9yTEYwQ3JxZW9wMVZ3eU9WWTJOcVlQK1lNUEcxdXNyS1VndGNaSyt0aC9IenlPVklxVjFCcWtFcXlrMWloK0xmNFhZVkZLY3ZSV251WjF2ZGg3SnA1ek41THAzS3cydGIyYzhYYTF4L3RCaGZMREYrOGdzNWJRTWJUODcyd2JqVVlXL1dJNkl1ek44SkFpai8zYWRTcVczOC9jWlB1TW90UHNUbDY1eHkvSHJ1UGhiTWZ6RDQ0d2t6eUliRFc2aDFrWU9yMkJlMmtLUEoxTFY1Q3RlMWdRb1VHZTVoWC94LzEyS3Baamx4T1FXVXY0dUY4WVBtNVAxdDVtMjFidHlGcTVHTTJWU3lMWUZvUnFUcWswcFJOSFJVVVYyaVl2ZU5Wb05DZ1VDbWJObXNXZE8zY1lOR2hRbWU4N1pjb1VmSHg4eXR6L2NWcXRsbVBIanRHMGFWTWNIUjNKeU1qZ3lKRWpIRHAwaVBQbnoyTXdHQWdMQytPdHQ5NGlKQ1NFeU1oSWR1M2FoYnU3TzIrLy9UWnhjYVlGbVVhTkd1VWJOelUxbGJWcjEzTGd3QUhDdzhPWlBuMjZ1VmhaV0ZnWVFVRkJSRVpHQXFaenZDZE1tSUQ2UVhIWFJ5dUs2M1E2TkJvTisvYnRZKzNhdFR6NzdMUG1hNW1abWF4ZHU1WWRPM2FuRmtuOEFBQWdBRWxFUVZUUXJGa3pXclpzeWFaTm0vampqejhZT0hBZ3ZYdjNycFNzQTlmeGs4bFlPQnYzS2JNclpMeU1SYk54SFdjNUswQjRjb2xnV3dEZ2w0dWxLNHdtc2JLaVI0amxpc2ovU0VZajJ0aHJxTStkUW4zMkZMcGJwY3NTZUJKSm5GMndzbmRBWXUrQTFZTVBTV0gvdGJON0VFUS9DS1RsTnZEZzY0cFMzbUM3Tk5xRlBJVldaOERMeFZTQVJpS3hZc09rSGdCY3U1dE9ZcnFTWjV2NFZjZ1JYYXQyWCtUU3pSUkNBdHg1OWRsZ1RsOUx0TmhPcGRHaDFSbk1BYjhsbVFvMUcvWmY1cGRqMTVGSkpVeDVveTMydHFZL1lCenRaTmpLcFVURkpESnI0M0ZzNVZKaUV6UEp5RkhUcFZuQkZmckNSTjlLNVlzZlR0SzVtYi9GWUh2WHlWZ1diVDBOZ0ZabllOajhQZnhmNTRhODNxbGhvZWVVMXpSVzlnNVkxdzVDRTMxUnBKSUxRalczZHUzYUVyZDFjSEJnenB3NXpKMDdsN1ZyMTVLYW1zcllzV1BMZENSVllZRjJZbUlpWThlT0JTQTdPNXRObXpieHl5K1d0OXFzWHIyYURSczJzSEhqUms2ZlBvMUNvVER2Nzc1MjdScUxGaTNDMWRXVjNyMTcwNjFiTityVmU3aUk4dUdISDVLVmxjWDY5ZXM1ZWZJa2FyVWFhMnRybWpWcmx1OGVibTV1Tkd6WWtFR0RCdUh0N1ozdm1yT3pNeXRYcmlRNk9wcVltQmhzYkd6SXlNaGc5bXhUOEJvUThEQmo3TkNoUXhnTUJ1N2R1OGZiYjcvTmdBRURpSTZPWnUvZXZlemR1eGVWU2tYUG5qMTU3NzMzc0xHeDRjVVhYMlRseXBVc1g3NmM3ZHUzOCs2Nzc5S3hZOGRTdnNwRmt6Y0t4YVo1SzdMV0xNTjVpT1cwOXBMS1hyMFVtMWJ0a0FkWFRLcTdVSE04R1grNUNPWDJ4N1ZieFRkNlJKdUFXampWd09KRUZVcXZRL1BYQlZSUmY2SStjd0pEVm1aVno2alNTWnhka0xoN0luWDNRT3J1aWNUVkhZbVRzK25EMFJrclJ5ZlQ1eTUvMzFtYzFWR25wclhwMU5SeUFMcnZyR212OHZOUGw3ODR5b1o5bC9uaDRGVnF1VHN3WS9DelNDU0Y1MVduWjV1cWUzczZGNnhBcTlIcVdmekxHUTVldklOS282T2VyeXNUWDI5RG5Wb3U1alpXVmxhTTZ0bUNsYnN1OEw4THR3R1FXVXNJQy9aaGNOZkdBT2FpWjQvUElrTmhXc1U0SG4yUFg0L2Z3R0NrUUdyNDNaUnNWdXk2d0xITENRQU1mVEVVS3l2WWVDQ2FkWDljWm5mVVRZWjNiOHB6SlV6bnIrNnNBK3VpdlhLcHFxY2hDRUlGazhsa1RKNDhHWWxFd29FREIralhyMStKVXFkTHl0SFJrZGRmZjcxVWZhUlNLVzV1Ym5UczJORzhYN3QxNjlaOCtlV1hoSWFHNWx0aHptTnZiOC9zMmJQNTZhZWYyTFZyRjJscGFRd2JOcXpBRVZzU2lZUWVQWG9VZWYrVWxCU1dMRmxpL3RyRnhZWFhYMzg5WDJHMyt2WHJFeEFRd01TSkV3a0lDR0Q0OE9IY3VYTUhpVVJDeDQ0ZEdUQmdBUFhyMXplMzkvTHlZdkxreWJ6MDBrc3NXclNJT1hQbVVMZHUzUXA5clFFY1hua054WTR0cE0yYWpOdTRDS3djUzVlMmJzaktKR1BSSEd4YnRjWCs1ZklYYnhOcUhoRnNDNmgxZWs3RTN5dFZueTcxLzVtRkhZeHFGZXJ6cDFGSC9ZbjZYQlJHVmVtcXQxZGJWbFpJWE55UWVuZ2ljVE1GMGxKM0QzTmdMWEV6L1JjTHY1QUZrMTBuWXpsODZXNng3ZkwyYlcvNzh3WTdUejdNZ0FqMmMyTm90OUFTM1N0TG9XYko5ck1jT0grYlFCOW52bmluSTI0UHp0Yk9XeTIvZlQ4N1g1K1RWMDByM2s5WktQQW1sMGx4Y2JBaHdOdUoxem9FMDZXWnY4V1ZtSmRhMStXbDFuVXhHRXpWWUI4dFRuYnRianJKbWJuSXJTVTQydVYvSSs1NHRPbm5TM0tHRWhjSEd6N284elNkbXRiR2FEVHlWM3dxMi8rOHpzRUx0ODFCK0tpZUxlZ1dac3FjZWJGVkVDdC91OEMrczdlWXZla0UyLzY4enFpZUxRajJkeS9SYTFWZHlRTHJvRHF5SDZOU0lZNEFFNFFuakVRaVlkS2tTU1FrSkZSSThQZi83TjE1WEpUVi9zRHh6NndNRER1S0Nnb0NiaWhwTHJtYmFkMHNLN2UwVWx2VTBuYkxsbHRtWnJlZjJhMXNNVFBMOHJwN2JiWHRHdTZoYVdZdXVTVGtBb0liSUNEYndBekR6UHorR0prWUdWWUhBZm0rWHk5ZThqelBlYzd6QlJubE8rZWM3eGsvZmp6ang0OEg3TW4ybURGanF0MUgrL2J0ZWVXVlY1ek9kZW5TcGNKNzFHbzFkOTk5TjNmZmZYZVphdzgvL0xCajMrdktEQmd3Z0kwYk56b3FpYnY2L3lVc0xJeFBQLzNVY1czU3BFbGN1SENCNjYrL0huLy84dC9BNzlxMUs1OSsraWxIang1MWU2SmRRbi9IYUxSdG96bi8vQ1A0M1AwQW5qZmNYS1g3Q3JldUorK3JsUVE4OVJJYUdkRnV0Q1RaRnZ5V2trcVJwWHBiQmQwUTFiaVNiZE9CUFJoMy9JeHgxL2E2RHVXeXFGcUVvZzROUTkweURIVm9HS3FnSnFnQ2dsQUdOYTNyMEJxOFUrZnoySFBVOVJSdVYwcTI2cW9PWTFFeHNYdVNXTEhwQ0xrRlJRenRHY0dqdDEvcjJBY2JvSFV6WDN3OE5ldzVtc2FqSDJ6RTMxdEhnY25zU1BKN2RXamhzdS9KUXp1N1BPL0svM2FmNE90ZmpxSFRxbEVwRlppTHJTU241V0MxUVorWVVLZGZwSW90Vm82ZXNkZUQ2Tkd1T1MvY2RSMm5NL0paK01NZi9QTG5HZEt6N2VzaEZRb1kyTGtsajl6V2hTWitmMDkxRC9MMTVNVzdlM0Y3ejBnKytHNC9meVpuOHZpSG14bldKNG9uaDNlcitqZXZubEdIMmQ5TU1DY25vbzIrcG82akVVSzRtMUtwcEdYTHh2VzdVbVVVQ29YTG5UWktsUDYvb3pwVHdqVWFEWjA2ZGJxczJDcDlSb2RPQkM5Y1JlN2lEeW5jdFIybDNodE5lQ1RxaXg4QXhjbUpGQ2NuWWo1NUFsdUJBVlZ3Y3ltR0ppVFpGckR0Uk9XamNhVjVhZFQwYU9tK29oMzFWWEZLRW9XL2JNWDRheHpXbk95NkRxZnFGRXBVelZwY1RLaGIyWlByMEREVUlhSDJ3bUdpVmt3YUVzUDlOM1dzOGYycUtxenBlL2ZyUFd3OWNJcHJvNEtaTkNUR1pWVnhUdzhOTThmMzRaTjFCem1abGt2eFdmdlBiaE0vVDI3dkdVbC9OeFJsQ3czeTRVeEd2dE01ZjI4UCtuWU00YUZibkJOSHRVckpDM2YxNUdEaWVjWU82b0JDb2VCQTRubSsyWEVNc08remZVUG5sb3dlMEo2UW9QSXJ2c1pFTkdYaGt6Znh6WTVqTE4vMHA4dnA4QTFKU1lKZEZIOVlrbTBoaEdnZ2ZCOThndUp6cHlrK2xZdzVPWkdDalQ5U25Kd0k0RWk4ZFgydXYvaDdsN3paSWtCaHM5bHNkUjJFcUZzM2YvSU5lMDlYZlpUdDFnNnRXVG4rbGxxTXFPNVljM013N3RoSzRTOWJLRDVWdFgyQTY0eENnU3E0dWROSXRUcTBGZXFRVnFDV3BQcFNhZmNQcDlsVEZhOHJxKytzVml1bk0vSUpDL2F0NjFBQWV5VjBpOVdHQXFxOTMvVVB1MDRRN085Sjk3Yk5VVmZ6M293YyszUjBqZnJ5bGpXa3pmc2Z6WlovZDFsOVhJNzBoOGZpMGIwM2ZsT2Vxck1ZaEJCQ0NGRjc1RGZ5UnM1UVZGeXRSQnV1d3ZYYTVpS01lMzZsOEpldEZCMCtBTGJxVGFtL1VoUjZielJ0MnFOdDJ3Rk5tMmcwVWUzY1dxMWIxSDlLcGJMZUpOcGdueEtvVnRWc3MrczdldGQ4NjhEUzA4d2JNblY0QkphTXRMb09Rd2doaEJDMVJKTHRSbTU3WXZXbWtBTU12RXJXYTFzek16QnMrSjdDdUUzWUNneDFIVTRacXBDV2FOdDBRTk8yQTlxMkhWQ0ZWSDE3SlNGRS9hY0ppNlR3bHkxMUhZWVFRZ2doYW9razI0M2N0c1RUMVdvZjVLV2piWk9HdmEyVE9lRXdodlUvWU5xM3U5Nk1ZaXM4UE5CRXRrUFQ5bUp5M2FZRENuMzU2MWVGRUEyZndrdGZMOS9vRTBJSUlZUjdTTExkeU1WVnN6amFMUjFhMTFJa3RheTRtTUtkUDFPdzRVZUtVNUlxYjM4RnFGdUY0OUc1TzlyTzNkQzI2eWpiYWduUnlHaWpZekI4QzBYeGg2UkltaEJDQ0hFVmttUzdFY3N4RnBHUW5sV3RleHJhRkhKcmJnNEZHMzZrWUdzc3RyemNPbzFGNGVtRnRsTVhQTHAweDZOTGQ1VCtEWHVmWUNIRTVWRmUzRi9ia2xIOWJlQ0VFRUlJVWY5SnN0MkliVDZXVXUxNy90RXVyQllpY1Q5cmRoYjUzMzVPWWR3bXNCVFhXUnpxVnEzdHlYWG43bWphZHBEUmF5R0VROG5lckpiemttd0xJWVFRVnlOSnRodXg2azRoNzlROENGK2R0cGFpY1E5clZnYjUzMzFCNGJiTmRaSmtLN3owOXRIcnp0M3g2TkpOUnErRkVCVlN0MnBOY1VwaVhZY2hoQkJDaUZvZ3lYWWpWdDNpYURmVTR5bmsxcXdNKzBqMjlpMVhQc25XYXRGMTY0V3V6MEE4T25lVDBXc2hSSlVwOUhvc0dlZnJPZ3doaEJCQzFBSkp0aHVwMHpuNXBGeklxOVk5OVRIWi9qdkozZ3dXeTVWN3NFS0p0bE5uUFBzT3hPTzZ2aWc4ZEZmdTJVS0lxNGEyd3pVWXZsMVQxMkVJSVlRUW9oWklzdDFJL1h6OFZMWGFLeFVLK2tXRTFGSTAxV2NyTENEL20vOVNzR25kRlIzSlZrZTB3YlB2RGVqNlhJL1MxKytLUFZjSWNYVlNOUTBHN091MlN6NFhRZ2doeE5WQmt1MUdxcnJydGZ1MmJvR0h1aDVNajdaWUtOajhFL25mcnNHV1g3MlIrWnBTQmJkQTEvZDZQUHNOUXRXc3hSVjVwaENpY1ZBMXVaaHNaNlJKc2kyRUVFSmNaU1RaYnFRMlZiTVMrUTF0Nm40S3VXbi9idkwrdXhSTGF2WGVLS2dKcGE4ZnVsNzkwZlc5QVUxVXUxcC9ucWg5MnNqd3VnNUIxRFAxNFdlaVpIL3RvdmpEc3RlMkVFSUljWldSWkxzUmlrL0xJdGRZVksxNzZuSi9iY3ZaVStRc1hZZzU0YzlhZjVhNmRSVDZXNGVqNjlsZkNwMWRaYXhHTStienVXaWErdFoxS0tJZU1LZm5ZQzI2Z25VZUtxQU1haXA3YlFzaGhCQlhJVW0yRzZGdGlkVWJHZmJ4ME5JMTVNcFBiN1Naak9SL3RZcUNEVCtDelZwN0QxSW84T2g2SGZwYlJxRHAwS24ybmlQcWxEbzhnbUpKdHNWRnhlZHpVYmVPcXVzd0FOQ0VSMUNja2xUWFlRZ2hoQkRDelNUWmJvUnFzdVdYUWxGTHdaU2o2TkIrY2o2YmovVkNacTA5UStIaGdlZUFtL0M2WlJpcTRPYTE5aHhSUDNqMHZSSFRoalY0ZHF6clNFUjlZRW90d0hQb25YVWRCZ0Rxc0VoTSszWmpLekNnOE5MWGRUaENDQ0dFY0JOSnRoc1ptdzIyVmJNNDJwVmNyMjNOelNGdjVhY1lkMjJ2dFdjb0F3THgrc2Z0ZUEyK1JYNnhiVVIwWGJwVHRHY0hCUWRTOE9vU1Z0ZmhpRHBrMkg4U1pkTklQR0t1cmV0UUFOQkd4MkQ0RnN6SmliSnVXd2doaExpS1NMTGR5QnhPemFEQVhMMnRzcTdVZXUzQ3VJM2svWGNKdGdKRHJmU3ZiaDJGL3BiaDZIckpldXpHeXZmQnFXUy8vd3EyL1Vub3UwYlVkVGlpRGhqMkpWSmM0SUhmVTQvWGRTZ09tdkJJUUlxa0NTR0VFRmNiU2JZYm1mMW56bGVyZmFDWGpvakEybDNqYWtsUEpXZlJQTXhIajdpL2MxbVBMUzdoLy9ScjVDNmVSODZtZUxRdHZGRTM5VVVUTEh1bVg4M002VGtVbjgvRmRDWVBaYk5JL0o2YVd0Y2hPVkY0NlZFR05hVTRKYkd1UXhGQ0NDR0VHMG15M2Nqc08xTzlpcmU5d21wM0xYUEJwblhrL1hjSm1LdFhIYjBxTkIwNjRUZmhVVlFocmR6ZXQyallmQjk4Q3RQQmZSaC8zVXJCdGhNb1BUUVVKWjZzNjdCRUxkQkdSV0ExRnFGdUhZWG5IWGZXbTZuamw5SkdYNE5wMzI5MUhZWVFRZ2doM0VpUzdVWm0vK25xSmR0ZFc5Wk9GWEtiSVorY2o5L0RkR0NQMi90V3R3ekQ1NTZKYUR0M2MzdmY0dXJoMGJrYkh2SXpJdW9KYlhRTXhsKzJVSnljaVByaXRISWhoQkJDTkd5U2JEY2lab3VWUDlPcVY5MjdhMmhUdDhkUmRPUVFPUXZmd1pwendhMzlLdjM4OGI1elBKNERid0tGMHExOUN5RkViZEoxNzAzdXB4OVFsSEJZa20waGhCRGlLaUhKZGlQeXg5bnoyR3pWdStlNlZzM2NGNERGUXY1WEt6R3NXMHUxQTZtSVZvdisxaEhvYjc4VGhZZk9mZjBLSWNRVm92RFNvMjdWR3VQZVhYZ05HVmJYNFFnaGhCRENEU1RaYmtUMlZYTUtlVVNnTHo0ZVdyYzgyM0krbmV6NS82YjQ1QW0zOUFlQVFvRm4vMEY0My9VQVNqOS85L1VyaEJCMVFCdDlEUVViZnBEOXRvVVFRb2lyaENUYmpjaithaFpINnhycW52WGF4bCsya0x0OEVUWmpvVnY2QTN2eE05LzdIMGJkTXR4dGZRb2hSRjN5SERDWWdnMC9ZTnk3Qzg4Qk45WjFPRUlJSVlTNFRKSnNOeUxWVGJhN1hXNXhOS3VWM01VZlVyaDk4K1gxVTRyQzJ3ZmYrNmFnNjNPOTIvb1VRb2o2UUIwZWlUS29LY2J0V3lUWkZrSUlJYTRDa213M0VubW1JbzVuNUZUcm5zc3BqbVlyTE9EQ2U3TXhKL3haNHo0dTVkRzFKNzRQUG9IU1YvWkVGa0pjbmZTM0RDTnYxV0lzNTlOUk5hMmQzU0NFRU9KcVlENmRqT1YwQ3Via1JJcFRraWhPU1FKQUhSYUJPaXdDVGVzb1ZLR3QwTWdzU0ZHSEpObHVKUGFmT1YrdDlnb0ZkQW1wV2JKdE9aL09oVGRmd1pKK3JrYjNsNGxGUnJPRkVJMkU1NEFieVZ1MW1JTDEzK056NzBOMUhZNFFRdFJMT1l2bVljM09RcUgzUmhNZWlkZVFZYWpESWdBY2liZng5NTNZNGd3b0E0UHdlMmhxSFVjc0dpdEp0aHVKNms0aGp3NE94Rk5UL1I4UGMrSXhMcncxQzF1Qm9kcjN1aUtqMlVLSXhrVGhwVWZYMzc1MjIydklzUG8vdXYzVG5YRGpmMEFyLzBZTElXcGYwWkdEWkw4L0I1LzdKcGU3M0VibEg0Qkg1MjZPNDhLNFRhUS9NZzcvcDE5QzJ5SG1Tb1VxQkFDeUdYRWpzZjkwOVVhMmE3SmUyN2g3QjFuLzk2SmJFbTJGdHc5K2p6NkwvN1Faa21nTElSb1YzM3NmUXVIcFJlNm44K282bE1xbDdZSXM5eTBYcW96SlpDSTFOUldqMGVqeXV0VnE1Y3laTStUbTVsNnhtQ3B6NXN3WnQvZHBOcHVKajQ4bk96dmI3WDBMMTNKemN6bDQ4R0NGYlE0Y09NQytmZnNxN2V2RWlST3NXYlBHNWJYdnYvK2VqUnMzVml1Mmh2aTZxSW44Nzc0Zy83c3ZhREx2UDlXcWErRTU4Q2FhdkxPSS9LOVhZL2p4NjFxTVVJaXlKTmx1SlBhZVRxdFcrMjdWckVSdStPRXJjajU4Q3l6RjFiclBGWTl1dldqeTd3VXliVndJMFNncHZQVDQzUHNRUlFtSDNWcGc4ckxrbjNKOVh1TUQzcTJ1V0JqTGxpMWo0c1NKRkJhNjN0MWkxNjVkVEpnd2dZU0VoQXI3V2JGaUJWdTNiblU2ZCtiTUdlTGo0NnYwY2VIQ2hTckZ1MlRKRWlaTW1FQjhmSHlWMnA4NGNZS0hIMzZZRXljcTNpWXpPenVicVZPbnNuMzc5aXIxS3k3ZmQ5OTl4N1BQUGt0U1VsSzViVmF0V3NXU0pVc3E3ZXY0OGVNdWsyMlR5Y1IvL3ZNZmZ2NzU1MnJGMXRCZUZ6V1IvOTBYV0hPeUNKdytHNlduVjdYdlYrcTlDWnd4aCtLTWRBdy9mRlVMRVFyaG1rd2pid1F5QzR5Y3phM2VhSFBYYW94czUzKzV3aTMvY01uYWJDR0VzUE1jY0NPRjJ6ZVR0Mm94dXU2OTYzYmY3ZFNkc09WQnVPVkxDTHhrQ3VaNEY3KzhGK1ZBN0JqbytDQzB1ZHR0WWVUbDViRnUzVG82ZGVwRWFtb3FxYW1wVHRmYnQyL1AyclZyOGZYMXhkdmJ1MHlDNitIaFFXUmtKQ2FUaVYyN2RuSDgrSEhVYWpVREJnd0E3SWx4WEZ4Y2xXSjUvUEhIR1RGaVJLWHRicjc1Wmo3Ly9ITSsrT0FERml4WWdGSlo4UmlIaDRjSFJxT1JwNTU2aXVlZmY1NkJBd2RXS1I1UnUwd21FOTkvL3ozOSsvY25JaUtpMXA2emZmdDJEQVlEUTRZTXFmSTlEZkYxVVYxRlJ3NVNkT1FnZ2ROblgzWmZmaE1lSmV2MTZXamFScVB0ME1rTjBRbFJNVW0yRzRFOXA2bzNxcTFXS29scEhsU2x0cmxMUDZad3kwODFDY3Y1bWVHUkJEd3pFMlZBNEdYM0pZUVFWd08veVUrVDhleGtjaGJOdy8vcGwrb3VrT1o5b2RVUTJENE5obCtjM2xxVUExbEg3Q1BlM3EwZ3NPUGY2N2EzUHcwMkc0VGQ0dFl3bGl4WmdzRmc0TUNCQTB5ZFdyYlkwYXhacy9qamp6OEFlT3FwcDhwY0R3OFA1N1BQUHNQRHc0TTVjK2J3OU5OUDgvcnJyL1BhYTYvUnMyZFBKaytlek5peFl5dU1vYUNnZ0dlZWVhYktNWWVHaG5MYmJiZVJsSlJFZG5ZMmdZRVYveC9Yc21WTDVzK2Z6NHdaTTVnOWV6WVdpNFhCZ3dkWCtYbWlkdno0NDQvazV1WXljZUpFeHpsWEk5eEdveEdUeWVUeVdxdFdyVkNySy82MU96WTJGb1ZDUVhaMk51dldyU3UzM2NDQkE5SHI3Vy9BTmNUWFJYVmx2eitISnZQKzQ3YisvSjk2aVl6bkh5RjQ0U3EzOVNsRWVTVFpiZ1QybjY1ZWNiUnJRNXFnVkNncWJtU3oyZmZRM3JicE1pS3o4K2pXRS8vSG53ZU45ckw3RWtLSXE0V3FhVEErNHg4a2I5VmljaitkaDgvNGgrcHVoSHZBKzM5UEpmL2pIZmpqM2JKdHJuMFdybjBHdWo1clQ4RGRXRFJ0Nzk2OS9QREREOXg3NzcwTUd6YU0xYXRYTTJqUUlFSkRRd0g3R3Vibm5udU8xcTFiOC9iYmI3TnIxeTcyN05uREUwODhnZUxpLzJjcWxjclJuNStmSDdObnorYUpKNTVneDQ0ZDlPelprMmJObXRHc1diTUs0OGpQejNjNi91bW5uL2pvbzQ4cXZNZGlzYUJTcVhqZ2dRZktiYVBUNmZqeXl5OEI4UFgxNWUyMzMyYlZxbFgwN2R1WDA2ZFA4K2lqanpxMXQ5bHNBQ3hjdUpCRml4WTVYZXZkdXpjelpzeW9NQ1pSZFlXRmhheFpzNFpiYnJtRnNMQXdUQ1lUYXJXYUtWT21sSHVQcTJ2TGxpM0RaRElCa0pHUmdkVnFkU1RsVFpvMDRkeTVjeHc0Y0FDQStmUG5WeGhUdDI3ZDBPdjE5ZloxNFU0NWkrYmhjOS9rcWswZHQxakllbjA2MnBpdWVJOHEvdzBDcGJjUFBuYy9RTTdpRC9GNzhBazNSaXRFV1pKc053TDdxbG1KdkZ2TGl2OVJ4V1lsNStQM01mNWF0V2xGRmZFZU5RNzlDUGROTXhSQ2lLdUoxNUJoS0x6MDVINzZBZWJrSkFKZmVyM3VFbTd2VnZEZFAreEpkLzkzbmFlSUgvOGNmcHNGS2JFd2JJTmJIM3ZxMUNubXpKbERSRVFFNDhlUHgyS3hjUERnUVg3Ly9YZm16NStQajQ4UDc3MzNIbWZPbk9IZi8vNDMvdjcrTkduU2hPM2J0eE1VRkZRbVVTMFJHaHJLd29VTGFkNjhlWTFqaTRxS1lzeVlNVTduMHRQVFdiOStQZjM2OVNNeU1ySksvWlNNZUJZVkZhSFZhdEhwZER6NDRJTUErUHY3T3o0dllUQVlXTHAwS1gzNzlpVW14bmxxZjRzV0xXcjY1UWdYVnE5ZWpjbGtZc0tFQ1FDOCt1cXJXSzFXUHZ6d1EwZkNXdUtERHo3QVpETHgvUFBQbCtuSDA5T3p6QnN1SlVuNTQ0OC96clp0Mi9EMDlHVHUzTG5vZERxWHNjVEZ4YkY4K1hJMEdrMjlmbDI0aS9sME10WUxtVlVyaG1ZdUl2dVQ5ekVmL3d0dFROZEttM3ZlY0RQR1hkc3huejJOSnFTbEc2SVZ3alZKdGh1QjNTbXBsVGNxcFd2TEN2Ylh0bGpJbnY5dlRQdDJYMTVRV2kzK2p6MkhSN2RlbDllUEVFSmM1VXArMGN6OTlBT3k1c3lvdTRUN2ozZnNpZmJ3aldXTG9yVzVHd0k3d1UrajdlMnVmZFp0ajkyd1lRTldxNVZaczJhaFZxdFJxOVc4K3VxclRKMDZsVU9IRHRHM2IxOENBZ0lZT25RbzNidDNCNkJIang0OCtlU1Q1UmFNS25HNUNVVzdkdTFvMTY2ZDA3bDkrL2F4ZnYxNkJnMGFWSzAxMTdtNXVVeWRPcFVCQXdZd2NlSkV4L3B1YjIvdk11dGd6NTgvejlLbFMrblNwUXQzM0hISFpYME5vbnlKaVlsODlkVlhUSm8waVlDQUFINzc3VGYyN05uRFF3ODlSUHYyN2N1MDkvTHlRcUZRbFBtWkFQdHNoTTgvL3h5QXp6Ly9uTmpZV0VjeHRYMzc5bkhvMENFbVRacEV1M2J0T0hmdUhON2Uzdmo0K0RqMVVYS3MxV3I1OXR0djYrM3J3bDBzcDFOUWVQdFUyczU4Tko3Y1pSOWp5VWlIeW1abWxxTFFlMk01blN6SnRxaFZrbXhmNVZJdTVKRm5NbGZybnE3bFZTSzNGSFBodmRjcE9sajV0aFlWVVFZMkllQzVWMUMzREwrc2ZvUVFvckh3SEhBam1yQUlzdWJNNFB3ems5RVBHWWF1LytBcnR3OTNVUTRjK1F4Ni9hdjg2dU9CTWZicnUxK0ZqZys1YlJyNXBFbVR1T0dHRzlCcXRhU2twR0EwR2pFYWpVeWRPaFd6MmN6Njlldng5L2NINE1NUFB5UTNONWZjM0Z4eWNuTEl6YzNsdi8vOUwxOTk5UlZLcFpMVTFGUSsrZVFUUjkvaDRlR09FVXQzS2RsK3lkUFRzMXIzZVhsNUVSTVR3NW8xYS9qcnI3K1lPWE5tbVdSTFhGay8vUEFEeGNYRmJONjhtWTBiTjVLZW5rNUVSQVNqUjQrdWRsOEtoY0t4Wmo4K1B0N3ArSmRmZmlFc0xNelI3M3Z2dmNmcDA2ZFp1WEtsVTFFOXM5bisrNXhHbzJsd3I0dWFNQ2Nub2dtdmZIYkloZmRmUnhQUkJ2K25YaVRqeGFwUEM5ZUVSMkpPVGtUWHM5L2xoQ2xFaGE2S1pIdEwybUgyWFVnaXhaREJxWUxNdWc2bjNybis1dXExLzJmOForVmY3S1dIWGdNdUx5Q0FwQytoL04wemFrMHJyeURDOVUzcEZoREJvR1pTaFZJSTBYQ293eU1KZk9sMURPdC9JSC90ZjhsZisxODhCd3pHNitZN1VGZmhGOUpxMnp3UnpIblFab3c5d1M3S3JieTZlSnU3NFpkbjdIdHZGK1hhaTZocGZlM0pkdzBwRkFxMFdpM2p4bzByYzAycFZHSzFXdkh4OGFGSmt5Ym85WHIwZWozKy92NjBiTmtTYjI5djlIbzlSVVZGNkhRNnJGWXJCb045ZDQ3ang0K1gyYXBvL1BqeGw3MFhjY242MVIwN2RwQ1ltRmhoMjI3ZHVqbEdRZFZxTmM4OTl4ekJ3Y0dzV0xHQ2YvM3JYOHlkTy9leVloR1g1OFliYjhUSHh3Y2ZIeDkrK2VVWERBWURUei85TkNxVmlnMGJOcFJaVzExVVZJVE5aaXN6MjJEU3BFbU1IRGtTZ0xTME5PTGo0OUZvTkx6MDBrczgvZlRUekpneGc0eU1ERFFhRFVlUEhtWC8vdjFNbVRLbFRQWDZvcUlpd0Q2eTNkQmVGelZSbkpLRTE1QmhsYllMbkQ0YmRhdlcxZTVmSFI1SndjWWZheEthRUZYV29KUHQ3S0lDRmh5TFpVOVd4ZitaQ1ZIaVZFRW1wd295K2VWOEFyc3lqL0ZrMjF2dzFyaGVHeVdFRVBXTk9qd1N2eWxQNFQxeUxBWHJ2NmR3KzJZS3QyOUJIUmFCMGt1UE9qd0NwWmMzNnZBSVZFRk5MeThKYjlIWG5qQnIvU0QxVjJqV3UycjNCWFMwSjl0YVh6aTM0N0tUYmJCWGNwNC9mejQ2blE1UFQwL0huMXF0bGxHalJuSG5uWGN5ZnZ6NFN2c0pDUW5ocmJmZUFtRDY5T2xscHRNV0ZoYlNwazBiK3ZidDYvTCtvcUlpbGk1ZFd1RXo4dkx5QU5pOGVYT1pOYjBsTEJZTFpyTVpYMS9mTWxPTzc3Ly9mZ0lDQXVqVXFSTm1zNWxmZi8yMTNHY2NQMzZjYmR1Mmxia2VHaHBLVkZSVWhYR1d4NWFmaC9uVXlScmRXOTlwV2tlaHFNWWV6VEV4TWNURXhIRHExQ21XTEZuQ2lCRWo2Tml4STJEZlV1dlN0ZlRsdWVhYWF4eWZyMSsvSHJWYWpVcWx3bVF5TVhYcVZONTQ0dzNIbG1MTGx5OG5PRGlZSVVPR3NINzllcWR0d014bU0wcWwwcEdFTjZUWFJVMFVweVNoRHF0OHE3V2FKTnBnLy9lME9GbHlDRkc3R215eWZUQTdtWGNUZmlUSFhQRzZFeUhLc3p2ek9FL25MZU9aRHJmUjBVL1c2d2doR2c1VjAyQjg3bjBJNzFGaktkeSttYUw0UTFnTERCUnUyNHl0c01EUkxtRDZiTFRSMTFUUVV3VTZUblkrUGxMQnJLZlNTcllEQzd2RmJmdHNGeGNYMDd4NWN3b0tDc2pQenljOVBaMkNnZ0lLQ3dzeG04M0V4OGZ6eFJkZlVGQlE0UGd3R0F3VUZoYmk3ZTNOeXkrL1hPVm50VzNidGt6UnN4SWxDWExwNU9sUzZlbjJvcVJyMXF6QjI5dmJaWnRkdTNZeGMrYk1jcStYakl4bVpXWHhmLy8zZitVK2E5MjZkUzYzaUJvMmJCaFBQdmxrdWZkVkpIZlp4eGgvKzZWRzk5WjNub09HNER2eHNXcmRZN1ZhZWZ2dHR3a09EblpLcnNQRHd3a1ByOTV5T0tQUnlMZmZmc3QxMTEzSHdZTUhlZjMxMTVrK2ZUb3Z2L3d5UzVjdUpTRWhnZDkrKzQxWFhubUZ0TFEwNXM2ZGkxYXJaZENnUVlEOTUwK3IvWHZubG9iMHVoQ2lzV3F3eWZhRzFJT1NhSXZMbGxtVXg3cHoreVhaRmtJMFNBb3ZQVjVEaHBXWmFsbWNuSWkxd0ZEelJQdFNnWjNzbzl3bGlYUjVzZzdicDU0SHVuZVp6dDY5ZTEwbUJpWFRaWThjT1VKYVdocGVYbDZPRDcxZVQzQndNQUVCQVc2TFE2UFJWRnFRN05peFkvajcrNWViU0FPT0tidmx0ZG16WncvTm1qV2paY3VXZlAvOTkwN1hObTdjeVB6NTg3bm5ubnRjVGlFR0t0M1B1U0srRHp5QzUyRDM3cEZlWDJoYVYzKzBmL255NVNRa0pQRCsrKytqVUNnNGNlSUU2ZW5wOU9uVGg2TkhqMWFwanpadDJxQlVLdm55eXk5UnE5WDA2dFdMZ3djUG9tTUYwV2dBQUNBQVNVUkJWTlBwbUQxN05tZk9uRUdsVXJGdzRVSzZkKy9PZ0FIMjVYcURCZzFpMGFKRjlPblRCNTFPUjFGUkVScU54dEZ2UTNwZDFJUTZMSUxpbENSVS91Nkx0YlRpNU1UYVdZSWpSQ2tOTXRuZWZqNkJIZWYvcXVzd3hGVml4L20vNkJYVWxnRk5POVIxS0VJSTRSWnUvd1hTdTVWOUd2bnVXVEQ0UCtXMzIvK092VjFGQ1hrTnhNVEU4TTQ3NytEcDZlbVVPSGg0ZUZScnVteHR5OHZMSXo0K250NjlLNTV5WDdLdXU3d0NhQjk5OUJGbXM1a1ZLMVk0RlZyTHk4dGoyYkpsaElhR2N0OTk5em1OY3JxTHd0dkhmVy9TTkhCSGp4NWwxYXBWZUhoNDhQcnJyenRtTGJScjE0NCtmZnJ3K09PUFY2bWZ0V3ZYWXJGWVdMTm1EZmZlZTYvVG15RjZ2WjUyN2RxeGV2VnFrcE9UK2V5enYyZVFUSm8waVlrVEovTGxsMTl5MzMzM1VWUlVoSWVIaCtONlEzbGQxRlJKc3UzUnVWdXQ5Qy9KdHJnU0dtU3l2ZjdjSDNVZGdyaktyRC8zaHlUYlFnaFJrVjcvc20vdDljczA2UG1xYzdYeG9oeDdGZkxVWCtIV3I5eithTDFlVCtmT25SM0hack1aZzhGQVptWW1WcXVWYytmT3NYUG5UZ3dHZzJPcWJNbWZKWi83K3ZyeXozLysweTN4ZlBUUlIzVHAwb1YrL1p5ckdNZkd4bEpjWE93WW1TeFBTYkVwWDEvZk10ZFNVbEk0ZGVxVXl5bTduM3p5Q2JtNXVjeWFOY3VSYUM5YnRveVVsQlJtenB4WjB5OUhsTVBmMzUrd3NEREN3c0pvMWFxVjQ2Tmx5NzludzQwZVBacmh3NGU3dkgvanhvMHNYNzRjc0wreEVoVVZ4Y2lSSTRtTGkzTnF0MmZQSHBZc1dZS1hseGV6WnMzQ2JEWmpOcHN4bVV4WXJWYSsrT0lMYnIvOWRrd21rMU95M1ZCZUZ6V2xhUjJGOGZlZGJ1bkxGZlBKRStqNlhGOXIvUXNCRFRUWlRqZGUrWXFJNHVvbVAxTkNDRkdKd0JoN0l2M1RhRWlKdGEvSjltNWxuMXFlRWdzMm0vMTZZSXhiSDd0MTYxWSsvL3h6cDNXbkpWc2dsVmkvZmozcjE2OUhvOUU0S2krWFRKblY2WFQ0K1BqUXJGbXpDcDlqdFZxckhOT21UWnRJVFUxMVNpcHljM05aczJZTmdZR0I5Ty9mdjhMN1M1SnRQNyt5MjZOdDM3NGRnT3V2ZDA0Q0RoOCt6UHIxNnhreFlvUlRndVhsNWNXMmJkdFl0MjRkUTRjT3JmTFhJQ29YSEJ6TTRzV0xLMnpqN2UxZDdyN1VwV2N1S0pWSzNuenpUWFM2c2tWWm82T2ppWW1Kb1VXTEZnUUVCT0RqNDRPdnJ5OCtQajZvVkNwbXo1N04zcjE3TVpsTWp2c2J5dXZpY3FoQ1cySGJWbEI1d3hxeUdneW9Rc05xclg4aG9BRW0yeGFibFV4VFhsMkhJYTR5bWFZOExEWXJLb1d5OHNaQ0NORllCY2JBbU4vZytCZHdiaWZrcGRpcmpWLzdETFM1eTIxN2E1Zld2SGx6dW5idDZrZ1NTbjk0ZVhueHdnc3ZNSHo0Y082Nzd6NlhhNVVQSGp6STNMbHp1Zi8rKzEzMmJ6S1orUGpqanlzZGpTNlJsNWRIWGw2ZVUzRXNtODNHTysrOFEyNXVMdE9tVGF0MGVuZDZlam9lSGg0dUU2L3QyN2NUSEJ4TWh3NS96N2JLemMzbHpUZmZKQ29xaWlsVHBqaTF2L1BPTzltK2ZUc0xGeTZrYytmT1RxT3V3bjNNWmpQSGp4OG5JU0dCaElRRW5uaWk2dnM1bHlodjczVzlYczk3NzcxWDduMnJWNi9HMzkrZjJOaFlSeDhONFhWeHVUUXR3MUVHQkZJWXR3blBnVGU1clYrQWdxM3JVVGRyamlaRVhpK2lkalc0WkZ1bFVHTEZWdGRoaUt1TUZac2sya0lJVVJWYVAzdWw4a3VybGRlUzZPaG9vcU9qeTczdTZlbUp4V0lwdHlqWXlaTW5PWGZ1WEpsaVpFYWprY3pNVEI1NzdESE9uajNMd0lFRFVhdlY1T1RrVkJqUHdZTUhBWHZSSzdBbjJnc1dMR0RuenAxY2Q5MTFsWTR1R3d3R0RoMDY1RElwU1VsSjRjU0pFNDQ5bVFIT25Udkh2LzcxTDdLenMzbmpqVGNvTGk3bXdvVUxqdVFtUHorZm1KZ1k0dVBqZWZ2dHQzbnZ2ZmZLN004c2FtYlBuajM4OXR0dkpDUWtjUHo0Y1lxTGkxRXFsYlJ0MjlhcFVGbHQ4L2YzeDJReWNmTGtTYnAyN1FyVS85ZUZ1L2c5TkpYMFI4YmgwYU0zU24zNVJRZExOUHZQMTVXMnNlYm1rUC9WU29JWHJIQkhpRUpVcU1FbDIwSUlJWVNvUXlteHNNWEYvc0tERjl1bmxsOWhiZHEwSVRZMmx1Yk5tNWRaQTUyVGs4T2FOV3VJaUlod210S2JrNU5EVWxJU0JvT0JpSWdJRml4WVFHUmtKR0ZoWWNURnhlSHA2VWxnWUdDWloyVm5aN05seXhhOHZMem8wYU1IaFlXRnZQUE9POFRGeFJFWkdjbU1HVE9jMnE5ZnY1NXQyN2JScEVrVDlIbzlTcVdTWDMvOWxieThQTWFPSFZ1bS95MWJ0Z0E0VFVQLzVwdHZPSEhpQkNxVmlzbVRKMU5jWEZ6bVBwMU9SMEJBQUVlT0hPSHJyNzh1ZDRzbVVUMTc5KzRsTmphVzZPaG94bzBiUjB4TUROSFIwVTR6RXBZdVhlcjJQYWIzN2R2SHBrMmI4UFgxeGRQVEU3UFp6TDU5KzhqSnlhRm56NTVWNnFNdVh4ZnU1di8wUzJTL1A0ZkFHWFBjMGwvMnZEbjRQL1dTVy9vU29qS1NiQXNoaEJDaTZwcjNzUmRJS3lwVjYwTHJhejlmQng1NTVCSGVmZmRkRmk1Y1NGRlJrZE0xcFZKSlJFUUUwNlpOY3pwZk1rSTVZc1FJcGt5WjRoaWxmT3l4eDNqLy9mZjUrZWVmc1Znc1paN2w0ZUZCbXpadG1EUnBFbnE5bm84Ly9waTR1RGk2ZE9uQ3E2KytpbDZ2ZDJydjQrUEQvdjM3bmRiUzZ2VjY3cnp6VGthTkdsV20vNTA3ZCtMcjYwdE16Ti9yM29jUEgwNTJkamFCZ1lFRUJBUTRQdno5L1IwZldxMFdzOW5NNU1tVFdibHlKYmZlZW11Rlc0K0pxcm52dnZ0NDZLR0hVS2xVNWJhNTRZWWJ5cDFxL2Z2dnZ4TWJHMXZ0NTNwNmVySjE2MWFuTjFZQ0F3TVpOMjRjTjkxVXRlblVkZm02Y0RkdGh4Zzh1blFuZCtsQ2ZDYzhlbGw5NWZ4bkFSN2RlNk50Vi82c0FDSGNTV0d6MlJyY25PeVIyK2ZXZFFqaUtyUjJ3SE4xSFlJUVFqUU1XWWNoWmNQZngyRTN1NzB3V20zTHlzcHlPVXBYSFdhem1RMGJObkRycmJkV09IWGJZckZnTkJxeDJXd1ZKc0ZHbzVIazVHVGF0MjlmbzNnU0VoTFE2L1cwYXVYZXJkZEUzYkRaYkpqTlpwUks1V1h0blY0ZDduaGQxQmJERDE5aE9yZ1gvNmRlUXVudGV0dTg4bGh6YzhpZU53ZVA3cjNSRHgxWitRMUN1SWtrMjBKY0pNbTJFRUpVMGZIUDRkZ1hmeCszdlF2YTNGMTM4UWdoR29XaWhEL0puamNIbjdzZndQT0dtNnQwVDhIVzllUi90UkwvcDE2U0VXMXh4VW15TGNSRmttd0xJWVFRUXRSL09Zcy94SktlaHRMYkcwMTRKT3FMSHdERnlZa1VKeWRpUG5rQ2E0RUJkWEJ6ZkNjOVhzY1JpOFpLMW13TElZUVFRZ2doR2d5L0I1L0FmUFkwbHRQSm1KTVRLZGo0SThYSmlRQ094RnZYNTNwVW9XR3l2WmVvVTVKc0N5R0VFRUlJSVJvVVRVaExOQ0V0MGZYc1Y5ZWhDRkV1MlloUkNDR0VFRUlJSVlSd00wbTJoUkJDQ0NHRUVFSUlONU5rV3dnaGhCQkNDQ0dFY0ROSnRvVVFRZ2doaEJCQ0NEZVRaRnNJSVlRUVFnZ2hoSEF6U2JhRkVFSUlJWVFRUWdnM2syUmJDQ0dFRUVJSUlZUndNMG0yaFJCQ0NDR0VFRUlJTjVOa1d3Z2hoQkJDQ0NHRWNETkp0b1VRUWdnaGhCQkNDRGVUWkZzSUlZUVFRZ2doaEhBelNiYUZFRUlJSVlRUVFnZzNrMlJiQ0NHRUVFSUlJWVJ3TTBtMmhSQkNDQ0dFRUVJSU4xUFhkUUNOV1pEV20xNU4yanFPNDNOT2syUTRYK2w5L1pxMHgwL3JCWURWWmlQMjNCL1ZlbTRudjVaa212SklOZWFVdVRhbHpVMTA4bXZwT0g3NXdCcnlpbzFsMmcxcTFvbTlXWW5rbWd1cjlXd2hoQkJDQ0NHRWFBd2syUWJ1Q2U5TC82WWRhcTMvMXc1OVRicXBiR0liNmhYRTVLZ2JIY2RMaytLcWxHeVBiTldUS085bUFGaXBYckxkeHJzNUw4ZmNDVGI0N01SbU5xY2RkcnJlMU1PWE1LOG1qbU9Wd25ueWd4SUZrOXZjeUMwdHJ1VlVRU2F6RG4zQmhTS0RVeHVWUWttZkp1MnFIRk5wNmNZY2p1YWRjM250d2NoQjNCN2EzWEY4Nzg3NUdDeW1HajFIQ0NHRUVFSUlJV3FUSk51QXYwWlBxR2RncmZXdlVhcHFkTi8xd2RHTUMrK1BvZGhFZnJHUjJZZS94bXl6MURnT0g3V09sMk5Hb1ZOcUFIaWkzUzEwRFl4Z3dkSDFGRnFLS3IxZnIvTGd1WTdEdU5ZL0hJQldYa0hNN253UDAvWXRvOGhhN0dpblUycDR0c1B0TllveEx2MElwNDVuY25PTExvNXpQNmY5U1k2NW9FYjlDU0dFRUVJSUlVUmRrR1M3SG92MGJrWXpuUjhBRjRvTWw1Vm9BK1FWRzFtZXRJMUgyLzREdGNMK0JrQy9KdTJKMEFmemR2ejNuS3hnVkQzRU00QVpuVVlSNGhuZ09HZTBtRm1SdE0wcDBYWUhIN1dPQ1JFREhjZUhzMU1rMlJaQ0NDR0VFRUkwS0pKc3V6Qmw5eUx5TG1NdDhxMGgxM0ovcVdTeHFvYUg5a0NuMUxBaDlRQVhpZ3hPMDdtVEN6SnFIRTlwVzlJT2M2WWdpeGM3amNCZlkxLzNIZUlaUUVlL2xoVW0yNVBiM09TVWFKOHpadlBHbjJzNVZaQlpwcTBWRzVsRitRQjRxYlI0cXJRQTJJQ3NpK2ZCdm1hOVJINnhFWk8xbUh3WDY4T0ZFRUlJSVlRUW9xR1JaTnVGU1ZHREtMYldmQlE1cElJcDZTMTAvblR5YjBXR0tROXNOcWRyQVZvOTk0VDNaWFJZYno3NDZ5Zkh1bXdBZjQyWFk3UTN5TVBIY1Y2Qndta1V1RVM2S1pkMVovZTdqT0d2dkxNOHQzOEYwenVPSU1xN0djdVR0cFhidHNUYlI3N2oxV3ZHME5hbkJic3pqelB2cjNVVWxEUDF2TkJTeEVPL2ZRelkxOFBmSGRZWGdJSmlrK084UnFIaWkvN1RIUGQ4ZG1JTGNlbEhBQWoyOEswd0ZpR0VFRUlJSVlTbzd5VFpkcUYzVU52S0c5VlFlOThRSG04N0JDczIvdS9RVnk3YjJMQ1JXWlNIcjhiVGNhNjF2aW10OVUzTHRGVUF3MXRlVitiODBieHpqZ1Q2dHBCdTNOVDhtakp0dEVvMXhUWXIxd2RIYzMxd05BREJGNmV0bC9oWDU3dXdYbnhUUUtmU1lMdlk1dlV1WTh2MDkveitGUlRicks2LzhJdGZseEJDQ0NHRUVFSTBCcEpzdTJDMG10M2FYK2trMCtkaUFwMW5MdVRTdEhSMzVuR2l2SnV4NzBJU3pYWCtibnQrb05iYlphSmVvcUpycGFleVY5WmVnYUxNT1dXcGM1SnNDeUdFRUVJSUlSb0xTYlpkZU96M3o4cVpScTVBcWJqNGdRS2xRb2xhb1VTdFZLRlJxbEFyN0g5NktEVjRxRFI0S05VY3owdmxiT0VGUnc4K2FudXk3V3AvNmlPNVo1ajMxem84VkJvZWpCcGNXMTllcmV2aUg0NlgyZ09BTUwzek5tSWxXNEtwTDlsU3JJMVBjMGVodGRUQzdDc1VxUkJDQ0NHRUVFTFVEa20yWFdqaTRjTmIxOTdybHI1K1RqL0N2TC9XT1k1TFJyYkxxNjVkWUNuQ2FESFQ1ZUwyV2dCN3NoTDU0SytmSE1ldmRiN0xNYnBzeGNhRVh6OHEwNCtsVk9YeWZSY1NNVmpLTHp6VzFxZEZoVlBualJZenYyWWM1WFJoMldKb3pzKzBqOVZQaWhya2NrVGNTK1hCUDZPSHViejM5cEJ1M0I3U0RZQzM0cit2OERsQ0NDR0VFRUlJVWQ5SnN1MUNhbUVPS1FVWkxoTkdHL2Frc3ZUSWJPSEZCTmxzSzhac3RWejhLTVprTFhhYVJnMFFxTlVEa0Yxa0tQZjUxd2EweGx1dGN4d2Z6RTRtci9qdmtYRExKZXVpUzE5ejVjK2MwL3laYzdyTStWRFBRRWEyNmttdlN0YW82MVFhQmpYcnhJbjhOT0xTajdBdFBWNjI0aEpDQ0NHRUVFS0lDa2l5WFk0WDlxOUNwVkJpd1lyVlpzTmlzem9sdVY4UGVOYVJTSDkyWWpOYjB2NnNVcjhsbGNRelMyMkJkYW1TWW1VbERtV25WRGY4Y25tcmRmUUtha1AvcGgzb0V0RGE2YTBBRy9hSzRmcUxVOEF2RmVYZGpDanZaa3lJdklFL0xweGtTK3BoZnNzOFR2RWwrMzluRnhuUXEzV29GVXI4TG00dkJsQmdNVkZvK1hzOXZLdXR2d0RNMW1LbmRmTldtNnoxRmtJSUlZUVFRalFza215WG81MXZDTk03alNqM2V1a1I2MGZhM3N6a05qZTViTGZreEZZMnBCNTBIQWRlVERDelRPVW4yOStmMlVOem5UL3RmVVBJS3NxdmNQL3JxdEFwTll4cjNaK09maTJKOEE0dU05b085dEh4OXhMK3g5Q1FidlFJakhTY24zbndjNjRQam1aZ2NFZTBTdnVQaXhJRjNRSWk2QllRUVg2eGtlM25FOWlVZXBERS9IUUFaaDM2RW9CeDRmMFlFOWJIMGRjYmYzN0w0WnhUUU1WYmZ3R00zVEhQS1Q2TlFrV1VUM09uYzVZeUplYUVFRUlJSVlRUW9uNlFaTnNsR3lxRkFwMVNVNlhXR29VS2pVTGw4cHBhNlh5K1pNUTJzeWl2M1A0Uzg5TjU4Y0JxQmplTGNVdFZjcVBWVEN0OUU2ZDl1MHZZZ0MxcGgxbVJ0STBjY3dGREw2NmJMbkc2SUpPUGptMWcxY2xmdUMya0s3ZUVkTVduMUJSM2I3V09XMXRjaThWbUpURi9pK084djhhTDIwSzdPNDR6VFhrY2NUR1Z2U0pMZWorR1ZxbkdiQzNHVTZWMUpQdGdId2szV3R4Yk5WNElJWVFRUWdnaDNFV1NiVUNsZEs2TTdXcXY2QmYvV0UyaHBjaHgvRjczQnh3anhLdE8vc0x1ek9PT2EvL3FmQmYrcGFaUGwvYlk3NS9SWE9lUHlXcW1sWXMxNFNXOFZGcTZCclFHNE5rT3R6dGRhMVpxTDJ3RmlqTFh3YjdQOWc5bjlqcU9seWYrekxYZEhuQWNXN0d4OC94ZmZIUHFONUpLalp5dlNOckdkNmQvZHh6bkY5c0xxK1dZQzFpZHZJT3ZUKzNtcHViWE1MeGxENXA2K0FMMjc5ZTNwZTVSSzVTODBIRUVYaXF0NDl6YTA3OWpyV0RycnhEUEFLSjlReW13RkpGOE1aN3p4aHphK3JTQVV2MlUySk9WV0c1ZlFnZ2hoQkJDQ0ZIWEpObUdNcVBTbHhZZ0EvczZhdlBGTmNYZ3ZLZDB0RjhvM3FYV09WYzJJcDVxdEc5dFZWR3lyVldxNmQrMFE4V0JBd3B3MlU2bFVEb2wyMG1HOCt6TlNxUzVwei9iMHhQWWtuYVk4NmJjTXZjOUVEbVF5SXNqNERhYmpZZCsrOWpwdXNscTVuOW45L0hUMmYxY0h4ek5uYTE2OFZmZU9USk5mNC9VcTVVcWNrc1ZVRXZNVHlmMjNCOFZmaDEzaGZYaHJyQStITTA3eHd0L3JBTGdkRUdXUGRtK1JIenVHWllrYnEyd1B5R0VFRUlJSVlTb1M1SnNBNTZsUms2dDJCejdQWmMyTktScnVmZVhyRit1cjBxbW9xODR1UjNUeGFuWEtvWFM1UlQxVmw1QmpsSDUvR0lqd2FWRzBTK1ZrSHVXT1grdVJhZlMwbHpuajZIWVNON0Y2ZDF2SFBtV0VTMnZZMWhvRDk2Ty83N01HeGhtbTRWN2Q4NG53anVZLyt0OHQ4disxNTNkVDBMdUdTdzJLOFUySzBaTEVhY0xzamhUbUZXajc0TVFRZ2doaEJCQ1hDbVNiSU5UOVczRHhXblRtYVo4dGxaUVlmeUdacDBjWTl2eHVXZElMY3gyMmU1MFFjVjdVNWZIQms0VnVVdlRLdFZPUmM1Y3RTdjloc0hDNng2cVVRemVhbDIxN3YzbTFHNVduTnptT0Q2ZWw4cjNaL2JRTGJEOE55S2FYSnlLWHNKZjYxWG1qUTAxS2p5dy96MEZlZmpRSlNDY1hSbkh5S3Fnb3JzUVFnZ2hoQkJDMUNWSnRvR0FVbHRRNVJRVkVPSVpRSVIzTUFleWs4dTlaMkN6am82cDVLY0tNamlTYzZiY3ZxTjlRNG5QZFgyOVBEbm1naklWdVV2TTdYcWZvOWlaRlZ1NTdlcmF3T0NPM05UOG1tcmRFK3poeCtTb0d5dHRsMkxJa0dSYkNDR0VFRUlJVVc4MSttUmJpWUltRi9lK0JrZzM1WEp0UU9zcUpYd2xibTdlaFp1YmR5bjMraS9uRTZxZGJBc2hoQkJDQ0NHRWFMZ2FmYkxkMGl2SWFVdXA4cWFETjJRekQzNWVhWnM3UXJ2VE02aU40OWhvTlRzS3ZkbUFMMUoyY2pqN1ZJVjlYRnB3ellxMXdncmtKUzdkOTdzcTk5aXEwRVlJSVlRUVFnZ2g2a3FqVDdhN1hyS2VPTW1RN3BSOG02eG1IdG45YVpuN0Z2ZCsxSkVrTGo2eGhZUFpLWFFQak1SRHBTYjI3Qjg4RTMwNzEvaUYxVzd3VlhRNHAvd2tXYTFRY1gvRTlVNkpkb0dsaUpjTy9KZi82M3dYUG1wUEZNRG9WcjNKTXh2NTM5bDlWWDd1d21NYldYaHNZNFZ0b3J5Yk1iZnJmWTdqMHRYSWhSQkNDQ0dFRUtLaFVsYmU1T3JXL1pKaysxaGVxdE94RGZ2NmFhUEZqQTE3Y1RKdmphZFRtM0I5VTI0SnVaYjdJNjdudHBCdVpKc0xLTGFXM1Q2c1BsRXBsQXdNN3NnSFBTWnlSMmgzcDJ0TFRtd2wyWENlZHhQKzV4aGxWaW1VUEJRMW1IZTYzdS9ZLzFzSUlZUVFRZ2doaEd1TmVtUTd4RE9BbUZLanp6bm1BcElONStuazE5S3BYWS9BS0Y3cU5MTGNma29YQWZOVzYyaFd3WFpaVlRHcVZVL3VDZTlYN25WMXFYM0JsU2o0b3Y4MGwrMDJweDdtaytOL2p5enJsQm82K0lYU0l6Q1MvazA3NEhkeGk2L1N2a3paeGFhMFF3RDhjZUVrbnh6YnhKUTJONkpTMk4rWGlmUU81cFdZMFp3dXpPTFg4MGZabFhtVWsvbm5uYVorOTIzU0RwMnE0cjNHUzF5NnRaaXZ4b3ZCelRwVjZWNkFaRU1HSi9MVHF0eGVDQ0dFRUVJSUlhNkVScDFzRHczcDZyUmErTGZNWXk3Ym5UTld2bzQ3djlpSXAwcUxTcUVrMHJzWktzWGZQVnR0MVZ0ZnJGSW8wWlJLcUN0VFhsdTFRb2xPcVdGS201dUk4QTRtVE4ra3pQcm9Fa2FMbVVVbk5wWFo3bXhENmdGU2pkazhIMzBIM21xZDQzeEx6MERHaFBWbVRGaHZ6RFlMWndxeStOK1pmV3hLTzhTa3FNRUVsYXJ3WGgzTmRYNDgyZTdXS3JmLzV0UnVTYmFGRUVJSUlZUVE5VTZqVHJaL3pUaktyU0ZkSFFub2xsVFgrMnFuRm1hVG1KOU9WbEVlR2FaOE1rMTVaQmJsa1dHOCtLY3BENjFTelgwUkE4Z3lHVkFBVWQ3TkhmZG5tdzFYNHN0eHlXZzFrMkhLWTFBNW84VVdtNVdmMDQrdzZ1UjJMaFM1anZOZ2RqTFA3MS9KZzFHRDZSRVlXZWE2UnFFaVFLdm45NndUYm8xZENDR0VFRUlJSVJxcVJwMXMvNWx6bXBWSjI3ay80bnJpYzgvd1Y5NVpsKzJLYlJhZTNiKzh3cjRDdGQ3bGJ2OTE0RUw1KzNXN2tteklJQzc5U0xYdWNlV3ZYUHZYc3laNUJ6MkNJb25RQnp1dXBadHkySlllVCt6WlA4aXN3bjdWcWNac1h2L3pHOXI3aERDdWRYODYrenNYZi92d2FDdzU1Z0lBVEJZelJxdjVzdU92Q3JPdCtJbzhSd2doaEJCQ0NDR3FvMUVuMndCclQrOG14cjhWL3oyNTQ3TDZTVFZtazJiTUlkRERHNXZOaHRWbUk3L1l5T2EwUSt5N2tGU3R2blpuSG1kMzV2SExpcWMwS3pibS8vVVREMGJkeUtIc0ZQWmRTQ3hUQ0s2cS9zbzd5NnhEWDlEVXc1ZnJncUs0TGpDS2RGTU9lN0lTSFcwZTM3UFlYYUVMSVlRUVFnZ2hSSU9rc05tcXVhQzRIaGk1ZmE1YisxTXJsQlRiNm5mMWNGSDcxZzU0cnE1REVFSUlJWVFRUWx3bEd2M1dYNEFrMmtJSUlZUVFRZ2doM0VxU2JTR0VFRUlJSVlRUXdzMGsyUlpDQ0NHRUVFSUlJZHhNa20waGhCQkNDQ0dFRU1MTkpOa1dRZ2doaEJCQ0NDSGNUSkp0SVlRUVFnZ2hoQkRDelNUWkZrSUlJWVFRUWdnaDNFeVNiU0dFRUVJSUlZUVF3czBrMlJaQ0NDR0VFRUlJSWR4TWttMGhoQkJDQ0NHRUVNTE5KTmtXUWdnaGhCQkNDQ0hjVEpKdElZUVFRZ2doaEJEQ3pkUjFIWUFRUWdnaGhCQkNpSVlscXhBdUZFSkdBV1FXUW1hQi9YeVFGd1I1UWhNdkNQQ0VRTSs2amJNdVNiSXRoQkJDQ0NHRUVLTEtmajRKaGlMd1VOdVQ2bXVDN1VrMjJKUHV6RUpJeW9hL01rQ3ZoWUd0NnpiZXVpTEp0aEJDQ0NHRUVFS0lTcDNKaFEwbm9HOHJhTi9FZFJzdlAyamw5L2R4UWdZcy9RTnVqb0lRbnlzVFozMGhhN2FGRUVJSUlZU29nTlZxeFdhelZhbXQyV3l1NVdncVo3VmFpWXVMWStmT25aZlZqODFtWS9mdTNlVGw1Ymtwc3I4bEppWVNIeDkvMmYwY09uU0l6ejc3ak56Y1hBQVNFaEpJVDArdjByMFhMbHdvOTFwQlFRRkdvL0d5NHdQNzMwZEtTZ29HZzZGRzk1dk5acEtTa21wOHY3dnNPd2Y3VTJGODUvSVRiVmM2TklHeE1iRDNMUHlSV252eDFVZVNiQXNoaEJCQ0NGR0JuVHQzTW5yMGFOTFMwZ0E0ZHV3WVE0Y09KVEV4MGFuZHVYUG51UDMyMjltL2YzOWRoT253eFJkZk1IdjJiT2JPblV0bVptYU4rOW0vZno4elpzeGd3NFlOMWJwdnhZb1Z6SjQ5dThJM0tCWXRXc1RDaFF0ckhGdUpoSVFFUHYvOGMvTHk4ckJhcmJ6OTl0dE1tVEtGdUxpNEN1L0x5Y25obm52dVljR0NCUzZ2cjEyN2xoRWpScENVbEZSaFB6dDM3dVRvMGFNVnRzbkx5K1BCQngva2wxOStxZmlMS2NmcDA2ZVpNbVVLdi83NmE0M3VkNGQ5NTZEQURMZTNBNjJxK3ZkN3FPR085cEJuZ3YzbjNCOWZmU1hKdGhCQ0NDR0VFQlhZdTNjdkdvMkdaczJhQWZZUlg3UFpYQ2FaUEhic0dGYXJsVFp0MnRSRm1JQjl4SGpac21XRWhvWmlNQmg0NjYyM3Fqd3FmNm5ZMkZnMEdnMy8rTWMvcW5XZlZxc2xMaTZPbFN0WE9zNVpyVmJ5OC9QSno4OG5Nek9UQXdjT2NQMzExenZPbGY2d1dxMDFpbGVwVlBMMjIyOFRGaGJHN05teitlbW5uOHB0R3hjWGg5VnFwWC8vL2k2djc5aXhnK0RnWUNJaUlzcnR3MlF5c1dEQkFsNTg4VVdTazVOckZMTTduRHQzanNjZmY1eURCdy9XU3Y5bmN1RnNIdlFQdS95K0JvVERxVnc0NS83SkV2V1NyTmtXUWdnaGhCQ2lBci8vL2p0OSt2U3B0RjFDUWdKaFlXSDQrTlROd3RUTXpFeG16WnFGUnFQaDlkZGY1K2VmZjJicDBxV3NXcldLZSsrOXQ5ejdubnZ1T2Y3NjY2OHk1MHVtVVk4ZlA3NUt6Ny90dHR0NDVKRkh1T3V1dTlpN2R5OHJWcXdnT2pxYUhqMTZrSlNVeENPUFBPTFUvcE5QUHVHVFR6NHAwOCtLRlN0bzNyeDVsWjU1cWNEQVFPYk9uY3ZpeFl2cDE2OWZtZXRHb3hHYnpjYTZkZXNJQ3d1alhidDJGQllXQXFEUmFGQ3IxU1FuSjNQczJERkdqQmpCK2ZQbnkvU2gxK3Z4OHZMQ3c4T0QxMTU3amFlZmZwb1hYbmlCOTk1N0Q3UFp6T09QUCs0eXRubno1dkhoaHg4Nm5Rc0xDM01hWFYrNWNpV2ZmLzY1VTV1U054L2VmZmRkNXMyYjUzUnQrZkxsdlB6eXkyUmxaZUhuNTBkdDJIRENQblhjWFc2T2dzOFB3d1BYdXEvUCtxcEJKdHR0ZlZwd0xLOFJ6VDhRdGE2dFQ0dTZEa0VJSVlRUTlkRGh3NGRKUzB1alo4K2U3TnUzRDdCUDZ3V0lqNDhuSnljSGdJNGRPL0w3NzcralZxdFpzMmFOVXg4alI0N0V3OE9qVnVQTXpjM2xoUmRlSURVMWxSa3paaEFhR3NyWXNXTTVjT0FBeTVZdHc4UERnekZqeHJpOGQralFvZlRxMWN2cDNJOC8va2g2ZWpvUFBQQUFLbFhWNWcyWGpPZ3JGQXBlZU9FRkprK2V6SHZ2dmNmU3BVc2RiWjU2NmltaW82TmQzbi9vMEtFeTA3cW5UcDFhNFZUdTR1SmlBQjUrK0dFVUNvWFR0WFhyMWprK2YrQ0JCeGc5ZWpUanhvMXpXb00rYk5nd3grZFRwa3hoekpneGp2dSsvZlpidnYzMjJ6TFBMR2tIRUJVVnhmVHAwM24xMVZmNThzc3ZtVGh4SW84KytxaFRlNlBSeU1LRkN4azhlREFkTzNaMHV1YnI2K3QwM0s5ZlAwSkRRNTNPWldSa3NHalJJbTY5OVZaaVltSWM1M056YzVrK2ZUcm56cDNqelRmZkpEdzh2Snp2VXMzOWZOSmVESzJpcWVObmN1SDNzL2F0d0xRcWlBcUVIaUdnS1djT3RVNE52VnBDM01tcnYwcDVnMHkySS9UQmttd0x0NHJRQjlkMUNFSUlJWVNvaHpadjNveW5weWQrZm40ODlkUlRUdGRLanpMT25qMmJreWRQMHI1OWUzNy8vWGNNQmdNblRweWdYYnQyM0hISEhiV2FiS2VtcHZMS0s2K1FuSnpNRTA4OHdRMDMzQURZcDFYUG1qV0xGMTk4a1VXTEZsRllXTWk5OTk2TFV1bWNCUTBlUE5qcCtQRGh3eXhhdElpNzdycUxlKzY1cDBZeEJRVUZNWFBtVElLQ2d0Qm9OSTd6SVNFaFJFVkZ1YnpIMVNqeXFGR2p5TTdPTHZjNSsvZnZaK2ZPbmR4MTExMWxFdGZTT25YcTVQajhtbXV1WWNpUUlZN2p3c0pDUjVLZm41OVBiR3dzMTExM0hiZmRkcHRUSDJscGFTeGN1QkMxMmptRjZ0dTNMMis5OVJhZE8zZEdxVlF5ZE9oUXArczVPVGtzWExpd3pITmRpWWlJS0ROMVBTa3BpVVdMRmhFZEhjMmdRWU1BKzkvNTlPblR5Y3JLNG8wMzN1Q2FhNjZwc04rYXlDcXdiKzlWVVRHMDFIeFlkd3dpQXV3SmRsNFIvSFlhY294d1N3V3JLVG8wZ2VOWjluMjZBNjdpZmJnYlpMTDlqK2JYc0NuMUlGWnF0djVFaU5LVUtCalN3bzF6WTRRUVFnaHhWY2pMeTJQVHBrMW9OQm82ZHV4SWJHd3NBRWVQWW43NEJ3QUFJQUJKUkVGVUhtWHExS2tzV0xEQWtUaXVYcjBhZ0RmZWVBTWZIeC8yN05uRDlPblRlZVdWVjlEcjliVVc0NEVEQjNqdHRkZkl6YzNsMFVjZlpmanc0VTdYOVhvOS8vNzN2M25oaFJkWXNXSUZCdzRjNE1VWFg2UnAwNll1K3pNWURNeWRPeGVWU2tWVVZCUzdkdTJxTklZT0hUcmc3KzlmNW56WHJsM0xuRE1hamVUbjU3dnN4MVgxNzVJM0RzNmNPWU5PcHlNb0tNanB1dGxzWnVmT25mVHYzNS9JeU1neTEvTHo4d2tJQ0hBNkh4b2E2cFQwNXVUa09KTHRiNzc1aG9LQ0FpWlBubHdtNlQxKy9EaEFtV1FiNE5wcjdYT2lGeTVjV09iTmdaSUs5Zi83My84Y3N5TktlL0RCQndrSUNNQmtNcFc1QmppbXVadE1Kdkx6OHpsOCtMQmpMZjVycjcxR1ZGU1UwL2RVcjllWEdlV3ZpUXRHZTJHeml2eVJDbjQ2dURFU1NwNW90Y0dPRk1nMWdXOEY3ekY1cU96UGtHUzdubW5qMDV5Ym1uZG1RK3FCdWc1RlhBV0doblFsMHJ0WlhZY2hoQkJDaUhybSsrKy94MmcwT2tabVM2WlRsLzVUcFZKaHNWZ2NpWGhPVGc0K1BqNk81S2UyMXRHYVRDWldybHpKRjE5OGdWYXJaZGFzV1k1aVh3YURnUmRmZkpIdTNic3pZY0lFOUhvOTc3NzdMaDk4OEFIcjE2OW44dVRKakJ3NWtsR2pSam10TDdmWmJMejExbHVjT1hNR3NMOXhVQlZ6NXN6aHV1dXVBK3lqc0tkT25YSmM2OVdybDlPby9xeFpzNnI5dFpyTlp2NzV6MytpMCtsNDU1MTNYQ2IyMzMzM0hkT21UWE1jVzYxVzNuenpUUTRmUHN6Y3VYTnAyYkpscGMvSnljbmgyMisvWmZEZ3dTNExvNVdzbmRacXRXUm1acko5KzNiSHRZNGRPOUt1WFRzTUJnTUdnd0d6Mll4YXJYWWt2U1hUOUV0djMzWGh3Z1dPSGozS3hJa1RpWTJONVlNUFBxZ3d2dmZmZjUvMzMzL2Y2ZHh6enoxWHB0M2F0V3Z4OXZhdTlPdXRURVlCTlBHcXVFM2ZWbUMyL3Axb0E2Z3ZUcHl3VkRJdTJzVEwvb3pJZ0lyYk5XUU5NdGtHR04rNkg3OW1IQ1d2dUxDdVF4RU5XS0RXbTNHdFhWZWhGRUlJSVVUamxaZVh4MWRmZlVWQVFJQmpYWEI1Tm16WVFFWkdCbXExbXZUMGRGcTJiTW41OCtmUjYvWG9kRG9zRmd0RlJVVnVpVXV0VmhNZkg4L2N1WE01ZCs0Y0xWdTI1SlZYWG5GS0RvdUxpMGxJU0hCVVR3ZDdndmpjYzg4UkV4UER4eDkvek1xVksvbm1tMjlZc21RSmdZR0JnSDFVdG1SdjdvOCsrcWpTQlBYUW9VUE1tREdqelBmaXE2KytjaHl2WHIzYWFSVDk4Y2NmcDMzNzlpNzdpNCtQWjhtU0pXV211V3MwR3FaT25jck1tVE41OGNVWGVmZmRkL0h5Y3M0QzE2OWZ6OTEzMzAxSVNBZzJtNDM1OCtjVEZ4Zkh3SUVEcTF4c3pjL1BqemZmZkJNdkx5OVdyVnJGMkxGam5XS3hXQ3lBL2U4Z0xTMk54WXNYQS9ZUitRa1RKdEN1WFR0SDhydGd3UUlPSFRyRVF3ODlSSThlUFFDWU5tMGE3ZHUzZHhTSzI3SmxDMis4OFFaNnZaNSsvZnFWVy9uY1pyT3haY3NXMXExYmg3ZTNOK1BIajZkZHUzYmxmaDJYZm05cUtyTVFycWxrcFdYcGtXdXJ6VDZ0Zk04WmFPRU5BYnFLN3czeWdqK3J0aVY2ZzlWZ2syMWZqUmNmOVhpUStjZGkyWjE1dks3REVRMVFqOEJJbm00L0ZFK1Z0cTVERVVJSUlVUTlzM3o1Y3F4V0s2TkhqM1lVUE12THl5TTlQZDFSSUsxa0JQZkFnUVBjZXV1dEpDUWtrSnljVExkdTNUaDc5aXhoWWZhOWtyWnQyOGFjT1hQY0V0ZXdZY1BvMmJNbmFXbHBqQmt6aGdrVEpxRFZWdjEzbVZ0dXVZWGV2WHZ6MldlZlliRllISW4yNHNXTFdidDJMY0hCd2FTbnArUGg0WUduWjhYemUxMnRRNTg0Y1NMang0OW55NVl0eko4L3Y4ejFzTEN3Y2d1a1JVZEhNMnJVS0pmWGV2WHF4U09QUE1MQ2hRdDU3YlhYbURObmpsTWlyRktwZVAvOTkzbmpqVGQ0NTUxMzJMaHhJME9HRE9HWlo1NHBrN3hYcEZPblR1ellzWU9sUzVjNnB1YVhLSmtPWHJLczRJY2ZmZ0Rnamp2dUtOUFBtREZqeU03T1p2cjA2WFRwMG9WWFhubkZzYlZaaVFzWExnRDJhZDlLcGRMeGQxSENack94WThjT1ZxNWNTVXBLQ25mZWVTZmp4NCt2MVdVSnBXVVcyQlBpcWlpMndwTDlZTU5lQUsxZkZiWUpLeG5adnBvMTJHUWJ3RnVqWTNySEVXeE4rNU45RjVKSU5wem5WRUZtWFljbDZyRldYa0dFNlp2UUxTQ0N3YzFpS3I5QkNDR0VFQTFDWnFFOU9jZ3NnSXhTRXgrTGl1M1hnanpoem83bDMzOHBzOW5NQXc4ODRKVFkvUGJiYjd6NTVwdU80OWRmZngyQUNSTW1NSFRvVUQ3OTlGUGk0K01aT1hJa1I0OGVkYXdoYnQ2OGViWDNxaTVQZEhRMHZYcjFZc21TSllTRWhOU29EMzkvZjU1NzdqbXNWaXNXaTRWNTgrYngwMDgvMGJ0M2IvcjM3OC9jdVhPWk5tMWFwVW1xcXhGL3JWYUxWcXN0dHlEY3l5Ky9YR2wxODdGanh6SnUzTGd5NTBlTkdrVmFXaHB0MnJSeHhGWlFZTS9XN3J2dlBoWXZYc3lVS1ZOSVNVbGgzTGh4VEp3NDBXWC9zYkd4am1uL3J2VHIxNC9odzRmenpUZmZFQlVWeGMwMzN3ejhQYkpkdXVEYnBZeEdJOU9tVGFOdjM3NDgvZlRUakJ3NWt1M2J0K1ByNjB0eGNiSFQxejV5NUVpR0RCbFM1dnRjV0ZqSTVzMmJXYnQyTFNrcEtRRG9kRHEyYk5uQ2xpMWJYRDUzOWVyVjFYcFRvVFlNNzJDZlVyN3ZMSHliQUxlM2crQXI4NzVBdmRXZ2srMFNnNXAxWWxDelRwVTNiSVF1L09jK2lwSitxM0o3NzV1bW9SL292RjNCWHhrUWwzeDVjYlQyaDhFUmY2L2hFRUlJSVlTNEhFVVcrQ3NUVG1iYkUrd2lleDZFVm1WUHJFc0VlZGwvRDlGVzg3ZmVzV1BIMHJScFV6WnUzRmptMnRkZmYrMUliTzYvLzM0OFBUMEpDQWdnSWlLQ0w3LzgwbEdKZk1TSUVZQTlRUzV2TkxlbWFwcG9sNlpVS3NuSXlHRExsaTFjZDkxMXpKdzVrMjNidGdFd2V2VG9NaU90bHpwMTZsU1pQYUVyTTNiczJES0Z6RXA3KysyM0s1eTJYekxTbkpTVXhOS2xTeDNUM2djTUdNQ2ZmLzdKcmwyN0dEVnFWTG1KTmxSY2piekV3dzgvektGRGgvamdndzlvMzc0OTRlSGhqcEh0aW1ZU2FMVmFSbzhlemZMbHkxbTdkaTMzM25zdkR6LzhNR0JmcjYzVC9UMjNXcWxVT3EydFBuejRNSnMzYjJiTGxpMFVGQlFRR2hyS0N5KzhVTzZ6QUhidDJrVmNYQncybS9zTFJ3ZDUyVjliWGxVb082QlcvcDFZQjdlRlZRZnR4ZE51ZGwxNEhxamFtdkNHN3FwSXRrWDUxS0hYVkN2Wk5wODVYT1pjK3liMmFvTDdVMnNleDhsc1dCc1B0N1lGYjVtMUxZUVFRb2dheWl1Q3ZXZmg2TVhKakMyOG9WMFFoUGpZa3dNZk4vMmVVWHE5ODZYMGVyM0wwZGxldlhxeGFORWlQdm5rRXl3V0M5MjZkWE5QTUxXb1NaTW16Sm8xaTJ1dnZkWnB4TFpmdjM2T2FmRGxPWERnUUxXVDdVNmRPbFg0ZmJtMEFOaWx6cDQ5eTdKbHk5aTZkU3Rhclphb3FDaE9uRGdCMkl1RlBmbmtrL3owMDAvY2NNTU41YjdCVVZFMThoSWFqWVovL3ZPZlBQYllZeXhmdnB5Wk0yYzYxdDFYbEd3cmxVcHV2UEZHQmc0Y3lEZmZmT01ZNFRlWlRHUm5aNWVwakY3aS85bTc3L0NveXV5QjQ5K1p5VXd5NlpCQUlJRkFFbm9KTlNnSUlpaEZCY1M2c0lndUZsQllYVnhjQVJFcmlsalF4WjlkRVF1S2lnMVhFUkFRRUVRSUNOSkxDTVVrbFBRNm1mcjc0eVdUREdreklTSHRmSjduUHBuTTNIdm5uZFE1OXozdk9mUG56MmZkdW5Wb3RWb0dEeDdNNGNPSGFkbXlKZGRjYzAyRlg0L1UxRlEyYk5oUTRUNVZGV0pVV1NHdEt3aTJqNlNyMzdrV0plcXg2YlZxTFhkdUpXVUtQRWxUcjY4azJHN2c5QkdlcFVwYmt2YVVlWDljaEZxTHNlY2lpaGhrbUdENWZyZ21HbHFWM3daUkNDR0VFS0lVc3cxV0pVQktqcHE5N2hBQ2ZjS3JMN2l1RHBHUmtjVEV4TEJ5NVVwNjlPaFJxazFWWFZWVVNieWt6TXpNU3Rkc1Y5VC91cm9sSlNYeDJXZWZzV2JOR25RNkhXUEhqbVg4K1BIOC9QUFB6bUE3S0NpSVo1OTlsZ2NmZkpELy9PYy96SjQ5bXl1dXVLTEt6eGtURThOenp6MUhiS3hxRVZ2VW1xdThZTnRpc1pTNTV2eXR0OTdDNFhEZ2NEajQ2S09QV0xwMHFjdmpkOTExRnpmZmZEUEJ3Y0hjZlBQTk5HL2VuT25UcHp2YmZGWGt6Smt6VlhscGJnbjFoY1JLdnNXN1V0U3M5dGpPeFJYSmM4MnFmM2E3aWhNalNNMkhtRXIycWU4azJHN2c5QkdlTmJpM1o1L0ducGVHMXEvMFA0ZityVUd2ZzUwcFZSK1AyYVlhMzhkRlFDLzNDa01LSVlRUW9wRkxLNEJWUjlYN2lENHRvWHVZQ3Jqcm9pdXV1SUtFaElSS1p5VHJ1aGt6WnRUSWVmLzQ0dy9TMDlQTGZid29WYnZJOGVQSCtleXp6L2psbDE4QUdERmlCTGZmZmp2Tm01ZGRKcnQxNjlhODlOSkx6Smt6aHllZmZKSWJiN3lSZSs2NXg2TWljaVgxNmRQSGVidW9EM2g1NjlGMU9wMUxRYldTZnZqaEJ4SVRFNWsyYlZxcEh0aWRPM2NtS2lxcVZJWHh3NGNQTTN2MjdBckhWMW1sL0l2UnhLaVdrMVlrTGdKV0o4RFB4NkJUQ09SYjFacHR2UTU2VjdMU29kQUtUU3VwV0Y3ZlNiRGR3T21hdEViajdZK2pNTGZ5bmMrei9QVW4zaDJIbFBsWTMzRFYzUDYzVTJVKzdMYnRTWEFtVjgxeXl6cHVJWVFRUXBUblVCcHNPSzZXb1kzdTZMb2V1N2I4L3Z2dnpqWGJSVVd6QU5MVDAvbmhoeDhBK1BiYmJ4a3laRWk1Z1ZsZDkrU1RUMWJhTXV2UW9VTzg4c29yWlQ1Vzh1dFMwbzgvL2xoaGdiR2lnbWVnK2xyUG5UdVgwNmRQTTNEZ1FPNjY2eTVhdDI1ZDZkaGpZbUpZdEdnUmp6MzJHTjk4OHcxYnRtemhnUWNlY1BhNnJxcWlIdG5semZqdjM3K2Z3NGNQTTMzNmRKZjcxNjFieDVFalI5Qm9OQncvZnB3NzdyakRwYjk1ZVhyMzdsMXByL05seTVZNVc1QlZ0NlpHOERQQXdWVG9GRnIyUG0yRFlXUTdOUm0zNWhqb05DcUR0VityaXJOT0RweURRQjhJcmdPL3p6VkpndTFHUU4rNkIrYWptOTNlMzVxOHQ5eGdHMVMvUFlQMjRvdW1uY3lDci9hcmRkeUI5ZlAva0JCQ0NDRnFVRkdnM1NZWWhyU3RPN1BaRndaQVhsNWVaR1ZsTVh2MmJHdzJHdzgrK0NCdnZ2a21DeFlzWVBiczJSVUdsM1ZWNjlhdEsxMnpmZnEwS3VqajVlVWFVbXphdEltMzMzNmJrSkFRM252dlBSNTg4RUdDZ29JWU0yWU1ZOGVPclRCZy92Nzc3NTBGMUxSYUxmLzYxNzh3R28xMDdWcDJNZVNpVlBZTDE5QTNiOTZjMTE5LzNWbW9yT1JhNmRXclZ6dG55ajJ4Yjk4K3RGcXR5N21zVml0bXM1bTFhOWZ5NFljZnVxU3RaMlZsOGVHSEgvTDk5OThUR3h0TDc5NjlXYlpzR1QvLy9ETVRKa3pnaGh0dXFQTS9HNFBid3BKZEVCV3NKdHpLRWhta05uY1ZXR0I3TXR6Um8zckdXSmRKc04wSTZDTmlQUXEyTFgrVnZXNjdwSTZob05YQytzU0xHUmxrRmFxQSsrcG96MzVKaFJCQ0NOR3dwUldvVExxVy9qQ2lnb3JHbDVMQllDQWdJSURseTVlN3RGbEtTa3Jpb1ljZUlpY25oeGRlZUlHb3FDaENRa0o0N3Jubm1ENTlPdlBuenljd3NQNFhyTm0zYngrZmZQS0pzNkwybjMvK2lWNnZwMDJiTnM1OWxpOWZ6dHR2djgzNDhlTVpPM1lzRHovOE1CTW1US0IvLy81RVIwZXpiOTgrRGg0OGlKZVhGenFkRHExV2k4MW13Mkt4T0ZQSUR4MDZ4TjY5ZTdudXV1dm8yN2V2eXhpS0NxUUZCZ1pTV0ZqSXVuWHI4UEh4SVRTMDlOU3JYcS9uN3J2djVwWmJiaUVvcVBpTlpreE1qRXRRYkRLWm5MM1VpN3oxMWx1WXpXYUNnb0x3OXZZbUlTR0JMVnUyMEtOSEQ1ZVU5STBiTjJLMzIwbEpTZUhPTys5azNMaHhIRGh3Z0RWcjFyQm16UnBNSmhPalI0OW15cFFwZUh0N00zejRjTjU5OTEzZWZ2dHRWcXhZd2IzMzNzdWdRWVBLL0hydjNMbXp6QjdlSmRWa0dubVI0VEVxVlh4MHgrbzUzK3FFaXF1VU55UVNiRGNDbmhkSis5T3QvZG8zVmRVRzF5U29CdlpWWmJIRFQwZWhkMHVWcGk2RUVFSUk4VXVpbXNrZTBhNjJSMUxzeWl1djVNb3JyeXgxL3pmZmZJT3ZyeThMRml5Z1diTm1BQXdZTUlELys3Ly9ZOFdLRlM3dG5lcXowTkJRQ2dvS01KbE1hRFFhWW1OanVmYmFhMTFhaExWdTNacEJnd1l4YWRJa05Cb05iNzc1Sml0V3JHRFRwazFzMjdhTjNOeGM3SFo3cGM4VkZSWEYzLzcydDFMM04yblNoRTJiTmprRDg3Q3dNQ1pQbmx4cWRyMmtrb0UycUdCN3dvUUp6cyt6c3JKS0JkczVPVG1zWHIzYStibEdvNkZyMTY3OCs5Ly9kdG12WGJ0MlJFWkdNblBtVENJakk3bm5ubnY0NjYrLzBHcTFEQm8waUhIanh0R3VYZkVQY2JObXpYajAwVWU1OXRwcitlOS8vOHY4K2ZPSmpvNG1JaUtpMUxpam82TzU4ODQ3eTMxZG9JTDlzdHJUVmFmd0FEZ2JCSnRPd0tBMmxlOWZrWTBuVk9wNWk0YnhLMUVwamFNbW1yS0pPc1dlZlpwekw1Yit4MUNSWmc5dlFCdlUwcTE5VDJXcDZxRDJhdmhKQ3ZPRElWR1NWaTZFRUVJMFprWHA0OE5qMUJ2enVzNXV0Mk96MmVwOFN2Q2xZamFiS3l4SVpyZmJuVFBaRG9jRHJWYUxWcXRGcDlNNU4zYzRISTVTeGNZcWMvYnNXWHg4Zk56S05MRGI3WmpOWmdvTEMvSDE5UzMzKzJ1MzI1MlpEcHMyYlNJakk0TXJyN3lTNE9DS2YzZ3RGZ3VIRHg4dU4wVytydmtqQlU1bHE5OUxIdytuYkFzc2FrYTdiVEQwYUVSRmtpWFliaVRPUFg4NTlyenlLejllS0hqOC8rSGRaYmpiK3lmbnFGOGdjOW0xTUR4MmVTdUlMYis5cFJCQ0NDRWFzQ1c3VkNHMDZrcGJGVUpVajVUejcva3ZhMVYrMGJRTEhUaW4xbWdQajJrOE05cEZKTmh1SkRJL21VTGhvZlZ1Nys5MzVYMzREL3QzNVR1V2tHdUdsVWRVUCszcTBOd1BybW9Md1EyOEpZQVFRZ2doaWhYTmFvL3FvTkpYaFJCMXo0YmprR01HYjUzcXh4M2lxejZDNnArZGxxOCtGdHBVeHVxVkY1bCtYbC9KbXUxR1FoL1J6YU5nMjVKVWVaRzBDL2tiNE1iT3NDNFJqbWQ2ZkhncFovTmcrWDYxanJ0SEMvQXNTVWdJSVlRUTlkSGVNNnJsa0FUYVF0UmRnOXRDUm9HYVpFdk5oMzFuMVVjb0RyNWpta0lUSDlXdnU3R1NZTHVSOEFyM3NFamFYN3VyOWp4YWxTTHk1eG40L2ErTEs1d0dhaDM0dGlRNGxxSFdjamVSV1c0aGhCQ2l3VW9yVU52Z3RyVTlFaUZFWlpvWTFSYmRwUEo5R3lzSnRoc0pmYXRZai9aM0ZPWmlTeitGcm1uNWZSQXJFaHVtMHNCWEhWWHBJeGNyTlYrMUNPdlZFbnExQUsxTWN3c2hSSzA1bXJNZERScVM4ZzhTNGRzSkg1MC9FYjZkYW50WW9nRTRsS28rUnRXRG9taENDRkVaQ2JZYkNhMWZDTnJBRnRpelQ3dDlqQ1hwenlvSDI2QUtJTnpTVmEzalRpK284bW1jN0E3WWtRekgwbUZvdENxY0lvUVE0dEpJTnlleEt1a3Q5bVN1dzJUTEtmVzRqeTZBN3NGREdSRnhIMDBOcFZ2WUNPR080NW5RSmxpMS9CSkNpUHBPVzlzREVKZU9QcUs3Ui90Ymt2WmU5SFA2NmRVNjdwaHFUQy9KTU1IWCsxV2Z2bnhMOVoxWENDRkVhUVcyYkw0OTlRTHovcnlXN1duZmxSbG9BNWhzT1d4UCs0NTVmMTdMdDZkZXFMSHhXSzFXckZacmhmczRIQTdNWnJOYnZYd3JZektaTUprcXJ2eVprWkhCN05tenljakl1T2puYTh6U0NsU3gxZnJRNmtzSUlkd2h3WFlqb20vbFdiQnRUZmE4U0ZwWmRCcTRPaG9HdEs2K0ltY080R0FxZkxaSHJlbXVycFpqUWdnaGloWFlzbm45NE4xc1BQT0pSOGR0UFBNSnJ4KzZpd0piZHJXUDZkRkhIK1daWjU2cGNKL2s1R1N1di81NnRtM2JkdEhQTjMvK2ZKNTY2cWtLOXlrc0xDUStQcDdDd2tJQXNyS3lPSDM2dE10bXQ5dEwzVmUwWldaV1hsWFVaclB4OU5OUE0zcjBhSGJ2cmxwZGxib3UrZngxSEVraEYwSTBGSkpHM29qb3d6MEx0czJucXZlZmViZm1xanBoZGEzakJyQTVZTmRwMWIrdlYwdjFITEtlV3dnaExsNVJvSjFjY0toS3h5Zmt4TFA0NkhTbWRWeDgwV05KU0VqQVpsUC9PUEx6ODdIWmJCdytmTGpjL2MrZE93ZW9vTHRvdjVDUUVFSkNRdGl3WVFQNzl1MHI4N2h4NDhaaE1Canc4dkxDeDZmc2lweG1zeG1MeFlLZm4xKzV6Ly8yMjIrelpzMGFsL3MrL2ZSVEprNmNXT2IrQXdZTXFEQ2d0OXZ0dlBEQ0MyemV2Sm5telp2ejNIUFA4Znp6enhNVkZWWHVNZlhSNFZSVmhWeFN5SVVRRFlVRTI0MklwMFhTc0JaaU81ZUFybGxNdFkyaGhUL2MxazMxNWp1WlZXMm5wZEFHVy8rQ3ZXY2hMaHphaDFUZnVVWERkQ0lUanFXWlNjc0hINDJaNUVMLzJoNlNxQUV0dlhNb2RIZ1Q0cXVoWGFpZTFrRzFQYUw2WTFYU20xVU90SXNrNU1UelUvSWJqQXlmZWxIbm1URmpCbmw1ZVM3M1RaczJyZExqM256elRlZnRpUk1uY3NjZGQ1Q1ZsVVZ5Y2pJbWs0bmR1M2ZUcTFjdkRBWURvRkxVWjgrZVRlZk9uWmsrZlhxWjUxeTZkQ21yVnExaTJiSmxGVDczc0dIRGVPQ0JCMGhKU1dIS2xDa1lEQVkrLy94ejUrUC8vdmUvR1Rac0dOZGVlNjN6K2N1U2s1UERjODg5eDg2ZE81a3padzY5ZXZWaTl1elovUHZmLzJiV3JGbGNkdGxsbFg0ZDZvTWNzMG9qNzEvMVVqRkNDRkhuU0xEZGlHaDhBdEExYlkwdC9aVGJ4MWlTOWxScnNBMWc5SUtSN1NBeEEzNDlDUVVWTDczelNLNFoxaCtIM1dmZ3NnamtqYlVvMDhhRVF1dzVLVVRZRW9rbGpSRFNhM3RJb3FZVVFocE5TVE9IY0NRbmh1T0JZUXlLOXE3dFVkVjVTZmtIMlhoMmFiV2NhM1h5Vy9RTHZlR2lpcVl0VzdZTWgwTTFrNXc3ZHk0K1BqN01tVE9uM1AyTEF0eTVjK2NTRnhjSGdKZVhlc3N6WnN3WXhvd1p3NlpObTBoTVRPVDU1NTlIcTYzYXFycWNuQnpPbmoxTGFxb3FvWDNpeEFrS0NsUkZVSjFPaDlGb3hOdTcrT2R0K2ZMbFdDd1dwazJiaGthandjL1BqNlpObTVaNy9vTUhEL0xzczgrU201dkx2SG56aUl5TUpDQWdnQmRmZkpIbm4zK2V4eDU3akJ0dXVJRjc3cm1uM0puNCt1TDQrVXg2V2E4dGhHaElKTmh1WlBUaDNUMEt0czBuZCtMVGMyeU5qQ1dxQ1lRSHdwWlRjQ1N0ZXMrZFhnQXJqMEtZSHd5SWhHYSsxWHQrVVY4NStIbGZKaTFOKytsSzJXbWtvdUVKSVowUTB1bGdPOEtlak82czI5K0pvVjJDcWI0cUVnMlBwMnUwU3dvM2RxQ3Bkd1I3TTljWG4rLzBKNHlObkZubGM1WU1KTFZhTGJ0MzcyYnExUEpueTRzS3FCa01Cb3pHc2x0WDdOaXhnN2k0dUNvSDJnQ2JOMi9tbFZkZWNWNEllUHp4eHdrTURDUXVMbzZzckN3T0hEamdUR2tIU0UxTnBXWExsczR4RmwwQXVGQmVYaDZMRnkvbSsrKy9wMTI3ZHJ6NDRvc2NPWEtFU1pNbThlcXJyOUtoUXdlZWV1b3B2dnp5Uzk1Ly8zMSsvZlZYN3JqakRrYU9ISGxScjZjMkhjOVVLZVFCNVUveUN5RkV2U1BCZGlPamoraUdhZStQYnU5dlB2WmJEWTRHdkhVd3BDMTBESUgxaVpCWHpkWEZ6K1RCTndjZ0lsRDEvbTRkV0wzbkYvWEx4b1JDV2tpZzNhaDFadzk3Q2h4c1N1ak5vSmo2UFJOWWsvWmtycXZTY2VIR0RrenJ0QmlqTHBERlIvL2xETGozWks2L3FHRDdRcEdSa2R4eXl5M2xQcDZSa2VHU1FuNGh1OTNPNXMyYnVmLysreTlxSENOSGptVGt5SkVzWDc2Y3Q5OSttdzgvL0pBV0xWcnd3Z3N2OFB2dnYvUEhIMzg0QTNHQXpNeE1PblZTL2NoTkpwUExyRGVvSUh2RmloVjg5ZFZYNU9mbk0yblNKRzY3N1RaME9oMGhJU0hFeE1UdytPT1A4L3JycnhNU0VzS3R0OTVLMzc1OVdiUm9FYSs4OGdwTGx5NWw1TWlSakJneGd1Yk5tMS9VYTd1VWtuTWdKUWNHdDYzdGtRZ2hSUFdTWUx1UjhmS3cvWmN0N1FUMjNITm8vWnZWMElpVThBRDRXemY0N1M5VjdLeTZKV1dyTGRnSHVvZEJoeEJWSlYwMEhpZlNiZGh6VXVnbWdYYWoxNTI5ck1zTzUyUm1HeUtENVEvQmhZN21iTWRreS9YNHVKS0I5b1V5ek1razVSOGt3cmRUZFF5UndNQkF1blhyVnU3alo4NmNxZkQ0K1BoNE1qTXphZE9talhQbU9TQWd3RG1EYnJmYk1adk56dHNYZm42aHNxcWVEeDgrbkJrelpwQ1VsTVEvL3ZFUFFGVXBEdzVXZWRKNWVYa3VSZGJ5OHZLNDg4NDd5Y3JLWXNDQUFVeWVQSm1JaU9MVWU3MWV6NXc1YzVnNmRTcC8vdmtuUTRZTUFTQXFLb3FGQ3hleWZ2MTZQdjc0WXo3NjZDUEN3c0lZUG54NGhWK0R1c0pzZzk5T2diOUJYWGdYUW9pR1JJTHRSc2JRdWlkb2RXQjN2eHk0K2NnbWZIcmRWSU9qVXJ5ME1DaFMvYk5kZTB3VlM2bHVtU2JZZEFLMkowSG5adEMxR2ZqcXEvOTVSTjF6TE0xTWhPMTRiUTlEMUJIaDloTWtwb1lSR1Z4MmluRmpWbEJPSDIwZm5UOUdYUUFaNXBSU2oxMFlhSCtXK0poTEdubEY1NjJLK1BoNC92NzN2MWY1K0crKytRYUErKzY3ejNuZnRHblRHRHRXTFp0YXVYSWxLMWV1ZERubSt1dXZkOTRPQ1NtT0NrMG1FM3YzN2dYZzlkZGY1NkdISGlyM2ViT3lzZ2dLQ2lJM054ZUx4ZUlNdkFIOC9QeVlOR2tTYmRxMG9WdTNidno2NjYvOC92dnZwYzV4NDQwM2twR1J3ZGRmZisyOHIwT0hEZ3dkT3BTcnJyckttUjVmSDVodDhQMGg5Zi8rS3BuVkZrSTBRQkpzTnpaZTN1aGI5OFp5WXJ2Ymh4UWUyM3BKZ3UwaXpmMVV4Zkx0U2JEbmpPcXBYZDFNVnZnakJYYWZoblpOVllwNVUzblAzYUNsRldpSXBacUxBNGg2SzVSVTloVTBuRm50bEJJVDBZVldWZFVaVkxHcEVBLy90aVhsSHl4MW40L09uMmtkRjlQVU81elhEOTVGY2tGeDI2MnlBdTN0YVNzOGZnMmU2TmV2SDdObnp5NzM4ZE9uVDVlYkluN3MyREhpNCtNQlZhM2MzOStmV2JObU9SKy85OTU3eWNrcHZqQ3dmUGx5ckZZcjQ4YU5BMkREaGcwY1BGajhOWXFQajZkVnExWWtKaVpTVUZEQTNMbHpDUThQSnpjM3Q5U2E3ZXpzYkY1NzdUVjBPdFhiNnFXWFhrS3YxOU8yYlZ0bXo1N3RFdEJ2MkxDQlBYdjJWUGgxc0ZxdFpHVmxNWDc4ZUxwMTY0WldxNzNvUVB0WUp1eXZnUXl6a2h3T01Oc2hMVSsxK1JyZDBmT2ZVeUdFcUE4azJHNkV2R011OXlqWU5oLzl0UVpIVXphZEJpNXZCWjFDVldyNXFXcHNFMWFTM1FHSDA5UVdIcUNDN2tpcFlONGdlV3ZNVW5WY09JV1NoZ0VMVVAvV2JlZVkxZnJXdEh5MTFyVW9zQzVMaU5IeklLWmRRQnlyZWF2VWZVVXA0Tk02TFhZRzNKY2kwRTVJU0NBeE1kSDVlWHA2T2dhRGdhMWJ0NVo3VEVaR0JnQzdkKzhtTjdmNFNzVFFvVU41OTkxMzhmZjNKemMzbDJiTm1oRVVGT1JTcUt4djM3NHU1L3JsbDE4d204M090TzJ1WGJzNnp3L3c0NDgvMHJkdlh4SVRFL25uUC8vSjZ0V3JPWHYyYktrMTIzYTduY21USndPd2E5Y3UwdExTR0RObURBQk5talFwOVJvcXFyWmU1UFhYWCtmSEgzOWs1TWlSbGU3cnJ0UThTTTZ1dHROVktxb0tGNFNFRUtLK2tHQzdFVEpFOTRkMXI3bTl2ejAzRlZ0cUlyclFxQm9jVmRtQ2ZlRGFkbkE2VjFVdFQ4MnZ1ZWRLemxHYnZ3SGFONFdPb1JBb0hZSWFqQlN6Vk1jVHJsTE1BYlU5Qkk4Y1RsUFpQa1hCdFVHbmdwUStMYUZsaVpjUzRGMzlGWjMzWnE3bnM4UzVqSTk2QnFNdWtHbWRGck1xNlUxR1JOenZkcUJ0MUZYdDY3MTkrM2ErLy81N2wvdVNrNU5ac0dCQm1VWEFzck96TVpsTWhJYUdzbkhqUmpadTNPaDhySGZ2M2h3OGVKQ0pFeWVXV1VEdDNMbHpMRnk0a0h2dnZaZm82T2d5eCtOd09GaXlaSW16ZC9hT0hUdVlNR0VDWDM3NUpUNCtQa3llUEprWFhuakJ1V1k3T3p1Ynp6NzdES1BSNkV4VGo0K1BwMXUzYnM3UDNaR2VuczZwVTZmbzBhTUhBQWNPSEdERmloWGNmZmZkaEllSHUzMmV5dlNMVUZ0Tk10dlUvL1BqbWJEM3JNcGdHOUJhL1V3TElVUkRJc0YySTZSdjNSTzhER0IxZjFHMCtkaFdqTFVRYkJkcDRRODNkWWFFREpWZW5sMVljOCtWYTRZL1RxdXR1UiswRDFHcDV0N3lKa0FJY1ltWmJiRG5MQnhLVlgrYi9BMnFZbk40UU0yMVNHb1hFSWVQenI5VWtiVHRhZDhCT0FQdWt0WEZLd3UwbXhoYVZybGVkRk9aQUFBZ0FFbEVRVlE0MnJoeDQ1d3AzS0I2Ym4vMDBVZk1tREhET2FNN2R1eFk3cmpqRG02NjZTYk9uRG5EbzQ4K1NtQmdJTE5uenk0VmtMLzExbHN1czkwbEZSUVVFQjhmNy9KOEY4clB6eWMrUHA0SkV5YXdkZXRXZXZUbzRiS0d1eVNIdzhIUFAvL004T0hEbmNYWDh2UHoyYmx6Snc2SGc4VEVSS0tpeXYvZmFyVmFNWmxNK1ByNjhza25uL0RqanoveXlDT1BjTlZWVjdGdzRVS2lvNk9kVmRsUG5qeEpaR1JrdWVlcVN3dzY5VE1jSGdBaHZyRGh1TXJZR04yaHRrY21oQkRWcTM0Mll4UVhSK3VGSWVweWp3NHByT0VXWU82S2FRSzNkWVVySXNIbkVsd3FPcHNIbTAvQ3g3dGhWUUlrWnFyVWN5R0VxR2xwQmFwNDFJNWtGVmlQNmdCLzc2NktTTlowTCtMdXdVUEx2SDk3Mm5kOGxqalg1VDUzVXNmTE81OG5jbkp5ZU9xcHAvajAwMDk1K3VtblhWS256V1l6TnBzcS9Ca1dGc2FpUll2dzh2Smk4dVRKckZxMXl0bDN1K2p4NnRLa1NSTm5LbmhaTkJvTlc3ZHU1WTAzM25EZTk5VlhYMkd6MmJCYXJXVldObCs2ZENuejU4L0g0WEN3YWRNbWJyenhSbEpTVXBnMmJScjkrL2RuL3Z6NXJGeTVrb1VMRi9Ma2swK2kxV3I1N3J2dnVPKysremh3NEVDMXZiWkxwV09JeXM1SXlhbVp3cWhDQ0ZHYkpOaHVwTHlqUFF1MmE3cmZ0aWUwR2xWRi9PL2RvWGRMVmNXOHB0a2RjQ0lUMWlUQVI3dGgwMG5WdzFzSUlXckM4Y3ppS3MwM2QxRUZwTUl2WWRiN2lJankrMCtYRExqZENiUjlkUDVjMmVMMktvL0ZZckh3eFJkZk1ISGlSRTZkT2tYWHJsMTU2cW1uR0QxNnRIT3pXQ3dzWHJ6WStmbTRjZVBZdjM4LzExMTNIUXNYTG1UQ2hBa3NYYm9VazhsVTVYR1VaZGl3WVF3WU1LRGN4ek15TXREcGRPemF0WXR0MjdhUmtaSEJGMTk4VVNwOWZQWHExZVRucTNWU2E5YXNJUzB0RFkzR3RZQ2ZUcWRqenB3NTlPdlhqMFdMRnBHUmtVRllXQmlmZlBJSmZmcjBJVEl5a2llZmZKTFUxTlJxZlkyWFF2Y3dOZHU5STdtMlJ5S0VFTlZMMHNnYktVTk0rVzhPeXVJb3lNSjYrZ0JlTFRyWDBJZzg1NldGdnVIUXJUbkVKNnYrM0pkaTB0bHNVODkxNEp4YTA5MCtSRjJaOTYvaG1TWWhST053S0UybDFUWTF3cGlPdGJPT3Rha2hnaXViVDJEajJhVmxQcjQ5N1R2MlpLN0Q1RVk3cnl2RGJxZXBvZXFMZ0ZldFdzWDc3Ny9QMkxGanVldXV1emgzN2h4cGFhNmRCV2JPbk1uSWtTTzU2cXFyWE82UGpZMWx5SkFodlBmZWUremR1NWZ4NDhlN1BGNzB1Y1ZpcWRMWUFnUExyZ1dSbloxTlNrb0treVpOd3MvUGo4NmRPL1BUVHoreGZQbHlXclZxeGEyMzN1clN1dXYxMTEvSDM5K2ZzTEF3a3BLU3VQWFdXOHM4cjVlWEY0OC8vamg3OXV3aE1qS1M5UFIwUHZ6d1E0S0Nnbmp5eVNlWk9uVXFUenp4QkFzWExzVGJ1LzRVSFRIb29FT0lxa3NnaEJBTmlRVGJqWlJYaTA1b2pFRTRDdHd2ODIwK3RyVk9CZHRGZkx4Z1lLU3FKUDc3WHlyVisxTEpMbFJYNG5ja3F6ZkdrVUZxQy9PSGh0TlVTQWh4cVJ6UFZJRjJoNURhN3pzOE5uSW1SM08ydTdUNUtzbWRRRHNtb0E4anc2ZGUxRGhHalJwRlhGeWNNLzI3VmF0V3RHclZ5bVVmclZaTGVIaTRzM2hZU2UzYnQyZkJnZ1hZYkRhMFd0ZFVxSWNmZmhoZlgxOWVlODIxYUtqZGJuZW1wVHNjRGh3T2gvUHpzbEsvUzhySnlXSFhybDBVRmhZeWN1Ukk3cnZ2UGdvTEMxbThlREY3OSs3bHRkZGVRNi9YTy9jdkxDd2tQeitmNE9CZ3Z2dnVPL1I2UFlNSER3Wnc3bGRZV0Z5b3hOdmIyMWt4L2RDaFF3QjA3dHlaRmkxYThQREREL1BFRTA4NE13SHFrL0FBVlN6dGVLWnFXU2VFRUEyQkJOdU5sVWFMSWZweUN2ZXRjdnNRYzhKditBNllWSU9EdWppQjNqQXNCakpNOE9jWk9Kb0d0a3U0dmpxOVFHMjdUcXVyOUswQ2k0UHZTN0crWEFoUnYrV1k0WmZ6TTlxMUhXZ1hLZG5teTFNeEFYMjRxOTEvcTJVY08zYnM0SjEzM2luM2NZdkZ3Z2NmZk1EU3BXWFB4QWNIQjdOa3laSlM5L2ZwMDRlZ29DQ09IajNxVXFqc2tVY2VLYld2dSsyMUFnSUNHRFZxRkIwNmRHRG8wS0VVRmhieTMvLytsejE3OXJCdzRVTEN3c0tjTStrLy9mUVRQajQrYUxWYVFrTkRXYnQyTFZkZGRSWCsvdjRBdEduVEJvQjMzbm1IWWNPR3VWd3NLQ3dzWk5teVpiUm8wWUtZbUJnQUJnd1l3Qk5QUE1IbGwzdTJWS3d1YUJ1cy9uZEtzQzJFYUVna0JHakV2S1A3ZXhac0g5OEdEanRvNnZaUy95WStNTGdOWEJZQis4L0J2ck5RWUszOHVPcGt0c0d4RExVQmhQb1dCOTdOL0dUV1d3aFJXdEY2MVJIdGFuY2NKUmwxZ1R6Y2RUbmZubHhRYmtwNVdZYUgzM2ZSTTlvbDllN2RtMW16WmxYNWVJUEJkWjFQWkdRa1M1WXNJU0JBTFlTLy9YYTFwand2TDQrWk0yZVdPcjZrMU5SVTNuLy8vUXIzdWUrKys1eTNseTVkU25wNk9tKzg4WWF6bjdaZXIyZjA2TkdzV0tIV3U5OTY2NjAwYjk2Y2VmUG1FUm9hNmp5MmRldldUSjQ4bWVYTGwvUDg4OCs3UElkT3B5TXFLb3JwMDZlN3JPOGVPSEJnaFdPcnk5b0dxMkJiQ0NFYUNvM0Q0WkRheW8yVUxUV1IxUCtPOE9pWXBwTy9VSzNENmhHN0F4TFNWZnVjbXV6VDdTNXZIYlFPVWx0a2tMUVV1MVRlMlFHVEtYOW1URFErN3pDWnlYMXFleFJLV2dGOHRWOVZaZTVUZlMyVHExVzZPWWxWU1crZVg2dGR1blZXRTBOTHVnY1A1Y29XRjdkR3V5RnlPQnlsQ3A2SjBvNW53dW9FVlJRd3hGamJveEZDaUlzbk05dU5tQzQwQ3ExL0tQWmM5eXVYbW85dHFYZkJ0bGFqaXBpMUQ0SFR1U3JGdkRhdm5CZmE0R2k2MmtETnhJZjVxNjJGUHdUVm41bzJRb2hxRXArc1VtaTdWMTlYcW1yWDFCREIrS2g1akFlUzhnOVNVR0xOdGxFWFVPVSsybzJCQk5ydUthcTRmeWdWQnJTdTNiRUlJVVIxa0dDN2tUTzBHNGhwMTdkdTcyOCt0aFcvd2RXWEduaXB0VGdmME9hYVljOFpPSmdLbG9wcjNkUzRESlBhRHA2LzV1R3RLdzYrdy95Z3VkK2xhVzhtaEtnZE9XYlZXckJQeTlxcFBGNFZFbGlMbW1EUVFadnpxZVFTYkFzaEdnSUp0aHM1NzVqK25nWGJKM2VDdFJDODZ2ZjBxNzhCK3JlR3VBaFZ2Znh3R2lSbDEvYW9sRUlibk14U0c2ajEzU0crS3ZBdUNzSURwTTFZdldJeVcvRXhWTzNQN1pHa0RQUTZMVzFiQkZYenFJcWRUcytqUlZPL0dqdS9wN0x5Q2lrb3ROREUzd2Z2S243ZDZwUEQ1eSswZFFpdGVEOGhHb08yd2VyaVUxcUJwSktMK2l1OUFESUsxUExGdEFKSU83K01NY1JYL1Z5SCtrSVRveXFJS1JxMmh2OHVSbFRJME03RFFpcFdNK2FUZjJDSXJuK1ZUc3ZpcFlYMlRkV1diNEVqNlhBa1RmMlJyQ3NjcUQvV3FmbXc3NXk2ejF1bi9rZzNNVUpUbitMYlJ2bU5yalVIVHFheDg4Z1piaG5Vd1JrZzJ1ME81aS83blIxSFR2UHhJOWZoWi9UOEtzbS8zbHhIV0xBdkh6eDhiWlhIbHBGaklpazFoM1lSVFVvRi9TdTNIK1BWYjNZeWFYZzN4bDFWTTdPVmY1M0xvVld6QUxmM2YvdUgzYXpaZVlMbkpnMGtybVBMR2hsVFhYSW9UYzNteVVVMElTQXFHSDdUcWV5enVsS1ZYd2hQL0hJYzhzemc3YVdDNnU3TlZaQU5LdWhPSzFBVFBZZFN3YzhBZytYbnZFR1R0K2FObk5hL0diclFLR3lwaVc0Zll6NzJXNE1KdGt2eTFVT1BNTFdsRmFqWjdxTnBsNzZTdVRzS2JXcjkrZWtMYWhRVkJlRk56d2ZmVFh6VWJXazlWck1zVmhzdmZ4WFBpVFBaMkIwdzhab3VBR2kxYXAxbVRvR0ZGVnNUR0Qrayt2clVteTAyVXJNTHlETlpTbTNuc3ZKSlNjOGpPUzJYNUxSY1RHYlZIL2l4djEvTzRGalgzTXkyWVVFWXZMUzgvOU1lVEdZci94amVEWUJWOFltczNubWlTbU43K280cjhQTlIvWUcvMkhDSTkzNzZreGszOTJWRTM2aEtqbXg4MGdyVXNwYTZXaFJOaUV2Tm9GT3oyNGZUVkNwNWZWbGFJVVJTdGlyd042QTFkQ3duVThuM2ZJSGNJZ2RUWWNrdUdCNVRYTE5BTkN6eUZseGdpTDZjQWcrRGJYaW81Z1pVQjRRWW9YOHJ1THdWL0pXdFpydVBaNEsxbHRkM1Y2YThJTnpIU3dYZXp0bnc4NXRVUXE4ZW4vMXlrQk5uc2dscjRzdXRWM1p3ZVd6aU5WM1lzT2NVbi8xeWtCRjkydEkwc0hweXhyWWVUT2FacFZzcjNVK3IxUkFhWktSNXNDODUrZVpTajNlT0RHSGVQd1l5ZS9FbWxxNDdnSS9CaTNGWGRlSk1aajUvSGp0WHBiRlpiY1cvS0tGQlJod09XUGhWUElHK0J2cDNVVldxYlRZN1pxdXR6T050ZG5XODJXcW5vTkJTNWo1Nkx4MWV1dnBmek9EUStSVHlLT2tyTElSVG4zQVZiTzg1MDdndVJCMC9mcHpFeEVRNmR1eEllTGhuTDl4cVZUTURYbDdsdjdWM09CeFlMQmE4dkx4Y2VyWlhoY2xrQXNESHg2ZkMvZkx5OHZEenF6dkxsR3JLemhSSXpvRUpzWjVkSU9vVXF2NytyMDZBczBIUXMwWE5qVkhVRGdtMkJkN1JBeWpZOXBuYisxdVM5dUF3NTZFeE5Qdy9uaHFnZGFEYUxIYlZOL3RJbXZxRFdwK1lySkNTcTdhUzlGcTFmajNBVzZXdytudWYvOXlnUHZycWEyZTg5Y21CazJsOHR2NGdBUDhhMjd0VW1uWms4MENHOW94azdSOG5lZVdiSFR4elovWDJ3RzNkTElCZTdab1RZRFRnYjlRVFlQVEczNmdueU0rYlprRkdRZ09ONkNvSlNudEVOK2ZSY1pmeC9PZmJhT0t2NmpGYzN5K2FXd2QxS0hQL25BSUxBY2JTUHh6M3YvWXpTYW11UDJSRGUwWnlPajJQRDFidlpkNm5XMWx3OTVWMGkyckcrdDJuV1BERnRnckg5ZVRIVzhwOTdPNlIzV3NzN2YxU09wNnBVc2hsOWs2SVlnRUc2QkNpV25aMkQyc2N2eDg1T1RuTW1qV0x0TFEweG8wYng5MTMzKzNSOFk4KytpaEdvNUdubm5xcTNIMlNrNVA1eHovK3dUUFBQTVBsbDE5Y2h1TDgrZk14bTgzTW56Ky8zSDIyYk5uQ0N5Kzh3Sk5QUGtuUG5sWHZaR096MlZpL2ZuMlpqNFdGaGRHNmRXdFNVbElxUFUvTGxpMEpEcTcrSzVzN1U5UlN4RkZsLzh1c2xMY1hqTzRJbTA3QUh5blFxK0d2bm1wVUpOZ1dHS0l2QTQwRzNHMjVicmRoUHZvcjNsMDg2OUZkMyttMTBERkViZmtXZGRYOWNCcGttbXA3WkZWbnNSZFhReTlQNEFXQnVORkx6WlFiOWNXM0cydWFlbWF1aWFjKzJZTFZabWQ0bnpibHJpK2VmRzBzTzQ2Y1lldUJGTDdjZUloYnIreFliV1BvMWE0NUQ5elEyK1BqOGdyTWZQYkxRVUlDamR4NFJYc0dkbXZGSjIxRENmYjM0YVhsMjlsOTdCeUw3aDlLa3dEWFdZc2pTUmxNZjNNZDQ0ZDA1dmFydTdnOFZsNXpvNzhQN2N6cGpEeFdiay9rOFkrM3NHVEdTSm9IK3pLZ1M5a3pOMGVTTWppWFZVRG55S1kwOFM5NzFxUlZxTC9IcjdtdXlUR3JGUEs2M081TGlOcFNOTHU5NVZUdHJ0M096czVtd29RSkYzV09XMjY1aFR2dnZMUENmZjc3My8rU2xwWkdaR1FrbjMvK09YRnhjY1RHeGxaNFRFSkNBamFieWhES3o4L0hack54K1BEaGN2Yy9kMDVsS3lVbkp6djNDd2tKSVNRa2hBMGJOckJ2Mzc0eWp4czNiaHdHZ3dFdkw2OXlaN0xOWmpNV2k4VmxGanN1TG80ZVBYb3daODRjNXMyYlI2OWV2WGoxMVZmNTRZY2ZLbnhkUllvdUNwak5aaFlzV0VDYk5tMHdHb3V6dzA2ZlBrMjNidDNvM2JzM2l4WXRxdlI4RHovOE1DTkdWTzk3MTZSc05RRlQxVUM3cEVGdFlNVWgxVFducGFTVU54aU45QzJ5S0VsakRNYXJSV2VzS2Z2ZFBzYTBiM1dqQzdaTDh0V3JWSitlTFZTdy9WYzJuTXFHbEp5Nm4ycnVxZXhDdFZISmJINVIwTzJyTDc1dDlBS2Y4MEc1VWE5bUp3dzZsYjVlMzJjcXJEWTdUeS85amJSc0UxRXRnbml3Z29DM2FhQ1JtYmYxWS9iaVRieTc4aythQi91V1dqdGQ1TFh2ZHJMaXR3U1grLzVLeldYWXJDK2RuejgzNmVKbngvTUxyWHkrNFJEUkxZTzQ4WXIyQUFTZkQydzdSRFJoVmZ4eEh2dndWMTZaTWdTRFhuMnpIQTRIcjMzM0IyYXJuU0EvenpvUy9HdHNiL0pNRm9iMmpDVFF6NXZZNkdiRVJqY3JjOThYdnRqR21wMG5tSGgxbHdaZElPMTRwdnJZVmxMSWhTZ2x3S0RhNGUxSVVZRkh4NURhR1lmRDRjQmtNdEd1WFR1NmRDbSt3TGgrL1hvTUJnTlhYSEVGQVB2MzcrZm8wYU9NR2pYS21hSnROcHY1NmFlZnNGaktYZzVUWk5teVpXellzSUZSbzBaeDU1MTNNbVhLRko1Ly9ubGVlKzAxUWtMS2YrRXpac3dnTHkvUDViNXAwNlpWK3ByZWZQTk41KzJKRXlkeXh4MTNrSldWUlhKeU1pYVRpZDI3ZDlPclZ5OE1CbFcxMFdxMU1udjJiRHAzN3N6MDZkUExQT2ZTcFV0WnRXb1Z5NVl0Yzk2bjErdVpPM2N1eno3N0xJc1dMZUxOTjk5azhPREJSRVpHVmppKzFOUlV2dnp5eTFMM3o1Z3hnODZkaTJ1ZnZQcnFxMlJsWlRGcTFDaXV1KzQ2NS8xUFB2a2tHbzJHSjU1NHd1WDRpMDJkTDh2cUJKVTZYbDJHeDhEbmUrSE9xaWNDaURwR2dtMEJnQ0c2djBmQmR1R2hkV0MzZ2JhZVIwelZJTmhIYmQyYWc5MmhBdTVUMlNvQXIwdFZ6V3VheWFvMlQyYjZTd2JmM2w2dWdiakI2L3o5NTI4YmRHcm1WS3RSaVJoYVRmSG5SZmRkK0huUlB0WGRwOXhtcy9Qc1oxdlprNWlLcjdjWFQ5emV2OUlXVlgwN3RHRGNWUjFaOXNzaG52dHNLeGFybld0NnR5bTFYNXZtZ2ZUdG9CWnQyZXgyL2poNkZoK0RGOTNhRmxkYkNmTHpwc0JjYzVYN3h2UnZ4eDlIei9McnZpUmUvV1lIajl6V0Q0Q1YyeE01Y0RLTlh1MmFNK3F5YUkvT3FkTnBtVHVoUDZDS3UxVTBmc3Y1SzFiNWhWYXk4Z3JMM0VlcjBSRGdXNy9MZHg5T1ZiVVRwQXE1RUdYckU2NW1EWDg3cFg1UGFyT0FWSjgrZmJqbm5udWNuKy9hdFl2UTBGQWVlT0FCQU41Nzd6Mk9IajNLL2ZmZjd3eFNzN0t5K09tbm55bzg3L2ZmZjgvNzc3OVB1M2J0bk1mT21qV0xXYk5tTVdQR0RGNSsrZVZ5QSs1bHk1YmhPSitWT0hmdVhIeDhmSmd6WjA2NXo1V1Nrc0tVS1ZPWU8zY3VjWEZ4UVBFYTd6Rmp4akJtekJnMmJkcEVZbUlpenovLy9FVUZweDk4OEFFYk5teGd5WklsUFBiWVk5aHNOZ3dHQTcxNjlhSlhyMTRWSHB1UWtGQm1zTDF6NTA1T256N3QvRHc1T1JrL1B6ODBHZzA2WGZINzBaU1VGQzYvL0hLWCsyckNMOGM5SytLMy94ejhlaEp1NjZyZU41YkZ4d3N1YXdVYmprdVY4b1pDZ20wQmdIZkhxOGpmL0w3Yit6c0s4ekFuYk1iUS9zb2FIRlg5bzlWQVJLRGFRRlV5UDVrRmYyV3A0THV3N0hwUWpaYlpwcmJjeW5ldE0reDJCODh0KzUxZjl5YmhkVDZBakFoMTd4M2dwT0hkeU1venMzSjdJZ3UrMk1ieE0xbmNOYUs3czJvNXFFQjNUUDkyQVB4eDlBeC9IRDFMYUtBUDgrOGE1SEt1MHhtdXN4blZwYWdnMlpUclk5bDdJcFVXVGYwb0tMU1FYMmpsL1ovMjRLM1hNWFZVVDB6bmcyV2p0K2NMKzMvY2Rvelh2OTlWNlg3elBpMi9BRnlRbnpmTDU0N3grTG5yQ3JOTlZTTHZYM2FDZ3hEaXZCSHRWR3J0L3c2cjM1ZnV6V3Q3UklyTlprT3Z2N2pDSmw5KytTWHZ2dnN1a1pHUnpKOC8zeG1rOStyVmk1a3paL0w4ODg4elk4WU1ubjc2NlRKbmcwdW1kR3UxV25idjNzM1VxVlBMZmI2aUltb0dnOEVsSGJ1a0hUdDJFQmNYZDlHendBVUZCV1JuWndPZzArbXFKZkJkdjM1OW1XbmtBQ3RXck9EWXNXT0FDc0wzN2R2SHE2Kys2dHgzNU1pUmRPcFVmWFUrMHZOVmU2L3lxbzVmS0xzUXR2N2wzcjZkUXVGb3V1clQzVVQ2Y05kN0Vtd0xBQXh0K3FJeEJ1TW95SFQ3R05QK05SSnNWOExvVmJ6TzJ3R2N5enMvNjUwRlovUFVmYUwreUNzd00vL3piZngrTUFXdFZzT2M4WmM1WjZIZG9kVnFlZWltUG5qcmRYeTc1U2lmYnpqRUh3bG5lZmlXT0tKYUJKWGEvOWQ5U2M3YkZxc052VmZOWHFYUHlpdmtsbWRXdU56MzhjLzcrZmhuMTZ5WGUxOWQ3Ynk5Zk82WU1sUEtqeVpsOFBGYTErTXU2OVNTNi9wRkU5VXlpT3Y3RmMrTTJ4ME90SnJ5Vm55WDlzTzJZODdXWXZYVm5qUHFvNlNRQzFFeGd3N0dkRlJydDM4N3Bmb1UxNFdXWUNhVENXOXZ6NWJURkRHYnpTeGN1SkMxYTljU0dSbkppeSsrV0twdzE5Q2hRN0haYkx6MDBrdE1uVHFWKysrL24rdXZ2NzdDODBaR1JuTExMYmVVKzNoR1JvWkxDdm1GN0hZN216ZHY1djc3Ny9mc0JibkJaREtSbUZoKzV4dWRUa2VIRGhVdmZDNHZqUnhnMjdadG1NMW1CZ3dZd09USmsxMk9XN0prQ2QyNmRhdldZRHZEcERMeTNPRUExaVdxV2V2YzBrMUJ5dVN0VTg4aHdYYjlKOEcyVUxRNmZEcGZUY0hPcjl3K3hMUnZGWUZqbmxiNXVxSlNHcUM1bjlyNnRGVEZ5Yzdsd1prOE9KdXJQcHJxWUU5dm9adzZtODBUSDIvaDFMa2N0QnA0NU5ZNEJuWnI1ZkY1TkJvTjA4YjBJdERYd0NmckRuRDRyd3p1VzdTRzRiM2JNT1g2SHZnYno2K1JzOW5adEVkZEJzL09OM1BYd2xWTXVTNjIxSFArc3ZzVWU0K251djM4blZ1SE1QMm1QaFh1RXhwa3BHLzdpcXQyeFI4NVEycFcrZXNrTW5KTmJObWZYT3E4b0txZjk0aFcwMU5uTXZLWS90WjZSdlJweTgwRE83aWtoaTladlJkdnZjNmxQM2xPdnBrZnRoM0R2NHhxNlBXRjJhYXFMSGNJa1JSeUlkeGgwS2tpYVNHK0t1QStucWtLQzlibTcxQlZXMW9kT0hDQVYxNTVoY1RFUk9MaTRwZ3paNDd6UEY5KytTVWJOMjdrc2NjZUl5d3NqR0hEaGhFV0ZzYThlZk40OWRWWFdidDJMUk1uVGl3M0RUc3dNTkE1MDF1V00yZk9WRGkyK1BoNE1qTXphZE9tamJPWVdrQkFnSE1HM1c2M1l6YWJuYmN2L0x3aUowK2U1TUVISHl6MzhZQ0FBTDcrK3VzS3ovSHd3dys3ekxnWEJkZEZZbUppR0R0MkxELzg4QU0vL3ZnanI3LytPb0RMT3ZMcWtwb1BvYjd1N2J2cmZMWHlQdUVxUGR3ZG9iN3FPYUtiVkgyTW9tNlFZRnM0ZVhjWjdsR3c3U2pJeEhJeUhuMmJ1Qm9jVmNPbDE2cjFaeVhYb09XWWl3UHZNN2txemRRdTA5OTF3clpEcHpsMUxnYy9IejJ6eC9Vak5xcFp1VDJnM1hINzFWM28wejZNRjc3Y1RsSnFMbmttQzc0bExwTnYyWjlFUnE1YXIreHdPTWpLSzJUQkY5dUpDUEVucW1YeERFaDJ2cG5zTXZwbmw4ZWR3bVp0dzRLWWNVdkZ2OWV6RjIrcU1OanVHZE9jVDJlcFdaamR4ODZWMiticmJHWStYbG9OUzljZDRPdk5SeGc3b0IyM0RPeEFvSjgzbjY0L2dMK1AzaVhZVHM5UnorbFhoZlQxdXNCc2crOFBxZHRTaFZ3SXozUnZydjVuN2prRE81TFYxaUZFWllpRUIxeTYyZTY4dkR4TUpoTk5teloxK3hpejJjemJiNy9OOTk5L0Q2Z0szNU1tVFhJSkhrK2ZQczNCZ3djcExDeXVWUkViRzh1YmI3N0pTeSs5Ukh4OFBJODg4Z2kzM1hZYjk5NTdiNm5uaUkrUDUrOS8vM3VWWDljMzMzd0R3SDMzM2VlOGI5cTBhWXdkT3hhQWxTdFhzbkxsU3BkalNzNjJWMVRNcmNqamp6OWVxb2Y0NnRXcldiTm1UYm5IYURRYTlIbzkwNmRQcDAyYjRsb25YM3p4UlpucDdoYUx4ZVZyV0JQU0N0eGIwcEJXb0lyOFhkOEJDang0eXhEaUMvdk9WbjE4b3U2UVlGczRlYmNiQ0Y3ZVlIWC9ENVJwMzJvSnRxdFJnQUVDbWtMTStmL2ZOb2RLbVNzNSsrMXVDcEtvWGpjUDZrQ3V5Y3lRSHBIc1BuYVdNVTk4ZTFIbld6cnpPcnEwQ2VXdEI0Zng5YTlIdUhsZ2U1YzNEZDl1T1lxUHdRdXp4VXFRbnpjVHIrbkMvR1hiZUdycGI3enh6MnVjKzkzUXZ4My92S0gwTEVkUlZmTzVFeTdueXU2WGZtR3cza3RIczJCMTJUL0lyK3lwcHdNbjArZ1NHY0xpR1NQNTdyZWpMRjEzZ00vV0h5UTd6OHowbS9xb1ZtSVhaTTU0NmJSYzJiMFZiY01DYS9nVlZLKzBBbFhvNlhDcXVxZzJ1aU9FU0hxZ0VCNExNYXBaN2o3aDZ2ZHB6MW5WSWd4VWU4cndBQldvbEp4MU5PaXE5L2Z0K0hFMVBYbGgwRmdSTHk4dmpodzVRcXRXcmZqUGYvN2prZzVkbVpDUUVPYlBuOCt2di83S08rKzhVMjc3cW43OStqRjc5dXh5ejNQNjlPbHlVOFNQSFR0R2ZIdzhvS3FWKy92N00ydldMT2ZqOTk1N0x6azV4VzFKbGk5Zmp0VnFaZHk0Y1FCczJMQ0Jnd2NQVnZwYVdyVnFSVlJVbE10OW9hSGxMM3kyMld3VUZoYnkyV2VmbFhxc3FEaWR5ZVJhbWRYaGNOUkk1ZkdTMHZMVnoxbEZiQTVZZHd5Nk5vT1cvbkFzdy8zekY4MXNpL3BQZ20xUlRLZkhwOVBWbVBiKzZQWWhoUWQrSnVDNjhpdGZpb3VqMHhTbm5uUCtDbXFoVFZVNUw5b3l6bjgwUy9HMUduZm5NSldlZC9Kc051MGpYSE83VG1ma2taTnZwbm13YjRXenh3a3BtZGp0RG1kaE1SK0RGMzhmNnZxbTY0K2paOWlUbU1yd1BtMVl2L3NVQUVON3RtSEhrVE9zM25HQy8xdnhCejFqMUErRXQ3NStkZ1E0ZFRhYkdlLzhRbGl3TC9kZUY4c3Rnem95b2s4VW4yODR5RzFYZGxRcGlnN3cwcm9HMnhHaEFjNnE1dFhsblIzVmVyb3lGU1dvTkRWS29DMUVkUWd3cUlDN3FHSjUwUVd0NUp6aTRQdENCaDM4b3hwYUtxMWR1eGJBSldWYmMvN0NvTlZxZFJZNkswbXIxZkw0NDQ4VEdCaFk1dVB1R0Rod0lBTUdERUNyMVpLUWtPQ3lCam85UFIyRHdjRFdyZVVYbHN6SVVOSGU3dDI3eWMwdExrMDZkT2hRM24zM1hmejkvY25OemFWWnMyWUVCUVU1SzVVRDlPM2IxK1Zjdi96eUMyYXptU0ZEaGdEUXRXdFg1L21yMCtIRGh5dE1Qd2RWU2Iyay9QejhjZ3ZBWFVyYmt0VGYvbjZlcnpnVERZZ0UyOEtGZDVkaEhnWGJ0c3drck1uNzhBcnZXb09qRWlWNTY5UVYwcGIrcnZmblcwb0g0Qm1taHRmM3V5NFkySzFWcWJYVGN6LzhsYTBIVXJqMzJsaXU2bEgrVFBMb3g3L0daTGJoVTA2K284UGg0SVBWK3dBWWRWbU1NOWdHbURxcUozdVBwOUdoVlJOeXorZWoxVVQ3cTZQSkdUengwZVpLOTdrWW9VRkdiaDNVa2VXYkR2SEVSMXVJalc3R2xPdGl1ZWRhMWJBMDM2UmVuK0VTWEV6bzJVSXQyNmhKR28yYXBiRFlhcit3a3hBTlRkR1NySkpwdmNuRms3Q3ErcjhiTTVIdTJMMTdOei84OEFNOWUvWjBtZGt1dXYzc3M4L1N1WE5uSEE0SHpabzFjem0yb2hsY2R4WE4yRzdmdnQyWmtsNGtPVG1aQlFzVzBMeDU2ZnptN094c1RDWVRvYUdoYk55NGtZMGJOem9mNjkyN053Y1BIbVRpeElsbEZsQTdkKzRjQ3hjdTVONTc3eVU2dXV5Mmp3NkhneVZMbGpCbHloVGF0cTIrbmxVeE1URzgvNzVydDV5cFU2Y3laY29VZXZUb0FhajEzaSsvL0xMejhkT25UM3VVNGw4VkliN3FaOHEzZEcxVEFGSnlZZThaR05sTy9kMjNvR3IxUUhFbmxvcitGM2l5Smx6VWJSSnNDeGMrbmE0bVM2Y0htL3NMUzB6N1YrTXZ3WGF0ODlXcnJkVUYyYlhaaGVlRGIxTnhJSjVwa3JYZzFhMW8vWEt6b0lxdnBwdXRkclFheXEwcy9zUHZ4emh3TW8zWTZHWjBqblJkLytabk5QRGVROFBSZStuNGNNMWVBUHhyb0NwM2RyNlpuVWZQT3R0NytaenZJVzR5VzlGcU5Sak9qOTNINEVWVnl5TWF2ZlZNR3RHTjYvdEY4Y2IvZHJONVh4S3ZmTDJETng2NEJvMUdRMGF1U2dzTU1OWjg5YU4rRVRYK0ZJQ2FlZnYra09yTk9ycmlvcnRDaUl0MFlVL3U2cWo4djJIREJsNTg4VVY4Zkh6NDE3Lys1ZkxZTmRkY3c0NGRPOWl5WlF2YnRxa2FGYmZlZXV2RlAyazV4bzBiNTB6aEJsVUU3S09QUG1MR2pCbU1IRGtTZ0xGangzTEhIWGR3MDAwM2NlYk1HUjU5OUZFQ0F3T1pQWHQycVlEOHJiZmVjcG50THFtZ29JRDQrSGlYNTd0UWZuNCs4Zkh4VEpnd29jSngyKzEyYkRaYnFmdktZekFZbkZYVzc3cnJMcTY3N2pvMEdnM05talVyc3gwYXFCN28vZnRYYndiVWhVS002bTk2NjNLQzdaTlphbFo3NWRIU2ozMTdFTUw4NElZS2lxTlgxOFVoVWZzazJCYXU5RDU0dHh0STRhSDFiaDlpMnI4YS8yc2Vxc0ZCaVlzUjZLMjJOaGZjbjE2ZzFvN21GcDcvYUlhY1F2V3hRS3FpZThScXMzUGlyT29uMnFhQ3RjUldteDI3M1RCSlQ2MEFBQ0FBU1VSQlZGRmgyNnIvYlZOOVF1OGFYblpGMmFJZy9VeUdXc3dWV001NjZLb3dlR2taMnJNMU1TMmJjTnZnanR6d3hEY0UrL3Z3NFgrdWRiWUZHOUE1bkNjbURxajhaQld3V0cxWWJlck5WWUN2Z1ptM3hiRjVYd1ROZ28zT0FQOVlpbXJuRWhwa0xMY1FYVlY2Zk5lbW9yV21xeFBnVUpwcUNTaUVxQitTa3BMNCt1dXZNUnFOekpzM2oxYXRYTE9iOUhvOWp6MzJHQTZIZzhMQ1Fod09Cd1VGQlh6NTVaYzFPcTZjbkJ3V0xseklqaDA3ZVBycHAxM1N2YzFtc3pPd0RRc0xZOUdpUlR6NTVKTk1uanlaKysrL242dXZ2dHFaS2g0V0ZsWnVzRjJkU2haZkt5a2dJS0RNKzBITm11Zms1TGkwUjN2NjZhZWR2YnRuekpqQnBFbVQ4UEh4WWRPbVRadytmWnB2dnZrR2g4UEJ2ZmZleTJPUFBlYlIrbnAzaFBwQ1lnWGRjanVIUXFzTFhsSktMdXhNZ2NGdDFaS2lpcVRtRjlmdkVmV2JCTnVpRk8vT3d6d0t0bTNuRXJDbEhrTVhXblpxa2FpYm1ob3IvbU9mYVlJOE0yU2ZEOGh6elpCclVkVTBDeXhxN2JoUTlwOUl3MksxRXhIcTcyemRWWmJpbWVMeWM4ZUd4TGFtYlZnZ1hkdFduRzU0NEtSYWxOZ3V2UHI2Z2hpOTljd2VkemtBcDlQenlDKzBFaHRkL2hzZ2dIbWYva1pJb0pIN1I3bS9FUEtWcjNld1p1Y0p0L2JkZWlDbDNHSjBQejE3TXpwZHpSYkJxVzV0ZzlYdjNkNHpFbXdMVVo5RVJFVHc3TFBQRWhrWldXSFZiWTFHNDJ5VlZkUVdxeVpZTEJhKytlWWJQdjMwVTBKRFErbmF0U3RQUGZWVXFYMFdMMTdNUng5OTVMelBicmR6d3cwM3NIRGhRaFl2WHN5WU1XTzQrZWFibldPdWFSTW1UQ2p6NjFkUnovS1VsQlRzZGpzblQ1NTB0dm9hUDM2OHMyOTJkSFEwSVNFaDdObXpoNWRmZnBtaFE0Y3ljT0JBWG43NVpYYnUzTW1jT1hPcVBhMjhpUkVPVmRCMXMyaWlvNlNpOTAxaGZoQmN5WmU3MEFwTkw4MjNSTlF3Q2JaRktUNmRyeWI3T3kwNDNGL3NhOXEvR3I4cnk3NWFLZXFuWUIrMWxaZGg2MEQ5TXlpd3F2N2dCWmJ6SDYxZ3NyamVYMkJWK3piVXpQVzF1MVRnZUZuSGxoWHVsM2QrSGJMUlVQNmYzaEY5MjZMVFZweWNuWk5meUYrcHVRVDdleE1lNGwvaHZsVzFZcXZLZll2cjBLTEMvYzVtNXJNcjRaeEh3WGI3aUNiT3IwVjVmaitZZ3MzdW9HZE1jNWVXYUNWcHFwckRYc3U2aDZsZXEya0ZVaWhOaVBxa3ZQN1d0V0hWcWxXOC8vNzdqQjA3bHJ2dXVvdHo1ODZSbHVaYUdXN216Sm1NSERtU3E2NjZ5dVgrMk5oWWhnd1p3bnZ2dmNmZXZYc1pQMzY4eStORm4xc3NWVzl2ZWFHUWtCRCs4WTkvY1AzMTE3dk1VTHZqNE1HRGFEUWFQdjc0WXpwMjdBaEErL2J0aVl0VDNYRCsrdXN2WG5ubEZYNzY2U2Q2OWVyRlF3ODloSStQRCszYnQrZVpaNTdobi8vOEp3ODg4QURYWG50dHRiMmVwa2J3TThEQlZPaDA4VXZ4WFJ3NEI0RStFQ3ovSHhvRUNiWkZLUnJmSmhqYXhtRk8vTjN0WTB6N0pOaHViRFNBajVmYTNHV3hxMEloVm52eGJZdnQvRzE3aWR2blAxcHRyc2ZZSFdwelVPSjJHWitYM0tlbUM4U2R5Y2h6enRKZTAvdkNaSDFYdVFWcWxzT25nbUE3MkwveVM5bWI5eVVEMExWTk5mK0hQMi9id1JTKzNYS1VrRUFqMS9SU3IwbDdQckkxVzR0VEdxdzJPeW5wZVlRR2VuYjVmV1RmdG5SckcxcXFvbnVSbGR1UHNXVi9Nbm92TFEvZjBwZXdKbjVWZkNWMVUxUXdiQUNPWjBpd0xVUjlrWjZlenVIRGh6MDZKaTh2cjRaR0E2TkdqU0l1TG82d3NEQkF0ZFM2TUxWZHE5VVNIaDd1TENSV1V2djI3Vm13WUFFMm02MVVtNnlISDM0WVgxOWZYbnZ0TlpmN1M2NjNkamdjT0J3TzUrY1ZyYnNHRld4WHRwNjdTRkdMc2FLcTdSczJiQ0EyTnBiTEw3K2NSeDk5Rkp2TmhzUGhjRDd2b2tXTFNFaElZTXFVS1l3ZE85YjVlbHEwYU1IQ2hRdDUrZVdYU1U1T2R1dTVQVEc0TFN6WnBmNm1sM05OMkVWMEU1amNwK0o5Q2l5d1BSbnVLUDB0RS9XVUJOdWlUTjVkaG5rVWJGdVQ5MkxQT1lzMm9IUUZUQ0dLNkxWcXF3MDEwZDdKWnJQejdHZGJzVmp0OU8wUVZtN3dXQ1ExV3hYOXFpalYzQjNmYkRrQ3dKQUtxcDVYUlZaZUlVdlg3ZWZiTFVmUjY3VE1HWDhadnVmWGwvc2I5ZmdZZE1RZlBzMnpuMjdGeDZEajJPa3NNbk1MdVNyVy9YRWNPSm5HODU5dlkzQnNxeksvWGo5dU84Wi92MUhmTEl2Vnp0MExWL0czd1IyNTdjcU9lRmR3a2FJK01lalVyRWh5RGxUeXZrc0lVVWVzV2JPR05XdlcxUFl3WE96WXNZTjMzbm1uM01jdEZnc2ZmUEFCUzVjdUxmUHg0T0JnbGl4WlV1citQbjM2RUJRVXhOR2pSMTE2WWoveXlDT2w5aTBxeG5ZeHRtM2J4djc5KzlIcjlXZzBHdGF1WFl0V3F5VXlNcEtFaEFTMmJObkMvZmZmejAwMzNVUndjREJ2dlBFRzgrYk5JelkybG9pSUNOcTFhMGVQSGozUTZYVDg3My8vQTFRUWJyVmFzVnF0aEllSFl6YWJXYmx5WmJYT2JnTU1qMUYxT0VaM3JKN3pyVTVRNXhRTlI4TjQ1eUtxblUvWGtlVDhNTStqWTB4N2Y4SzMveDAxTkNJaDZoYUwxY1p6eTM3bndNbDBqTjVlL0d0czcwcVArZVBvR1FEQ1E2bytVN3Z0WUFySFVySm9IdXpMd0s3VlUwYmJiTEd4Nk51ZGJOanpGeWF6bFpqd1lHYmUxbytvRnNWbFZqVWFEVk5IOStUZEgvL2tsejlWT3pLOWw1YStIY0tZZUhVWEFHZlJzd3V6dXpQekNnRzEvdnAvV3hPd095aVZHcDZVbXNNN1AvN0psdjFxOW1IUzhHNW9OUERwK2dOODlQTitmb28vemowanV6T2taOW5WWit1YjhBRFllN2EyUnlHRWNOZmd3WU1aTVdLRVI4Zms1K2N6YjU1bjc2VTgwYnQzYjJiTm1sWGw0eS9zOXgwWkdjbVNKVXVjeGNwdXYvMTJRTTNRejV3NXM4SnpwYWFtbG1yUjVhNnNyQ3lYQ3dMQndjSDg4NS8vSkRRMEZDOHZMNW8yYmNydzRjTUJWZlY5d0lBQmJObXloUjA3ZHBDUWtFQmFXaHA1ZVhrVUZoWmlzOW13MiswNEhBNDBHZzBhalFZdkx5Kzh2THlZTm0xYWxjWlhrZkFBT0JzRW0wN0FvSXFUMnlxMThZU3E2OUdpWmxhSGlWb2l3Yllva3phZ09WNFIzYkVtN1hIN0dOUCtWUkpzaTBiaDFObHNYbHkrblFNbjAvSFNhWmwxV3o5YU5GWC9IVTFtSzFsNWhZUUVHdkU2WDd6TDRYQ3c5VUF5SzdZbUFKV3ZneTVQZGw0aEM3OVdzNzQzWHRHdTJvcURHZlE2Z3Z5OGlXd2V3TTBETzNCVmJLdFNhWVVBMThaRmMyMWNOSGE3U2g4cytmeEhrakk0bTFXQXdVdUx2OUcxU3ZqV0F5bUFXdDhkNU9mTmcyTjdjV1gzMWpnY0R2YWRTR1BGYjBmWjhPY3BaeEErZFhSUFJ2UlZzeW5EKzdUbDNaVi9zdmFQa3p5MzdIZSsrKzBvVTBmM3BFT3IrbDJtdGFpbGk2emJGcUp1Q3dvS3VxZ1o3Y0dEQjd1OTd3TVBQTUFERHp6Zzl2NHRXclNnUll1cS9UOHBpMTZ2SnlLaTlFVmNQejgvcnJubW1rcVBMOWthYk9yVXFVeWRPdFd0NXgwMmJCakRoZzBEMUl4MHlmOC93Y0hCdlBqaWkvajdGMGVndnI2K1hIUE5OVzZONlZMbzJRTCtTSUVWaDlTc3RDZkw2MENsanE5T1VJRjJqK3I3ZG9vNlFvSnRVUzZmTHNQSjlTRFl0aHpmamlNL0E0MXY5VlZIRnFJdU9aZVp6OWViai9EZGIwZXhXTzM0ZW52eDZQakx1YXhUY1dHMHJMeENibC93STZEV1p2c1lkSmpNTm1jbDhzNlJJUXpvVXJVWjZTODNIU1l0dTRCT3Jac3lka0Q3aTM5QkpkeDdYYXpiKy82d0xZR3ZmajJDajhFTG5WYUR4V3JueEprczdBN28zeTNDNVkyUzFXYm5jRklHQUgwN3RHRG1iWEg4bFpyTG05L3Y0dGQ5U1p6TlZDM01OQm9ZSE51Sys2N3ZRV2hRY1hQUmtFQWpzLzUyR2FQNlJiUG91ei9ZZHlLTmFmKzNsakg5WTNqZ2hzcXpDZXFxMFBNdk1UVmZnbTBoaENoUzFvWGU4dnBwMXlXOVdxb1o2Yy8zd21XdDNDK2FkdUNjV3FNOVBFWm10QnNxQ2JaRnVYeTZYMC91bXBjOU9zWjA0R2VNZlc2dG9SRUpVWHNjRGdmUGY3R05QNCtkQTZCSGREUCtjMnRjcWVKZHpZTjlDUWswa3AxZmlNbHNkUWJaQWI0R0JuV0xZUEoxUGRCV1VtMjhQTGNPNnNEMlF5bk1HWCtaYzlhOE5rU0VCSkNVNnRxUE5kamZtd0Zkd3JsblpIZVgrNzEwV21iZTFvOC9qNTFqL0pCT2FEUWFkaDg3eDllYjFicnpBRjhEVjhXMjRwWkJIU3Vzck40dHFobHZQbkFOWDI4K3drYy83eU0wc0g1SHFFVUJkbTVoN1k1RENDRkU5V2daQUhmMlZOMG1qcWFEdDA1ZFdBM3hkYjNBbXBhdlBoYmFWSHN3S1liV3NHa2NSZVg4aENoRDZxSnJzWjFMY0h0L1E5UmxOTG5yNHhvY2tSQlY4ODRPbUV6NWhXVGNrWmxyWXRHM083bXVYelI5M1V3RnQxaHRPQndxVmJzNjJHejJPdE5iMnVGd1lMTTcwSURIWS9wK2F3TE5nNDMwYWQvQzR3c0hxVmtxSFYzdmRYRmYwM2VZWEdsbDJKcTBmTDk2TTFaZGhYV0VFRUxVRFJrRmtHRnlEYTdCTmZodTRxUDZkWXVHVFdhMlJZVjh1b3dnYjhNYmJ1OXZUdndkVzhZcGRFMnF0MHF5RUhWQnNMOFBqOTgrd0tOakxqWWd2RkJkQ2JSQkZVM3owbFZ0bG43MDVWVXZ0MW95emJ3K0MvQldiOEtFRUVJMExFMk1hb3VXbFpXTlh0MTUxeWJxSkordXd6MCtwbURIVnpVd0VpR0VhRmhDalpCcnJ1MVJDQ0dFRUtLbVNMQXRLdVRWc2d1NllNK0tPUlhzWEE0T2V3Mk5TQWdoR2daL2IvVXhyYUIyeHlHRUVFS0ltaUhCdHFpVVQrd29qL2EzNTV6RmZHUlREWTFHQ0NFYWhvRHpMVzRMcmJVN0RpR0VFRUxVREFtMlJhV01mVy96K0pqOEhjdHJZQ1JDQ05Gd2hBZW9qeWs1dFRzT0lZUVFRdFFNQ2JaRnBYUk5XcU9QOUt4a2IrSEJ0ZGp6MG10b1JFSUkwVEFZZEtyOWl4QkNDQ0VhSGdtMmhWdU1mVzd4N0FDN0ZkUHU3MnBtTUVJSTBVQ0VHS1VpdVJCQ0NORlFTYkF0M09MVDdWbzBlcythQWVadi83eUdSaU9FRUExRGlLOFVTQk5DQ0NFYUtnbTJoVnMwQmw5OHVsL24wVEcyMUdOWS90cGRReU1TUW9qNnoxc0hacHZhaEJCQ0NOR3dTTEF0M0dic2ZiUEh4eFRzK0xJR1JpS0VFQTFEeS9ORjBsSWxsVndJSVlSb2NDVFlGbTdUdCttTHJra3JqNDR4N2Y0ZXJJVTFOQ0loaEtqZkFzNzMyczR4MSs0NGhCQkNDRkg5Sk5nV0hqSDIvWnRIK3pzc0JaajIvRkJEb3hIQ2ZTME4yYlU5QkZISDFJV2ZpYUplMjdseVRWSUlJWVJvY0NUWUZoNHg5cmtWTkJxUGpwR2UyNkl1S01TYk5Kclc5akJFSFpGS0NHYU5UMjBQQTRDbVJraVdYdHRDQ0NGRWd5UEJ0dkNJMXE4cGh2WlhlblNNNVVROHRveFROVFFpSWR3VFl0U1FSa2h0RDBQVUVhbUVFdXBiTi80RmhrcEZjaUdFRUtKQnFodnZORVM5NHR2Ync1N2JRTUgyWlRVd0VpSGMxNjZaZ2IvMEhXcDdHS0tPU05LM0p5YlVxN2FIQWFnaWFXYWJyTnNXUWdnaEdob0p0b1hIdkRzTlJlTVQ0TkV4K1R1V2c4TmVReU1Tb25LdGcwQWYwSnk5eE5iMlVFUXQyMDBQZkFLYTBTcXd0a2VpaFBxcWoybFNrVndJSVlSb1VDVFlGcDdUNlRIMnVzbWpReHo1R1JRZStxV0dCaVNFZXdaRjZUbnIyNUU5ZEszdG9ZaGE4aWZkU2ZkdHp4VlIrdG9laWxPSVVYMlVZRnNJSVlSb1dDVFlGbFhpR3pmTzQyT2s1N2FvQzRaMmJrSm1rNzZzMDQza0lCMUpsWFhjRFY0cUlSeWtJMnUxMTVMVHREZERPdGU5UW5rdC9hVkltaEJDQ05IUTFJMEZhNkxlMFRXTHdTdThLOWJrZlc0ZlUzaG9IZmE4ZExSK2RlK05ybWhjQmtWN2N5b3JrbU5wTGRtWFo4ZWdNWk5TNk5uU0NGRS9oSHZuVXVqUUUrcW5wV09vdnM2a2psOG94QmYybnEzdFVRZ2hoQkNpT2ttd0xhck0yUHNXY2p3SXRuRTR5UC85RS95SFBsaHpneExDVGEyRG9IVlFVU3F4ZDYyT1JkUWsvOW9lZ0Z2Q0ExU3duWnlqYmdzaGhCQ2kvcE0wY2xGbHhoNmpRZXZaOVpyOHJSK0RWVXJ1Q2lGRVNXMkQxY2ZqbWJVN0RpR0VFRUpVSHdtMlJaVnBmQUx4NlRyQ28yTWNCVmtVN1BxMmhrWWtoQkQxVjB0L1NKRjEyMElJSVVTREljRzJ1Q2pHS3ZUY3p0dnlRUTJNUkFnaDZyZTJUU0N0UVBwdEN5R0VFQTJGQk52aW9oamFYWUV1T01Lalkyem5FakFmL2JXR1JpU0VFUFZUMFZwdFNTVVhRZ2doR2dZSnRzVkY4NzFzZ3NmSDVHMSt2d1pHSW9RUTlWZUlFWm9hNFhCcWJZOUVDQ0dFRU5WQnFwR0xpMmFNRzAvT3VrVmdNYmw5alBub1ptem5FdEExaTZuQmtRa2hSUDNTUFF3MkhGZnA1Q0hHMmg2TkVFTFVYZWtGa0ZFQXFmbnFiMlphdnJvL3hGZjkvUXoxaFNibkwySUtVVnRrWmx0Y05JMjNINzVWV2JzdHM5dENDT0VpS2hnTU90aHpwclpISW9RUWRkY3Z4K0czVTVDWUNkNWUwTDA1M054RmJkMmJxL3NTTTJIcktYVUJVNGphb25FNEhJN2FIb1NvLzJ6cHAwaDk1V3JQRHRMcGFUNXpNeHBqY00wTVNnZ2g2cUZmanNQaE5CamZIUUlNdFQwYUlZU29PNUt5WWZYL3MzZmZjVTFkN3gvQVB5UVFRaElnQ0JVVVJGR3JVcW5XdXFtdHFGVnBxMmkxV0syNzFqM3FvQzZxcUhYZ3dsYUtWZXZBZ2FLZ1ZtMVIzSWdERmJWTzhLdUlvZ3dISXdtUWhLemZIL2x4YTB3WUNVRkFuL2ZyeFV1NDk1NXpIMUpDZWU0NTV6a3BnSGM5b0tsVCtkb2t2d1FTbmdJOUd2MVhHNE9RTjRWR3RvbFpzR3ZWZzNXenJzWTFVaWxRY0hGNzVRUkVDQ0UxbEhjOTdlajJtUm93R25QRnR3ZGtUNTVVZFJpRWtIZkF0VXpnZWhZd3VFWDVFMjBBYU9ZRURQSUNybVlBLzJaVlhueUVHRUxKTmpFYlhzY1JScmNwVE5nQktHbWZHMElJS2NaaEF6NE50SHR1MzNwZTFkR1VyaURwTG1SUDMxeXlMWmZMa1pXVkJabk1jSTBRdFZxTjlQUjBpTVhpTnhaVFdkTFQwODNlcDBLaFFGSlNFdkx5cUhUOW01Q2JtNHM1YytZZ056ZTNxa014cUNhK0w0eDFMUk1vVkFDOW1taC9SeHJMMmhMbzNSU1F5SUhybWVhUGo1Q1NVTEpOekliVHNJUFJCYzgwVWhHa053NVdVa1NFRUZJek5SQUNkUVRha1pnaVZkWEdvaFNKa0gvbmpzRno5dTA3UVBCQmM3M2pzaWRQb0JTSnpCN0x0bTNiTUhMa1NFaWxVb1BuRXhJU01HTEVDQ1FuSjVmYXo0NGRPM0Q2OUdtZFkrbnA2VWhLU2lyWFIzbVRycTFidDJMRWlCRklTa29xMS9VcEtTa1lPM1lzVWxKU1NyMHVMeThQVTZaTVFYeDhmTG42SlJVamw4dVJtSmdJdVZ3T0FCQ0pSTWpLeXRMNVVLdlZlc2VLUDhyelVFU2xVbUhSb2tYbzNiczNidHk0WVZSOE5lMTlZYXgwTVpBaEFUcTVWN3l2VCtzRFQ4VGFoNW1FdkFsVWpaeVlGYi9UYUlnUHpEYXFUY0g1TGJCcDdWOUpFUkZDU00zazR3SHN1NnVkVHQ2akNqZHVrRDE5aXNRdmU2TFpxaEM0K0EvUU9kZHFiN1RlOWZsMzd1RGZnZjVvUEgrQjN2VVZJWkZJRUJNVGcrYk5tek5Kekt1YU5tMktBd2NPd003T0RnS0JRQy9CdGJhMlJzT0dEU0dYeTVHUWtJQUhEeDdBMHRJU24zNzZLUUJ0WWh3WEYxZXVXQ1pPbklpK2ZmdVdlVjJQSGoyd1o4OGVyRjI3Rm1GaFlXQ3hTaC9qc0xhMmhrd213NDgvL29pZmZ2b0puVHQzTGxjODVNM2FzR0VEamg4L3JuTnMxNjVkR0RwMHFNSHJ2YjI5c1hEaHdoTDdVNnZWV0xGaUJjNmZQNC9hdFd0ajZkS2xDQTRPaG9lSFI1bXgxTVQzaGJHT3BXaW5qcHRMajBiQW50dkE4SS9NMXljaEphRUNhY1M4MUVxOFdQRXAxQVhaUmpVVER2NEQxczJNTExCR0NDRnZ1VnZQdFJWM216aHFwNVpYbGF5b3ZjaU0yc3NrMXk5amp5SS82Uzd5TGw2RXNHTkhDRDVvRHFjZVBRRUF0My80SHBaMmRtZ1c4cXRaWTFpN2RpME9IejVjNHZtZ29LQlNFNXI2OWV0ajA2Wk5BTFFqazFPblRrVm1aaVlXTFZxRWR1M2E0ZG16WjhqUHp5ODFoc0xDUWt5ZlB0Mm9wQ0kwTkJTcHFhbjQrZWVmVWF0V3JUS3ZGNHZGQ0F3TVJISnlNdWJNbVlPdVhmWHJvYng0OFFMZmZmY2Rwa3laZ3Q2OWU1Y3JEbUs2ckt3c0RCMDZGRHQyN0lDTGl3dFdyRmdCQUpnOGVUSXlNek14ZHV4WVJFZEhRNlg2YnhySzlPblQwYjE3ZDN6eHhSZmdjRGdRQ0FRRys1WklKRmk2ZENtdVhidUd3TUJBdEdyVkNuUG16RUY2ZWpwbXo1Nk45dTNibHhwYlRYMWZsTmVaUjlwWlB1VlpvNjNXQUlmdUFmWHNnTloxUzc4MitTWHdMQi9vWElXL1Y4bTdnVWEyaVhteExNRnJQeGo1cDlZYTFTei8xRnBLdGdraDVEVWYxdGF1VDR4N3BOMUR0bmRUMDlZclZwU0wvd0M0K0E5QS9wMDdTQTZZaHZ5N2QySGZ2Z01jT25aRTdvVUxlTFFtQklJUFBrQ3pWV3ZndFdtTDJlOS85ZXBWSEQ1OEdFT0dESUdmbng5MjdkcUZMbDI2d05YVkZZQjJEWE5BUUFBYU5HaUFsU3RYSWlFaEFZbUppWmcwYVJJc0xDd0FBR3oyZnkrY3ZiMDlGaTllakVtVEp1SDgrZk5vMTY0ZG5KMmQ0ZXpzWEdvY3J5Y2RSNDRjd2JwMTYwcHRvMUtwd0dhek1YejQ4Qkt2NFhLNWlJcUtBZ0RZMmRsaDVjcVZpSWlJZ0xlM041NCtmWXJ4NDhmclhGODhUdkxISDM5ZzQ4YU5PdWM2ZE9pQXdNREFVbU1pNVNPUlNQRDgrWE84ZlBrU0FQRDQ4V05tcWphYnpZYU5qUTJzcmEyWjY2T2pvNkZRS0RCeDRrUllXRmlBeitlWCtvQWxPVGtaUzVZc1FYNStQaFl2WGd4M2QzZlkydHBpNWNxVkNBNE94czgvLzR3K2ZmcmdoeDkrQUpmTDFXdGZYZDhYNXBKVENCUVVsUy9SVm1tQTA2bkE4d0p0c2wyV1prN0FneHp0UHQwT3RBODNxVVNVYkJPejQzVVlndnk0UHdDVm90eHRsSmxKa0NlZGdMWG41NVVZR1NHRTFEeE5IYlgveGowQ0R0K3J1b1M3ZUhxNFUvY2UrQ2d5Q3BiMjlnQ0FCdE8wNjdxVFowekR2d1A5MFNZbUZ0eDY5Y3gyM3lkUG5tRHAwcVh3OFBEQTRNR0RvVktwY1BQbVRWeTVjZ1dob2FHd3RiWEZtalZya0o2ZWp1RGdZQWlGUWpnNU9TRStQaDZPam81NmlXb3hWMWRYL1BISEgzQnhjVEU1dGthTkdzSGZYM2NaMVBQbnp4RWJHNHRQUHZrRURSczJMRmMvbHBiYVA4ZUtpb3JBNFhEQTVYSXhhdFFvQUlCUUtHUStMMVpRVUlEdzhIQjRlM3ZEeTh0TDUxeWRPblZNL1hiSWE4NmZQNDgxYTlZd0R6Zm16NThQT3pzN3RHM2JGaUtSQ0VsSlNYang0Z1Z6L2N1WEw1blhYNmxVTXY5ZFgxZFFVSUF0VzdiZzhPSERhTnk0TVZhdVhJbjc5KzlqNU1pUitQWFhYOUdrU1JNc1hMZ1FVVkZSMkx4NU04NmRPNGRodzRiQjE5ZVhXWXBRbmQ4WDVwSXIweFkySzB0V1BuQXVEY2czc3Q2dU5WdDdEMHEyU1dXaVpKdVluWVdORURZZjk0ZjBTcVJSN2ZKUGgxS3lUUWdoQmpSMTFPNjVmU3dGaUw2ckhla3BIdlYrVSs0dkRJS3dmUWVEMDhNdDdlM2h0V2tMYnYvd1BaSURwdU9qUFZGbXUrK3hZOGVnVnFzUkZCUUVTMHRMV0ZwYVlzR0NCWmd5WlFwdTNib0ZiMjl2T0RnNDRNc3Z2MFRyMXEwQkFHM2F0TUhreVpOTExCaFZyS0lKUlpNbVRkQ2tTUk9kWTlldVhVTnNiQ3k2ZE9saTFKcHJzVmlNS1ZPbTROTlBQOFhJa1NPWnBFb2dFT2hOelgzeDRnWEN3OFBSc21WTG1rWmVpWHg5ZmVIcjY0dm82R2hzMkxBQjI3WnRZNmFSWDdwMENkZXZYOGVycXpIejh2TFFyRmt6QUlCTUp0TVo5UWEwU2ZhaFE0ZXdiOTgrRkJZV1l1VElrUmd3WUFEWWJEWWNIUjNScUZFanpKOC9IMkZoWVhCMGRJUy92ei9hdEdtRHRXdlhZczJhTllpSWlJQ3ZyeTk2OXV4WnJkOFg1dkt5RUhEaWxYM2RzUlR0ZFQwYUFYc04xM0kweUltbnZVZERCOU5qSktRc2xHeVRTaUg0YkN5a1Y2TUFkZm5MNk5Mb05pR0VsS3l1clhaVSswS2F0a3I1cldmYUpOekxXWnVJbTV2c3lSUEkwcDlDNFBrQmxHSXhSSmNTME9IY3hWTGJOQTVhaUlST0hTRjc4c1Jzbzl2ZmYvODlmSHg4d09Gd2tKYVdCcGxNQnBsTWhpbFRwa0NoVUNBMk5oWkNvUkFBOFB2dnYwTXNGa01zRmtNa0VrRXNGbVAzN3QySWpvNEdpOFZDVmxZV05tell3UFJkdjM1OWpCaGgvTGFWcFNuZWZzbkd4cmpoTWg2UEJ5OHZMMFJHUnVMZXZYdVlOMjhlYkcxdHpSb2JNYzNseTVmMWp2WG8wUU16WnN4QWVubzY4ek1rRW9tWW44V0NnZ0x3K1h6bStvS0NBZ3dmUGh3aWtRamUzdDRZTTJZTU05MGJBS3lzckJBWUdJZ0pFeWJnNXMyYjZOS2xDd0RBdzhNRElTRWhPSDM2TkhiczJJSHQyN2ZEMmRtNXhyMHZUSkV0MVQ1VUxFdXZKa0F0RTBhbkhYbkFuV3ErdlNLcCtTalpKcFdDSlhTRnpVZDlJTDIyMzZoMmt1T3J0V3UzLzM4dEVTR0VrUDg0MnZ6L1hyRkYvNTl3UDlkKzFMSFZKdHkyMXRwcnJDMjEvMVprNUR1aFUwY0FnRXYvYnlEczZBMXJWOWN5RTJodXZYcGcyOW9pLys0ZFBOMjhDVSszYm9hbG5SMDYzYnByY2h3V0ZoYmdjRGo0N3J2djlNNnhXQ3lvMVdyWTJ0ckN5Y2tKZkQ0ZmZENGZRcUVRYm01dUVBZ0U0UFA1S0NvcUFwZkxoVnF0UmtGQkFRRGd3WU1IZWxzVkRSNDh1TUo3RVJldlh6MS8vandlUG54WTZyVWZmL3d4TXpKdWFXbUpnSUFBMUs1ZEd6dDI3TURDaFF1eGF0V3FDc1ZDS2s0bWsrSDI3ZHNBZ0xDd01FeWJOcTNFYTBVaUVlenQ3WkdmbncrRlFzRWt1d0RBNS9NeGN1UkkxSzlmSDE1ZVhqaDM3aHd1WGJxazE4ZlhYMytOM054YzdOLy8zOTlQVFpvMFFkZXVYZUhqNDRPclY2K2liZHUyQUZDajNoZW15QzdVSnNSbE1TWFJCdjRiMlNha01sR3lUU3FOb010a1NLOGZBSXdvZUs5NmtRSjU4Z2xZZTNhdnhNZ0lJYVJtcytWb3E1TjcxOU9PY0dkSXRCLzVyMjBFMGJGZStVYUdEUEY1L0pUNS9Pbm1QMkgxLzJ1MHk4SjFxd2ZaMHlkb01HMDZuSHIyaEtWZCtkcVZwbDY5ZWdnTkRRV1h5NFdOalEzekw0ZkRRYjkrL2RDL2YzOE1Iank0ekg3cTFxM0xWSktlTTJlTzNuUmFxVlNLeG8wYnc5dmIyMkQ3b3FJaWhJZUhsM29QaVVTN2dlL0preWVaSWxTdlU2bFVVQ2dVc0xPejA1dUdQbXpZTURnNE9LQjU4K1pRS0JTNGVGRi9Oa0h4UFI0OGVJQ3paOC9xblhkMWRVV2pScWJ0Ri9jd0Z6aFIrak9DR3N1QkMvanJid3RmcXNURVJMaTV1U0UxTlJWU3FSVHo1czFEM2JwMWtaK2ZyN2RtV3l3V0l6UTBsQ2s2dG1yVktsaFpXYUZCZ3dhWU0yY092dnJxSytiYXVMZzQzTHAxcTlSN0s1VktpRVFpREJvMENGNWVYbUN4V0V5aURkU3M5d1VoN3lwS3RrbWxZUWxkd2Yyd0YyUTNTOTZTd2hESjhSQllOL3VjUnJjSklhUU1ITFoyaTV2V3J4eVRGQUVTdWZaZkQyR0pUWTBpK0tBNTh1OHVoRklrWWdxakdhSVVpVkNRZEJlQ0Q1ckQwdDRld282Ry96ZzNsbEtwaEl1TEN3b0xDNUdmbjQvbno1K2pzTEFRVXFrVUNvVUNTVWxKMkx0M0x3b0xDNW1QZ29JQ1NLVlNDQVFDL1B6enorVysxL3Z2djY5WDlLeFljWUw4NFljZmx0aisrWFB0dk5USXlNZ1N0M3RLU0VqQXZIbnpTanhmdkE0N0p5Y0h2L3p5UzRuM2lvbUpRVXhNak41eFB6OC9USjQ4dWNSMnBYRVdBRzNxR3ZXY3ZNYXcxeS9vWGFhWW1CaTBhZE1HcWFtcG1EUnBFbzRkTzRibno1L3JyZGxXcTlVWU0yWU1BT0RmZi85RmRuWTIvUHo4QUFBT0R2cUxnc3RUTVQ0c0xBd3hNVEh3OWZVMWVMNG12UzlNNGNqVGptN3pLdjY4enFEeXJna25wQ0lvMlNhVlN0QjFzdEhKdHVwRkN1Ukp4Mkg5UVk5S2lvb1FRdDVldGh6enIrRVdkdlFHMjlZV1Q3ZHNRb05wTTBxODd1bVdUV0RiMnBvdHlTNTI5ZXBWZzRsQjhYVFp1M2Z2NHRtelorRHhlTXdIbjg5SDdkcTFEU1k2cHJLeXNpcXpJTm45Ky9jaEZBcExUS1FCTUZOMlM3b21NVEVSenM3T2NITnp3NkZEaDNUT0hUOStIS0dob1JnNGNLREJLY1FBU3F5Q1hSNThLK0JqS21nT0FNakl5TURWcTFjeGVQQmdSRVZGZ2N2bFlzeVlNVml4WWdXelpydDQvYk9OalExVHlDNHhNUkZlWGw1RzdUbWRuM25YV3dBQUlBQkpSRUZVazVPREowK2VvR1hMbGdDQXBLUWtIRHAwQ0tOR2pVTGR1b1kzamE1Sjd3dFRPTnBvMTIzWHE2Umt1N3pUMUFtcENFcTJTYVZpT3phQWRmT2VrTitKTmFxZDVNUWE3VlJ5R3QwbWhKQnE0ZjJnaFVnT21BNWhoNDRHayttOGl4Znc2TmMxOE5xNHllejM5dkx5d3VyVnEyRmpZNk9UT0ZoYld4czFYYmF5U1NRU0pDVWxvVU9IRHFWZVY3eXV1NlFDYU92V3JZTkNvY0NPSFR0MENxMUpKQkpzMjdZTnJxNnVHRHAwS0RpY1NxaU1SeGd4TVRGbzJiSWxIQjBkRFo3WGFEUTRjZUlFZXZUb3dleURYVmhZaUd2WHJrR2owU0ExTlJVZUhoNGw5cTlVS2lHVHljRGo4YkJ6NTA3RXhNUmc1c3laOFBIeFFVaElDQm8yYklodnZ2a0dBSkNXbGdaM2QzZWQ5alhsZldFcUp4NlFtbGQ1L2I4c0JCcVZ2QTA2SVdaQnlUYXBkSUt1VTR4T3RtbDBteEJDcWhjWC93SC92OWYyQUxoODR3K25ucjZ3dExPRFVpekd5OWlqeUlxT2d0dklVWERxYVhqS2EwWHcrWHkwYU5HQytWcWhVS0Nnb0FEWjJkbFFxOVhJek16RWhRc1hVRkJRd0V5VkxmNjMrSE03T3p2TW5EblRMUEdzVzdjT0xWdTJ4Q2VmZktKei9PalJvMUFxbGZqMDAwOUxiVjljYk1yT3prN3ZYRnBhR3A0OGVXSnd5dTZHRFJzZ0Zvc1JGQlRFSk5yYnRtMURXbG9hNXMyYlorcTNRMHJnNE9EQVRBVTN4TUxDQWdrSkNiaDQ4U0pXcmx3SkFOaTNieDlVS2hYVWFqWFVhclZlbTRpSUNLU2xwV0gyN05tSWo0L0gwcVZMRVI0ZWpva1RKeUkzTnhmTGxpMkRWQ3BGU0VnSUNnc0x3V0t4Y1BEZ1FXellzQUdyVjYrR3A2Y24wMWROZVYrWXlzRUd1UGZTTEYwWkpGY0N0VXhZV2tDSU1TalpKcFhPc3ZiN3NHN1dGZkxrVTBhMW85RnRRZ2lwWGhvdldBaW5uajN4ZFBNbTNCNDlpam51MUwwSFBvcmNhL2JwNHdCdyt2UnA3Tm16UjJmZHFVS2gwTGttTmpZV3NiR3hzTEt5WWlvdkYwK1o1WEs1c0xXMWhiT3pjNm4zTVpRWWxlVEVpUlBJeXNyU1NTckVZakVpSXlOUnExWXRkT3JVcWRUMnhjbTJ2WUgxNy9IeDhRQ0F6ejc3VE9mNDdkdTNFUnNiaTc1OSsrb2tXRHdlRDJmUG5rVk1UQXkrL1BMTGNuOFBwR3pkdTNlSFFDQmcxdUcvTGpjM0YydzJHNG1KaWJoOCtUTGVmLzk5N04yN0YzMzc5dFdwSm43czJERjA2dFFKUEI0UHg0OGZoNU9UazE3eFBEYWJqY0RBUUFRRkJXSHQyclg0OE1NUDRlN3VqcDA3ZDhMSHh3ZnU3dTVZc0dBQndzTEM0T1RrVkdQZUZ4VlJ5d2JnYzREa2wwQXpKN04weVVoNkFkaHhBYUdKbGN3SktTOUt0c2tiSWVneTJlaGtXL1VpQmJKYmY0UGJ3dnpyZ0FnaGhKaEcyTkc3VXBMcWtyaTR1S0JWcTFaTWt2RHFCNC9IdzZ4WnM5Q25UeDhNSFRyVTRGcmxtemR2WXRXcVZSZzJiSmpCL3VWeU9kYXZYMS9tYUhReGlVUUNpVVNDK3ZYck04YzBHZzFXcjE0TnNWaU1hZE9tbFRtOSsvbno1N0MydG1hbUhyOHFQajRldFd2WFJyTm16WmhqWXJFWXk1Y3ZSNk5HalpnaVhNWDY5KytQK1BoNC9QSEhIMmpSb2dYYzNOeks5WDJRc2htYWVRQm8vM3RrWm1aaTVNaVI0UFA1OFBUMHhOR2pSeEVkSFEwM056ZjQrL3ZySk50aFlXRVFDQVJ3ZG5aR2VucDZpWVhHTEMwdE1YLytmTnk2ZFF2dTd1N0l5Y25CdG0zYllHOXZqd1VMRm1EQ2hBa0lDZ3BDU0VoSWpYaGZtRVBuQmtENHY5cGlqOWJseUZwKytManNhNlFLNEVvR01LeGx4ZU1qcEN5VWJKTTN3ckp1YzNBYWQwTFJnM05HdFpNY1hRN3VCejBCUzFxWFJnZ2gxVUgrblR0NHNHaUIzdkhHOHhkQTBOeklmWlhLd2RQVFUyZnE3T3RzYkd5Z1VxbEtMQXIyNk5FalpHWm02aFVqazhsa3lNN094b1FKRTVDUmtZSE9uVHZEMHRJU0lwR28xSGh1M3J3SkFHamN1REVBYmFJZEZoYUdDeGN1b0czYnRtV09MaGNVRk9EV3JWc0drNUswdERTa3BLVGc2NisvWm81bFptWmk0Y0tGeU12THc3Smx5NkJVS3BHYm04c2tOL241K2ZEeThrSlNVaEpXcmx5Sk5XdldnTVZpbFJvRE1aMUVJc0cvLy80THVWd09YMTlmakJzM0RuSzVIRnUyYk1IdDI3Y1JHaG9LS3lzcjVucTVYSTdDd2tJSWhVSWNQSGdRVmxaVzZOeTVNd0F3MThubGN1WjZhMnRydEduVEJnQnc3OTQ5QU5yM2dJdUxDd0lDQWhBVUZJUzllL2RpNk5DaDFmcDlZVTQ5R2dISFVvRGVUYzNUMzdFVWJaK0V2QW1VYkpNM3h2YnphY2cyTXRsV1M1Nmo0UHhtOER1UHI2U29DQ0dFR01QU3pnNUNBd1hBTEVzWUJheHNqUnMzeHRHalIrSGk0cUkzRWlrU2lSQVpHUWtQRHcrZFltUWlrUWlwcWFrb0tDaUFoNGNId3NMQzBMQmhRN2k3dXlNdUxnNDJOamFvVlV1L2NsSmVYaDVPblRvRkhvK0hObTNhUUNxVll2WHExWWlMaTBQRGhnMzF0bk9LalkzRjJiTm40ZVRrQkQ2ZkR4YUxoWXNYTDBJaWtXRFFvRUY2L1o4NnBaMEI5dW8wOVAzNzl5TWxKUVZzTmh1alI0K0dVcW5VYThmbGN1SGc0SUM3ZCs5aTM3NTlKWTZja29xenRiVkZyMTY5MEtSSkUzVHQyaFZ5dVJ5Ly9mWWJidDI2aFpDUUVEZzdPelBUdVk4ZVBRb3Vsd3NXaXdVbkp5ZWNQSGtTUGo0K1RJSmIvTUJsNDhhTjZONjl1ODVERXJsY2pzaklTTGk0dURCN3BudDdleU1vS0tqTUFueEExYjR2eksydUxmRGNIb2gvREh4YXdZSHpzNCtCQmtMQXBlVE5BZ2d4S3d1TjVtM2NTWkZVVjNtUlV5Qy9jOVM0UmxaY3ZEZmpERmg4S2hsSkNDSFZnZXpKRThqU256SmZjMTNkd0sxWHIwcGlTVTlQUjBoSUNKS1RrMUZVVktSempzVml3Y1BEQTlPbVRVUFRwdjhOaTJWbloyUDA2TkhvMXEwYnhvd1p3NHd3UG56NEVMLysraXZTMHRLZ1VxbjA3bVZ0YlkwR0RScmcrKysveHdjZmZJRDE2OWRqMzc1OWFObXlKUllzV0tBM1Nuamh3Z1VzWHJ4WVp5MHRuOCtIcjY4dlJvOGVEVGFiclhQOW1ERmprSjJkamFpb0tDYnhldnIwS2JadDI0WmF0V3JCd2NHQitSQUtoY3dIaDhPQlFxSEE2Tkdqa1p1Ymk0aUlpRkszSGlQR3ljckt3dENoUTdGanh3NjR1TGpvbk51eVpRdnUzcjJMd01CQW5lMjAxcTVkaTMvKytRY0E0Ty92ang5KytBSFhyMStIazVNVDZyM3lYb21LaWtKMGREUnljbkowK21XejJmRHc4TURVcVZOMWZuYkxxeXJmRjVYbGVpYndSS3dkbGVZYU9Wd29WV2hIdEJzSWdaWXVaVjlQaUxsUXNrM2VLRlh1RTd4YzB4M1FsTC9nQmdEWXRQYUhYZDhsbFJRVklZUVFZMlJGN1VWeXdIVG02MmFyUXVEaVA2QUtJekplVGs2T3dWRTZZeWdVQ2h3N2RneGZmUEZGcVZPM1ZTb1ZaRElaTkJwTnFVbXdUQ2JENDhlUFRVcXVBQ0E1T1JsOFBsOG5tU09WVDZQUjZCVThxNm5NOGI2b1RKa1NiZExjM3EzOFJkT1NYbWpYYVBkb1JDUGE1TTJqWkp1OGNlTERRWkJlM20xME84ZkpNYkNzYmY2MVFJUVFRZ2docE9hSWV3UklpZ0JydG5ZL2JrZWU5bDlBdTM5MmRxSDJYN2tLc0xNR1BqTnYzVFpDeW8yU2JmTEdxZk5mNG1WSU4yZ1VVcVBhV1RWb2kxcWpJaW9wS2tJSUlZUVFVbFBrU29GY21XNXlEZWdtM3c1YzdYN2RoRlFWU3JaSmxjZy8rU3NLenF3enVwMXd5QVpZTisxU0NSRVJRZ2doaEJCQ2lQblEzaENrU3ZBL0hRTUxHM3VqMjBsaWxnQnEvZUljaEJCQ0NDR0VFRktkVUxKTnFvUUZod2RCMThsR3QxUGxwS0h3OHE1S2lJZ1FRZ2doaEJCQ3pJZVNiVkpsZUcwSGdlM2dablM3L0pPL1FTUFByNFNJQ0NHRUVFSUlJY1E4S05rbVZZZHRCY0huMDh1KzdqVWFtUmo1eDFkWFFrQ0VFRUlJSVlRUVloNlViSk1xeFczUkM1YXVIeHJkcnZCU0JKUVp0eXNoSWtJSUlZUVFRZ2lwT0VxMlNaV3o3N3ZFcEhhaWZiT29XQm9oaEJCQ0NDR2tXcUprbTFRNVM1ZG1zR2s3ME9oMnl1ZjNVWEJoYXlWRVJBZ2hoQkJDQ0NFVlE4azJxUlpzZXdUQWdtdHJkTHY4azc5QkxjNnFoSWdJSVlRUVFnZ2h4SFNVYkpOcXdZSnJCOXNlUHhuZlVDbUg2TUJjOHdkRUNDR0VFRUlJSVJWQXlUYXBObXphZkF0TDU2Wkd0eXQ2Y0E2eTJ6R1ZFQkVoaEJCQ0NDR0VtSWFTYlZKOVdGakE3bXZUaXFWSi9sa01UVkdCbVFNaWhCQkNDQ0dFRU5OUXNrMnFGU3ZYRnJENXVML1I3ZFQ1THlFNXVyd1NJaUtFRUVJSUlZUVE0MUd5VGFvZDI1NHpZY0hoRzkxT2VpV1M5dDRtaEJCQ0NDR0VWQXVVYkpOcXg0TG5BTHRlODB4cW03Zm5SMEFwTjNORWhCQkNDQ0dFRUdJY1NyWkp0Y1J0MVErY2hoMk5icWZLZVFKeGpHbnJ2Z2toaEJCQ0NDSEVYQ2paSnRXV2ZmOFZzT0R3akc0bnZSS0pvdnZ4bFJBUklZUVFRZ2doaEpRUEpkdWsybUxaT2NQMml6a210YzJMRG9CR0tqSnpSSVFRUWdnaGhCQlNQcFJzazJyTnBzMjNzSEp2YlhRN1RXRXVSUHRuVjBKRWhCQkNDQ0dFRUZJMlNyWkp0U2YwWDJYU2RISjU4a2xJRS9kV1FrU0VFRUlJSVlRUVVqcEt0a20xeHhLNlF0QWp3S1Mya3BnbFVPV2ttVGtpUWdnaGhCQkNDQ2tkSmR1a1J1QzFIMkxhZEhLRlZMc2RtRVpkQ1ZFUlFnZ2hoQkJDaUdHVWJKTWFRK2kvQ3JDME5ycWRNdU1PQ3VMK3FJU0lDQ0dFRUVJSUljUXdTclpKamNFU3VzSzIrd3lUMnVhZi9oM0tqTnRtam9nUVFnZ2hoQkJDREtOa205UW92STdEWWVYYXd2aUdhaFZ5ZDAyRVJpWXhmMUNFRUVJSUlZUVE4aHBLdGtuTlltRUJlLy9WQU52SzZLWnFVU2J5SWlmVCttMUNDQ0dFRUVKSXBhTmttOVE0Yk1mNkVIU2JhbExib3BRTGtNU3VOSE5FaEJCQ0NDR0VFS0tMa20xU0kvRTdqUUxIbzUxSmJRdlBiNGI4YnF5Wkl5S0VFRUlJSVlTUS8xQ3lUV29tQ3hhRUEwUEI0anVhMUR3ditpY29uOTB6YzFDRUVFSUlJWVFRb2tYSk5xbXhMSGdPRUE1ZUI3RFl4amRXeUpDN1l3dzAwanp6QjBZSUlZUVFRZ2g1NTFHeVRXbzBxM3F0WU50emxrbHQxYUpNNUVaTXBJSnBoQkJDQ0NHRUVMT2paSnZVZUR6dkViQnUyc1drdG9ySFY2aGdHaUdFRUVJSUljVHNLTmttYndYN0FTRmcxM0kzcVMwVlRDT0VFRUlJSVlTWUd5WGI1SzFnd2VIRFljZ0d3SXByVW5zcW1FWUlJWVFRUWdneEowcTJ5VnVEL1Y0akNQdXZNSzJ4UW9iY2JhT2dsand6YjFDRUVFSUlJWVNRZHhJbDIrU3RZdDNjRnpadEI1clVWaTE1anB3dHc2QXB6RFZ6VklRUVFnZ2hoSkIzRFNYYjVLMWo5OVU4V0RvM05hbXQ2bVVxY3NKSFFGTlVhT2FvQ0NHRUVFSUlJZThTU3JiSjI0ZHRCWWNoNjJIQnRUV3B1VEl6Q1hrUjR3QzEwc3lCRVVJSUlZUVFRdDRWbEd5VHR4Skw2QXJodDcrWjNMN29ZUUx5OWs0SE5Cb3pSa1VJSVlRUVFnaDVWMUN5VGQ1YW5NYWRJT2c1MCtUMjhqdEhJZmxua1JraklvUVFRZ2doaEx3cktOa21ielYrcHg5ZzArWmJrOXNYWG9wQXdlbmZ6UmdSSVlRUVFnZ2g1RjFBeVRaNTY5bjVMWVMxWjNlVDIrZWZXZ3ZwMVNnelJrUUlJWVFRUWdoNTIxbG9OTFFvbGJ3RFZBcmtiUG9PaXFjM1RHdHZZUUhoZCt0ZzNheWJlZU1paEJCQ0NDR0V2SlZvWkp1OEc5aFdjQmkyQ1d5bmhxYTExMmlRRnprRlJROHZtamN1UWdnaGhCQkN5RnVKa20zeXpyQ3dzVWV0a2R2QTRqdWExb0ZLZ2R3ZFkxQ1Vjc0c4Z1JGQ0NDR0VFRUxlT3BSc2szY0t5ODRaRGlQRFlXSE5ONjBEcFJ5NTIzK0E3UFlSOHdaR0NDR0VFRUlJZWF0UXNrM2VPWmJPVGVFd1pDUEFzalN0QTdVU29qMC9Rbm8xMnJ5QkVVSUlJWVFRUXQ0YWxHeVRkNUpWZzdhdy8yWmxoZm9RL3pVWGhSZkN6UlFSSVlRUVFnZ2g1RzFDeVRaNVozRS8vQXEyUFdkV3FBL0prYVhJUDdiS1RCRVJRZ2doaEJCQzNoYVViSk4zR3EvVEQrQjFHRmFoUGdyaU4wSjhZQTVBdStnUlFnZ2hoQkJDL2gvdHMwMklSb084M1pNZ1R6cGVvVzZzbS90QzZMOGFZRnVaS1RCQ0NDR0VFRUpJVFVYSk5pRUFvRklnTDNJSzVNa25LOVFOcDJGSE9BelpBRmh4elJRWUlZUVFRZ2docENhaVpKdVFZaG8xUk5FL1FYYnpjSVc2c2F6akNZZkI2OEd5cjJPbXdBZ2hoQkJDQ0NFMURTWGJoTHhLbzRINDd3V1FYdDVkb1c0c2JJUndHTEllVnU0Zm15a3dRZ2doaEJCQ1NFMUN5VFloQnVTZitCVUZjZXNxMWdtTERicytpMkh6Y1gvekJFVUlJWVFRUWdpcE1TalpKcVFFaFJmQ0lUbXl0TUw5MkxRYkJMdXY1Z0VzU3pORVJRZ2hoQkJDQ0trSktOa21wQlRTcTlFUS96VzN3djFZMVdzRmh5SHJZY0Z6TUVOVWhCQkNDQ0dFa09xT2ttMUN5aUM3ZlFTaXFPbUFXbFdoZmxoMkxuQVlzaDZXZFQ0d1UyU0VFRkkxMGd1VElWUGxNMTg3V05kQkxZNXJGVVpFQ0NHRVZEK1ViQk5TRGtYL2kwUHVyZ21BU2xHeGppdzVzTysvRWx5dkw4d1RHQ0dFdkNGU2xSaXhHZXR4Sy9jVWNvc3k5TTQ3Y09xaW5WTWZmT1k4R0Rac3V5cUlrQkJDQ0tsZUtOa21wSndVajY4Z2Q5c1AwQ2lrRmU2TC85azRDRDZmQmxoWW1DRXlRZ2lwWEVjejF1SHNzd2pJVkpJeXIrV3liZUZiZHp3K2N4N3lCaUlqaEJCQ3FpOVdWUWRBU0UxaFZiOHRhdjBRQVF1dWJZWDdLamk3SGptYmgwQ2RsMjZHeUFnaHBISklWV0xzVHAySFl4bnJ5NVZvQTRCTUpjRmZUMVpnZCtxOFNvbEpxVlJDcVZTV2VvMUdvMEZSVVJIVWFuV0Y3eWVUeVNDVHlVcTlKamMzRjNQbXpFRnVibTZGNzBkcXB0emNYR1JrNk0vNHFDcHF0UnB4Y1hHNGNPR0NXZnA3K1BCaHRmais4dlB6b1ZDVVBNc3dPenY3RFVaVHZVZ2tFcVNscFJuOHZWZVpyOXVsUzVld2J0MDZnNzhucjEyN1pwYmZ3elVabFVjbXhBaVdkYjNnT1A0QWNyZU5oQ3JuU1lYNlVqeStncGVodldENzVWell0UFkzVTRTRUVHSStmNld0d0pYc1F5YTF2Wko5RUFBd3lPTVhjNGFFdVhQbndzYkdCZ3NYTGl6eG1veU1ESXdZTVFLLy9QSUxPblRvVUtIN0xWdTJERVZGUlZpMmJGbUoxOGpsY2lRbUprSXVsd01BUkNJUnBGTGRXVkMxYTlmRzgrZlBEYmJuY3JrUUNvV2x4cUZTcWJCa3lSSmN1WElGaXhjdlJzdVdMWTM4VG9ncENnb0tjT1RJRWZUdjN4OFdwY3hHMjdsekp4SVNFaEFSRWZFR295dlozcjE3c1huelp0amEydUxQUC8rRW82T2p5WDNsNWVWaDh1VEphTktrQ1VKQ1FrcDlIWXJkdjM4Zmp4OC9Obml1WThlT3lNaklLUE9obVpXVkZSbzNicXh6YlB2MjdZaUppY0dXTFZ0UXUzWnRuWE1LaFFJalI0NUUrL2J0RVJnWVdHYU1iNEpDb1VCQlFRSEVZakVrRWduRVlqSEVZakZ5YzNPUm01dUxnb0lDQkFRRU1OZkd4Y1dWcTE5WFYxZDRlbnJxSER0Ky9EaisrT01QUkVkSHc5N2VYdWRjWmI1dWQrL2V4WUVEQnpCNDhHQnd1VnptK01PSER6RnIxaXkwYU5FQ2dZR0JxRldybHRGOXZ3MG8yU2JFU094YTduQ2NjQkI1a1ZOUTlPQmNoZnJTRkJWQS9GY2daSGVPd3I3L0NyRDRwdi9Qa0JnbklTRUJaMCtmUkVyS0E5anhyUEZ2VWtwVmgwUXFRVXZQUnBBVXl0R29jV04wNmRZRGJkdTJyZXFRYW95NFp6dE1UclNMWGNrK0NDK0hMdmhRMkxWQy9hU2twRUNsMGhhcExDd3NoRXFsd3YvKzk3OFNyMy94NGdVQWJkSmRmSjJqb3lNY0hSMFJGeGVITzNmdUdHdzNjT0JBY0RnY1dGcGE2dnpSK0txaW9pSW9GQXJ3K2Z3Uzc3OWh3d1ljUDM1YzU5aXVYYnN3ZE9oUWc5ZDdlM3VYK3ZCQXJWWmp4WW9WT0gvK1BHclhybzJsUzVjaU9EZ1lIaDRlSmJZaDVuSHk1RWxzMkxBQkdSa1ptREpsU2xXSFV5NFBIejdFdG0zYjRPcnFpc3pNVEt4WXNRTEJ3Y0hsU3BJTkVRcUY2TmV2SHlJakl4RWJHd3RmWDk4eTI1dzZkUXBIamh4QnZYcjFtR05LcFJJUEhqekF4bzBiTVhmdVhPVGw1WlhhUiszYXRYVWVYcWhVS3NURnhhRnAwNlo2Q1NNQVhMMTZGVktwRk8zYXRUUGl1NnVZbHk5Zk1xTzZVcW1VK2JlZ29BQUZCUVVHUjVNRkFnSHM3T3lZai96OGZBZ0VBaFFXRm1MNTh1WGx1cSt2cjY5ZXNsMlNxbnJkR2pac2lKa3paMkxObWpVWVAzNDhnb0tDOE1FSDcxNlJZRXEyQ1RHQmhiVUFEc00ySS8vVWJ5ZzRzNjdDL1JYZGo4ZkwzNzZBZmQ5ZllQMUJUek5FU0VvVHNqSVlxcnluK0tpK0hmcC82SWxHZFlRQVBxN3FzRWdsU2NuTVEwcEdIazd1RDhmNXM2Y3hkY2JNcWc2cDJpc3VobVlPZjZXdFFHUGJOaFVxbWpaanhnd1VGQlRvSEpzNGNXS1o3Zjc0NHcvbTg2RkRoMkxZc0dFUWlVVEl5TWlBVENiRGpSczMwS3BWSzNBNEhBRGFaR0RPbkRudzlQVEUxS2xURGZZWkVSR0IyTmhZUkVaR2xucnY3dDI3WS9Ma3ljak16TVRZc1dQQjRYQ3daODhlNXZ6MDZkUFJ2WHQzZlBIRkY4ejlEWkZJSkZpNmRDbXVYYnVHd01CQXRHclZDblBtek1IMDZkTXhlL1pzdEcvZnZzelhnWmpPejg4UGQrN2N3ZUhEaDhIbjh6RnExQ2dFQndmai9QbnpPdGNwRkFxb1ZDcjA3dDFicjQvWnMyZmprMDgrZVNQeFptZG5JeWdvQ0ZaV1ZsaXlaQW5PbkRtRDhQQndSRVJFWU1nUTArc29EQnc0RURkdTNDaHpCc2FyUEQwOWRXYUU1T1RrNE50dnZ3VUE3Tm16QjhWbG8xSlNVakJ4NGtTRWhZV2hVYU5HelBYRkR3ZVVTaVVVQ2dXdVhMbUNuSndjakI0OW1wazVZbUZod1R3WU8zNzhPQ3d0TGRHc1dUUG1nZHVyZlRrNU9abnduWmV1VnExYXNMUzBSSzFhdGNEajhjRGo4V0JqWXdNdWw0dS8vLzRiYVdscG1EeDVNbHEyYkFrN096dlkydHFDeFRLOGlsY2dFR0RObWpYTTErZk9uY08rZmZzd2MrWk0xS2xUUitkYUJ3Y0hIRHAwQ0ttcHFmanh4eDhOOWxjZFhyZnUzYnVqZnYzNkNBd014SW9WSzdCNTgyYXcyV3lUKzZ1SktOa214RlFXRmhCMG13b3J0NVlRN1psYTRjSnBHbWtlOG5aUEJ2ZkRYckR6V3dBTExsWHpOVDhORnY4OEV4KzZzTkNuYTR1cURvYThJWTNxQ05Hb2poQTlXZ01Iemo5QWNOQXN6RjRZRElBS0ZKWWs3dG5PY3EvUmZoMlhMUUFBWm11dzNLSU1YSDU1RUoyZERZL3Fsa2RrWkNUemgvbThlZlBBNVhKTG5lNVluT0RPbXplUG1jMWdhYW45azhmUHp3OStmbjZJajQ5SGFtb3Fnb09EUy96anR5d1NpUVRQbnovSHk1Y3ZBUUNQSHo5bS9waGxzOW13c2JHQnRiVTFjMzEwZERRVUNnVW1UcHdJQ3dzTDhQbjhVcWRXSmljblk4bVNKY2pQejhmaXhZdmg3dTRPVzF0YnJGeTVFc0hCd2ZqNTU1L1JwMDhmL1BERER5V094Sk9LQ3dnSXdMTm56L0RYWDMvaHl5Ky9STStlUGRHaWhlNy9RMDZkT29XSER4L2loeDkrMEd2L2FnSlptY1JpTVdiTm1vV3NyQ3dFQmdiQzFkVVZnd1lOd28wYk43QnQyelpZVzF2RDM5L3dzclZyMTY0aEtDaW96SHNzV2JLa3hITnQyN2JGL1Buem1hOXpjbkp3K3ZScDV1dFhINWk5K3A3THlzb0NBTlN2WDk5Z0l2YjMzMzhqTEN5TStmclYwVjh1bDR2RGh3OURKQkxod29VTFVDcVYrUDc3Ny9YNktMN08zRmdzRnViT25hdHo3TVdMRjFpMmJCblMwdEl3WU1BQTlPelpFMVpXVnN4NXVWeU92WHYzb25mdjNqb1BMOWhzTnJ5OHZKaXZJeUlpVUx0MmJYVHYzdDNndmFPaW9uRGp4bzBTWXpQMzYzYmt5QkdzVzZjL3dGUThlbC9Td3h3Zkh4K0Vob2Fpc0xEd25VdTBBVXEyQ2FrdzY2WmQ0RGpoQUhMQ3Y0ZGFWUEhpSWJKYmY2TW9OUUgyL1lMQmVmOHpNMFJJaW9Xc0NFWUxGeGI4T3I2WlAzeEk5ZlAxSjQxeDRQeDkvTFo2Qlg2Y01hdXF3Nm0ycnJ3OGFGSTdMbHVBaVUyM0FBREM3bjNQSk54WFhoNnFVTEw5YWlMSllyRnc0OFlOVEpnd29jVHJpOWVDY2pnYzJOallHTHptNnRXcmFOdTJyY21KTmdDY1AzOGVhOWFzWVI0RXpKOC9IM1oyZG1qYnRpMUVJaEdTa3BKMFJvcGV2bnpKakZBcGxVcm1BY0RyQ2dvS3NHWExGaHcrZkJpTkd6Zkd5cFVyY2YvK2ZZd2NPUksvL3Zvcm1qUnBnb1VMRnlJcUtncWJOMi9HdVhQbk1HellNUGo2K2xibyt5R0dXVmxaWWNHQ0Jjak96a2FkT25WUXAwNGR0R3JWU3VlYWxKUVVaR1ptNHNzdnY2eVNHTE95c2pCLy9udzhmdndZa3laTmdvK1BEd0R0K3lVb0tBaXpaOC9HeG8wYklaVktNV1RJRUwyZkUyZG41eElUY1FDNGN1VUtrcE9UOGUyMzM1WTRFOFBOelUzbjYyZlBubUgvL3YzTTE2K3UwWDcrL0RsMjdkb0ZBSGowNkJHc3JLeDBacUlJaFVLTUdERkNwNzl4NDhaQklCQXdYNTg4ZVJKSlNVa0FnQU1IRGtDcFZDSWdJRURuR2tBN2l2N2tTY1hxN0pTSFJxUEJrU05IOE9lZmYrSzk5OTVEYUdnb21qUnBvblBONDhlUHNXVEpFcVNtcG9MRlltSHc0TUVHK3hLSlJMaDI3UnI2OWV0WDRiak05Ym8xYWRJRXc0WU4wK3YveXBVcnVINzlPZ1lNR0tEMzBHL1RwazJ3dHJhR2k0dExoYitQbW9xU2JVTE1nTzNVRUU2VERpRnY5eVFVUFV5b2NIL3EvSmZJM2Y0RGJOb09oTzBYYzJCaFpmaVBSVkorQ1JjdlFDVjZDcjl1VkZUb1hmZjFKKzhqT09vNnJseStqTFp2Y0cxZlRaRlRsSTdjb2t5ajJ4VW4ycTY4WmdDQWRvNTljUGE1ZHIxbGh2UWVwQ3F4MmZiZmRuZDN4emZmZkZQaStkemNYSjAvM0YrblZxdHgvdng1akI4L3ZrSngrUHI2d3RmWEY5SFIwZGl3WVFPMmJkc0dGeGNYckZpeEFwY3VYY0wxNjlmeDZnNnJlWGw1YU5aTSsvcklaREtkVVc5QW0yUWZPblFJKy9idFEyRmhJVWFPSElrQkF3YUF6V2JEMGRFUmpSbzF3dno1OHhFV0ZnWkhSMGY0Ky91alRaczJXTHQyTGRhc1dZT0lpQWo0K3ZxaVo4K2VCdGRtRXRNSmhVSUloVUxjdW5VTGYvLzl0OTc1ZS9mdVFTd1dHeXlrMTdScFU3TWtUU1c1Y2VNR0ZpMWFCTEZZalBIang2TlBuejQ2NS9sOFBvS0RnekZyMWl6czJMRUROMjdjd096WnMvSGVlKzh4MTdpNnVocE1wSXJsNStjak9Ua1pBd2NPMUV2S1NsTGFOUEs4dkR6ODg4OC9HRHQyTEJvMGFNQThIQUNBcEtRa1hMdDJUUy9aL3V5enozUmkvdC8vL29la3BDUklKQkljUEhnUW5UcDFRcytlK2t2eFltTmprWmxwL084MFk5eStmUnViTjIvR3c0Y1BNWHo0Y1BUcDA0Y1p4UzBxS29KSUpFSjhmRHcyYmRvRWdVQ0F4WXNYbDdvRTVKOS8vb0ZhclVaaVlpSlNVblJyeW5oN2U2TnYzNzdsanMxY3IxdWpSbzBNenRMSXo4L0g5ZXZYNGVmbnAxT1lUYWxVWXVQR2plWCtlWGxiVWJKTmlKbFljTzNnTUNJY2ttT3JVSGh1azFuNmxGNkpoUHplYWRqMm5BbnVoNzFvWCs0S09IdjZCRDZxYjEvMmhlU2Q4RkVESWVKT0hhTmsyNEFjdWZFemRGNVB0QysvUE1nazJzWFNDKytoc2ExNUN0VFoyZG5wVExkODNiTm56MHB0bjVpWWlMeThQTlN2WDU4WmViYTF0V1ZHWmRScU5ZcUtpcGpQWC8vNmRaY3ZYOVk3MXFOSEQ4eVlNUVBwNmVsTTBpQVNpWmhwb3dVRkJUcEYxZ29LQ2pCOCtIQ0lSQ0o0ZTN0anpKZ3hjSFYxWmM1YldWa2hNREFRRXlaTXdNMmJOOUdsU3hjQWdJZUhCMEpDUW5ENjlHbnMyTEVEMjdkdmg3T3pNM3IwNkZIcWEwREtkdUhDQmFhQ1BJdkZncCtmSDVSS0pUTWR1cWlvaUJubGRYTnpnNXVibTE1dGdkdTNiMWZhMUZtNVhJNmRPM2RpNzk2OTRIQTRDQW9LUXFkT25RQm9mNTVtejU2TjFxMWJZOFNJRWVEeitRZ0pDY0hhdFdzUkd4dUwwYU5INCt1dnYwYS9mdjFnYTF2eExVME51WGJ0bXM0YTlsY2ZQQlg3NnF1dllHTmpnOEdEQjJQQ2hBbjQ1Sk5Qd09Gd21KSFg4b2lNakVSaFlhRmVjbDVNclZhWFdoZWhvdGFzV1lPWW1CZ0Eyb1EwTGk0T01URXh5TS9QaDBRaVlYNTNBTnJmQzJQSGpvV2RYY2tQSGxVcUZRNGRPZ1FYRnhjMGJOaFE1L3M0YytZTUdqUm9ZSmE0Sy90MXk4L1h6bXlpWkpzUVlqNFdMTmoybkFsT3ZaYkkyenNkVUpXOHAyRjVxY1hQSUlxYWdZTHpXMkRYZXdGNC92dlVBQUFnQUVsRVFWU3MzR2hrMWhRcEtRL1J2OFc3VndXVEdOYTRyaEIvWFUydTZqQ3FwZlJDdzY5TFcwYy8xT1UxeGNFbksvWE9EZkpZekNUYUR5UlhFUG1vY3ZiWUxwYVltSWp2dnZ2TzVQWUhEaHdBb0oxZVdXeml4SW5NYU5HUkkwZHc1TWdSblRaZmZmVVY4L21yMnlqSlpETGN2bjBiQUJBV0ZvWnAwNmFWZUYrUlNBUjdlM3Rtejl0WDEydnkrWHlNSERrUzlldlhoNWVYRjg2ZE80ZExseTdwOWZIMTExOGpOemRYWjNwdWt5Wk4wTFZyVi9qNCtERFQ0MG5GeGNURTRNYU5HMUFxbFZDcjFmRHo4ME9yVnEzUXFsVXJQSC8rSE9QSGowZlBuajB4YU5BZzJOcmE0c0tGQzFpelpnM1dyMS9QL0l3VUo3b3FsVW9uNmFvSVMwdExKQ1VsWWRXcVZjak16SVNibXh2bXo1K3ZVNTFlcVZRaU9Ua1p6czdPekRFT2g0T0FnQUI0ZVhsaC9mcjEyTGx6Si9idjM0K3RXN2VhZlZzbVMwdExlSGw1WWV6WXNjd3hzVmlNK2ZQbkcxenFJSlZLbVIwSGpEVjA2RkMwYU5FQ1Q1OCtSVzV1TGo3NjZDT2Q4eXFWaWxteUlaUEpEQ2I5cGloZW92THh4eC9qN3QyN2NIWjJobEFvaElPREErenQ3V0ZsWllXWW1CZzhmUGdRN3U3dStQSEhIOUc4ZWZNeXY4L1kyRmhrWjJmcmpYN2Z2bjBiWjg2YzBadWFiaXBqWGpkVFVMS3RSY2sySVpYQStvT2VjQndYamR3ZFk2QVdsejdDVWw3S2pEdkkyZUFQYm90ZXNPMDVFeXk3ZDNmOWl5bHNlZGIvWDNXY0VLQ3hxd01FTnBVMzB2R21hR1JpRktWZWhqTHJ2MUVnVlc0NlZIbFBBUUM4anNOaDdXbTR1RTVKREUzMTloSjJ3U0NQeGN6NVY1UHBnUTErWWJiMlNpOU14cFlIaHF0NG0xTzdkdTB3Wjg2Y0VzOW5aV1dWT0VYODRjT0hTRXhNQktDdFZpNFFDREI3OW16bS9PalJveUdSL0ZjY0xqbzZHa3FsRWdNSERnUUF4TVhGSVRuNXZ3Y1NpWW1KY0hOelEycHFLcVJTS2ViTm00ZTZkZXNpUHo5ZmI4MjJXQ3hHYUdnb005SzVhdFVxV0ZsWm9VR0RCcGd6WjQ1T1FoOFhGNGRidDI2Vitqb29sVXFJUkNJTUdqUUlYbDVlWUxGWUZVNjBGVSt1SS8vRUdtalVwaVUrMVpsbDdjYXc2MTN5Rm11dlc3eFkrek1mRlJXRlRadDBaNnk5OTk1N0dEdDJMTFpzMllLWW1CaU1IejhlUEI0UGVYbDVPc2xVYm00dUJBSUJ6cDQ5aTZWTGw1cmwrL0R6ODBPN2R1M3c3Tmt6K1B2N1k4U0lFVWFOUVByNitxSkRodzdZdEdrVFZDcVYyUlB0Z29JQ2c4czhuSjJkc1h2M2JnRC9GVVVycHRGb1RLNDN3T1Z5MGJadFcweWFOQWxaV1ZsWXQyNmR6aHBoaFVMQkZDZ2JQMzQ4bmo1OWF0SjlYbGU4bjNYbnpwM1J1WE5uNXJoYXJjYlJvMGV4ZGV0V3FGUXFUSnc0RWIxNzl3YWJ6Y2F5WmN1UW5wNk9SWXNXR1h6ZFpUSVp0bS9mRGs5UFQ3MXA1b21KaWJDd3NOQ3JGMkFxWTE2M1I0OGU0Y0dEQndiN2VmVG9FUURnN05tek9qVXlpbWNZcGFTazRNU0pFN0N5c3RKNW5kNFZsR3dUVWtrc1hUemhOUEVRY25kTmhPSnhvdG42bGQzOEc3Szd4OEh2TkFyOHo4YlNldTV5dXBIOEVFRHJxZzZEVkNNM2toNVdkUWhHMDhqRWtDZWRRRkhxWlJTbFhvSXFMMTN2R3BaOVhiQWR0Tk9QMlVJM3ZmTmxxV1ZkVisvWUEwa2kwZ3VUNGNwcmhuWk9mWkFpdVlJcjJZY3dzTUV2YU9la1hSK2FYcGlNc0h1alRLNWlYcEtVbEJTa3BxWXlYK2ZrNUlERDRTQWhvZVQ2R0xtNXVRQzBhMW1MUjFjQW9Hdlhydmp6eno4aEVBaVFuNStQOTk1N0QvYjI5anFqTjIzYXROSHA2OHlaTXlncUttS21iVGR2M3B6cEg5Q09mclpwMHdhcHFhbVlOR2tTamgwN2h1ZlBuK3V0MlZhcjFSZ3paZ3dBNE45Ly8wVjJkamI4L1B3QWFMZnhlVjFwMWRhTGhZV0ZJU1ltcGx6N0hoUHpPWHo0TU9MaTRqQjgrSENFaDRkano1NDljSE56WTZhY3Z6cHRQQ29xQ2hxTkJnOGZQaXl4cXJTeGloT3hyVnUzb201ZC9mZHJlUWlGUWdRRUJPZ3NpOWl5WlFzejYrTjF4UlduQncwYVZHS2ZVVkZSNEhLNVdMeDRNZk5BcXlTdlAzaVFTcVVsRmpNc1ptZzJTL0hTRHhhTGhYbno1bUg4K1BHWU4yOGVRa05EbVhNcWxZcEpHanQxNm9UczdPeFM3MU5laGg1d3hNZkhZK3ZXclhqeDRnWDY5T21qdDhhOVY2OWVtRGR2SGlaUG5veGZmdmxGWjVvNEFPemV2UnZaMmRtWU5tMGFsaTlmam0rLy9SWU5HalJncHBDM2FORkNaMlpOZVpqamRVdElTTURtelp0THZjL2F0V3NOSHYvcnI3OEFhSC9tS05rbWhKaVZCYzhCdFVidFJNRTU3WjdjVUpwbkNobVVjaFNjV1FmcDFXalk5cGdCYnN1K3RKNmJrTGVZS3ZjcENrNy9EdWwxN2RSaEMyc0JPQjd0d1czMU5UZ2U3Y0h4TU45ZXk0YVNiWmxLZ3JCN294RFFmQzlxY1Z3eHlHTXhQbk1ld2t3ZEwwK2k3Y3ByYWxJOFY2NWMwZHV5SnlNakE4dVhMemRZQkV3c0ZrTW1rOEhKeVFsbno1N0YyYk5ubVhNZmYvd3hrcE9UTVhUb1VJTUYxRjY4ZUlHUWtCQ01IajFhNzQvZ1locU5CdUhoNGN6ZTJWZXZYc1hnd1lPWlJHUE1tREZZc1dJRnMyWmJMQlpqOSs3ZHNMR3hZYWFwSnlZbXdzdkx5NmdpUnprNU9Yank1QWxhdHRRdUpVcEtTc0toUTRjd2F0UW9reE11UTZ6cXRZTER5TzFtNis5dDFMNTllOXk3ZHc4QkFRSDQ2S09QTUhYcVZOU3BVNGQ1S1BScVJlYmloTXpUMHhPZW5wNW1qY01jLzkxZkhVMXUxYXFWWHRHK1lwY3VYVUpTVWhMNjlldFg0aWg2OFVPcjZkT25NMXZnQWRwcDBaY3VYZExaRnV6VnRlMHZYcndvMXdoN2FWVzFBYUJPblRxWU9uVXFsaXhaZ3REUVVQejAwMDhBdEE4S2ltTWVOV3BVcWZjd1JWWldGaElURS9IMzMzOGpOVFVWUGo0KytPbW5uMkJqWTRPblQ1OUNLcFZDS3BWQ0pwTkJLcFhDMjlzYng0OGZ4N1JwMDdCZ3dRSm1wUHIrL2Z1SWpJeEVseTVkOFA3NzcyUGp4bzM0OGNjZnNXalJJdVRsNVNFOVBSM0RodzgzT2o1enZHN2ZmUE9OWHVHOVlzVjFBM2J1M0ZuaVd2U1FrQkRjdVhQSDZOamZCcFJzRTFMWkxGamdmem9hWE05dUVPMmJCY1hUa3ZkRU5KWmE4aHlpZmJOUWNIRTc3TDc2R1ZidU5ISkx5TnRFbVptRS9OT2hrQ2VkZ0lXMUFOeVB2b2FnNjJTd0hZd2ZzUzZ2V2h4WE9IRHE2RlVrbDZrazJISi9LaVkyMnd3YnRwMVJpWFlqMjlZbVZ5SWZPSEFnTTRVYjBCYjEyYjU5TzJiTW1NR002UGJ0MnhmRGhnMUR2Mzc5OE96Wk04eWRPeGQyZG5hWU0yZU9Ya0srZnYxNm5kSHVWMG1sVWlRbUp1cmM3M1dGaFlWSVRFekU0TUdEa1pDUWdKWXRXNVk0MHFUUmFIRGl4QW4wNk5HRFNjQUtDd3R4N2RvMWFEUWFwS2FtNnF5emZaMVNxWVJNSmdPUHg4UE9uVHNSRXhPRG1UTm53c2ZIQnlFaElXallzQ0V6WFRjdExRM3U3dTRsOWtYTXAzYnQyZ2dJQ0VELy92MnhlL2R1cGdMenMyZlB3T0Z3ZEFyZjFTVEY2OUVOS2Q3S3p0L2Z2OHcxdU8rOTl4NE9IVHFFWGJ0MklUSXlFa0toRUJ3T1IrZm44My8vK3gveitiLy8vZ3NBY0hKeUtyWGZrcXBxdjhySHh3ZG56NTdGaVJNbjBMOS9melJzMkJCRlJVVTZWYkxON2ZmZmY5ZXByM0RxMUNtY09uVks1eG9MQ3d0WVcxdUR4K1BCeHNZR2pSbzFRbloyTnViT25ZdFpzMmJCeDhjSGNYRnhjSEJ3d09USmsyRnJhNHRmZi8wVmdZR0JtRE5uRGh3Y0hPRHE2bXJTeUxBNVhqZExTOHNTMTI4WEgrZHl1U1hPVHFqc0luWFZHU1hiaEx3aGJLZUdxRFZtRHdvdmJvUGtlQWlnbEp1dGIyWEdIZVQ4T1FpYzl6K0ZvUE00V05XbjRqaUUxSFR5cE9NUTdaOE5hRFRnZDVrRXZ2Y0lXSEROczNWV1dkbzY5Y0d4alBWNnh6T2s5eENXUElwSnVNczdkZHpyLzlkMFY0UkVJa0ZJU0FpdVhyMktSWXNXNlV6M0xpb3FZdGJKT2pzN1krM2F0Vml3WUFIR2pCbUQ4ZVBIbzF1M2Jzd2ZoTTdPemlVbTI4WnljSEJncG9JYlltRmhnWVNFQkZ5OGVCRXJWMm9MeSszYnR3OHFsWXFwY3Y2NmlJZ0lwS1dsWWZiczJZaVBqOGZTcFVzUkhoNk9pUk1uSWpjM0Y4dVdMWU5VS2tWSVNBZ0tDd3ZCWXJGdzhPQkJiTml3QWF0WHJ6Yjc2Q25SdFczYk5rUkhSK3NjdTNqeElnRHR6NkZhcmRhcHdBMW9rNUNvcUtnM0ZtTjFJQmFMZFFvQVBuandnSGxkNnRTcGcxOS8vUlhMbHkrSHBhVWw5dTNiQndDWU1HRUNaczJhaGZidDI2TisvZm9tMzN2S2xDbnc5L2RuWnFmSTVmSktUZlFHRHg2TXBrMmJ3dEhSRVh3K0h3S0JBSHcrSHp3ZUQvSHg4UWdQRDhmKy9mdjFIbEprWjJkanpwdzV1SHIxS254OGZOQzNiMSswYXRXS3FRNXZhMnVMNWN1WFk5S2tTVWhMUzhQaXhZdE5YdGRlSHBYNXVyMjYvdnRkUThrMklXK1NCUXM4NzVHd2J0b1ZvdjJ6b0VpN1p0YnVpKzdISStkK1BLemNQd2EvOHpoWU4vRXB1eEVocE5vcE9CMksvRk9oc0hScGhscWpkcjZ4Skx0WVorY2hPUHRzSjJRcS9hUzBPT0h1Nno0VFd4NU1MVFBSZHVEVVFXZm5vU2JIb2xBb2NPREFBZXphdFF0T1RrNW8zcnc1Rmk1Y3FIZk5saTFic0gzN2Y5T2YxV28xK3ZUcGc1Q1FFR3pac2dWK2ZuN28zNysvemhUZml1cmV2VHNFQWdHelZ2ZDF1Ym01WUxQWlNFeE14T1hMbC9IKysrOWo3OTY5Nk51M3IwNDE4V1BIanFGVHAwN2c4WGc0ZnZ3NG5KeWNZUEhhMGlBMm00M0F3RUFFQlFWaDdkcTErUERERCtIdTdvNmRPM2ZDeDhjSDd1N3VXTEJnQWNMQ3dzb2NJU1NtNjlDaGc4NG9ZYkdjbkJ4czI3WU5uVHAxMGl0U1Y1R0t6alZWY1lYcjRnZGJkZXZXeGNTSkV3Rm9Iejd3ZUR4NGVYbGgxYXBWZVBMa0NWYXZYbzE5Ky9aaHhvd1pHRFJvVUtsN2ZwZWxlRS8wWW9iMnREZW40aVVDQ1FrSkNBME54ZlRwMDlHc21YYm16NnV6SERRYURmUFFiZHk0Y1hCMGRNVGF0V3VaMzBsT1RrNTY3OTJiTjIvaTZkT242TmF0bTE3Qk5BNkhZOWJmWjVYNXVtVmtaTHl6djVmZXZYYy9JZFVBMjdFK2F2MndHNFdYSTVBZnV4SWFoYlRzUmtaUXBGMUQzbzR4c0hUeEJML3pXSENiK3dJV2xmYzBsQkJpUHVMOXN5Rzl2aC9jajc2R2ZmL2xWUktERGRzT1BldU9ON2pORjZCTnVOZmRLOS9heDc3dXN5b1VTMnhzTERadjNveStmZnZpKysrL3g0c1hML1FLSE0yYU5RdSt2cjd3OGRGOXdOaWlSUXQwNmRJRm16WnR3dTNidC9XS094Vi9YVno4eVZnbHJVOFVpOFhJek16RXlKRWp3ZWZ6NGVucGlhTkhqeUk2T2hwdWJtN3c5L2ZYU2JiRHdzSWdFQWpnN095TTlQUjArUHY3Ryt6WDB0SVM4K2ZQeDYxYnQrRHU3czRrZVBiMjlsaXdZQUVtVEppQW9LQWdoSVNFVkdweThhNlN5K1U0ZHV3WVB2LzhjNTBaQlBuNStaZzdkeTRBN1hUK0w3NzRBdTNhdGF1cU1LdUY1T1JrNU9YbElUZzRHSjZlbnVEeGVNeERDSVZDZ1ZPblRtSDc5dTE0OGVJRkFnTUQwYUpGQzdSbzBRTDc5Ky9IaGcwYmNQUG1UZno4ODg5bXFaUmVVRkJRWnZHMWl0cTdkeTgyYmRxRVpzMmFsYmljdzhMQ0FxMWJ0MFpvYUNndVg3Nk1DUk1tb0d2WGttZjlYTGx5QllzV0xVTDkrdlV4ZGFyK0xnOFRKa3d3Vy95R21QcTZIVGx5Qk9ucDZYQjBkSVMxdFRYdTNyMkx4NDhmbzF1M2JwVVFaZlZIeVRZaFZjWENBcnoyUTJEZHhBZmlBN05SbEhyWjdMZFFaaVZCdEdjcThoM3JnLy9wV05oODFBZGd2NXZUZUFpcENRb3ZoRU42ZlQ5c3Y1Z0xudmVJS28ybHMvTlFaQlRldzVYc1F5YjM4Vm50d2N5MllLYnExYXNYMnJadHkrd1g3T2JtQmpjMzNUWHJMQllMZGV2V1pZcUh2ZXI5OTkvSDh1WExvVktwOUtaZ0JnUUVnTWZqSVRRMFZPZTRXcTFtcHFWck5CcG9OQnJtYTBOVHYxOGxrVWp3NzcvL1FpNlh3OWZYRitQR2pZTmNMc2VXTFZ0dysvWnRoSWFHNmt5bmxNdmxLQ3dzaEZBb3hNR0RCM1cyeHltK1RpNy9iOW1SdGJVMU00WCszcjE3QUxRamF5NHVMZ2dJQ0VCUVVCRDI3dDJMb1VOTm4wMUFkQlVXRmtLdFZtUENoQW5Jek14RXo1NDltWE9YTGwzQzc3Ly9qaGN2WG1EczJMR0lqNDlIWUdBZ1dyZHVqYkZqeDVhNkpyODZLV3NQOE9LZmU0VkNVZXExYkRZYmp4NDlRbnA2T3ViTm00Zk5temZqMnJWck90UENiOTI2aFJVclZxQlZxMWI0NVpkZlVLOWVQZVpjdjM3OTRPSGhnZlhyMStzVVdRT0FrU05INnN6NEtNL1U1SlNVRk1qbDhrb2JWYzNMeThQcTFhdVJrSkNBUG4zNllOeTRjVG96R1Y3ZjA3dGJ0Mjd3OHZKQ2NIQXdsaTFiaHZqNGVFeWRPbFZ2VGZuaHc0ZXhidDA2T0RzN0l6ZzR1RndqMk1WRjUxNnRoZys4K2RkTktwVml6NTQ5ek5jV0ZoYjQ3TFBQMEs5ZlA2UDdlaHRRc2sxSUZXTTd1TUhoKzUyUVhvbUU1T2h5YUlvS3ltNWtKRlgyWTRqL21vdjhVNytCMzJrMGVHMEdBRmJtbTNwRUNLazRaV1lTSkVlV3dycFp0eXBQdElzVjc2MXRTc0xkMXRHdndxUGF4YTVldllxTkd6ZVdlRjZoVUdEcjFxMklpSWd3ZUY0b0ZDSThQRnp2ZU92V3JXRnZiNDhIRHg3b0pFVXpaODdVdTdhODIydloydHFpVjY5ZWFOS2tDYnAyN1FxNVhJN2ZmdnNOdDI3ZFFraElDSnlkblptUjlLTkhqNExMNVlMRllzSEp5UWtuVDU2RWo0OFBzN2F6T0VIWnVIRWp1bmZ2cnZPd1FDNlhJekl5RWk0dUxtalVxQkVBd052YkcwRkJRZWpRb1VPNVlpVmxVNnZWVEVWN2EydHJyRnUzRG82T2pvaUppY0hmZi8rTisvZnZvMDZkT2xpeFlnVmF0R2lCYjc3NUJpZE9uTUNtVFpzd2R1eFkrUHI2WXNTSUVXYmZ5OXFjcEZKcHFiVUhYalZnd0lCU3ozL3p6VGZJek15RXJhMHRPblhxaE9iTm0yUHQyclc0Y09FQ2hnOGZqdWJObThQUjBSRjkrL2FGczdNenJsKy96bXlScDFLcG9GUXFVVlJVaEhidDJ1SGd3WVA0OXR0dm1iNzkvUHgwcG1VbkpDUXdlendEMnRIMC9mdjM0NzMzM2dPUHg0TlNxY1N4WThjQWFIY2lNTGVIRHg5aTFxeFprTWxrbUR0M0xyTTk0TjY5ZTJGaFlRRXJLeXNjT1hJRVZsWlc0UEY0VER0bloyZXNYcjBhVzdkdVJXUmtKQjQ5ZW9RLy8vd1RscGFXRUlsRUNBME5SVnhjSEpvMmJWcmlmdHlBZHVUN3hJa1Q0UFA1ek5aZ3RyYTJlbXZEMy9UcjFxOWZQL1R0MnhjeW1ReHl1UndDZ2VDZFhhOE5VTEpOU0xWaDAzWWdySnQ4QnRHQlFCU2xuSytVZTZqRnp5Q0pXWXo4TTJHd2Ntc0JtNC82Z092WkhiQ2s2WWFFVkRYSmtTV3dzQlpVMmRUeGtnenlXQXdINjdvbHJ1RitIWmN0d0NDUHhSVWUwWDdWeHg5L2pObXpaNXZjL3ZVaVArN3U3Z2dQRDJjS0VRMFpNZ1NBZG1SbzFxelNIeEM4ZlBteXpQMW14NDBieDN3ZUVSR0JuSndjckZ1M2p0bFAyOHJLQ3IxNzk4YWhROXFIR1A3Ky9xaGR1ellXTDE2c001SlVyMTQ5akJrekJ0SFIwUWdPRHRhNUI1dk5ob2VIQjZaT25hb3phdFdwVTZkU1l5UEdZYkZZYU5xMEtkcTBhWVBSbzBmajZOR2pDQTBOaFZxdGhyT3pNeVpNbUlBdnYveFNaOXIrNTU5L2pvNGRPeUk4UEJ3SER4NkVXcTFHUUVCQUZYNFhwZU53T0dhTHo4UERBMmZPbklHSGh3ZFlMQlljSFIyeGNPRkNwS1NrNE15Wk0waE5UY1dEQnc4Z0Zvc2hsVXFoVUNpZ1VxbVlFV0FMQ3d1dzJXeFlXbHFpZHUzYUdEOStQTlAzMTE5L3JiTmVQaWNuUnlkcEZBcUZPSFBtak01b01wL1B4K2pSb3czT2VxbW8rdlhybzNQbnp2RHo4OU9aT243NThtWGN1S0hkZWNiZTNoNFRKa3pRbTFYRFlyRXdhdFFvdEdqUkFqd2VqeGtOUDNic0dPTGk0dENyVnkrTUh6KysxQUpsVmxaV09sWFBhOVdxcGZONkZhdUsxNDNGWW9ISDQrazhaSGhYV1doZW45OUFDS2x5OHFUamtCd1BnZXBGU3FYZnk0TERoL1VIUFdEelVSOXdHblo0YTlkMmQrL2VIY2VERGErREpPK203ck9qY1B6NDhhb09Bd0JRbEhvSnVWdUdWb3ZwNHlXUnFzU0llN1lUVjE0ZTFOc1dEQURxMmpSQlc2YythT2ZVeCtSdHZ0NVdHbzFHcitBWnFUblVhaldUTE1sa011emN1UlB0MnJXRGw1ZFhtZFdoNzkrL2o3cDE2OWJZN2NCTWtaT1RBdzZIVStZV1llVlZXRmdJc1ZpTTJyVnJsNnNhZC9GVWQ3VmF6VHhRZTlPS2w1K1lVajNjMkczOFhuMVE4YXFhK0xxOWpTalpKcVM2VXF2K3I3MDdENHVxM3Y4QS9wNTlobGxZUkJaRkJjUUZ4RjB3Y1NuTnZUTDN5cGFibWRleXNzMVNyL2t6MjJ5MzhxWjJyNlplMDl4Q3l6SlJNNWRVM0hQQjBWUk1BVUZVbG9GWm1QWDNCekk2TXNDQWd5eStYOC9ESTNQTzk1enpRVGpvZTg1M2dmRklJZ3EzZlFXNzd2SWR1YVJRSFFSNXU0ZWc2REFFNHBENnRYd013emJkcWphRjdkeHZuNEExSngwTkoyK3Y2Vkk4WXJUcGtHRTQ3WHpkMktjVkF6WVJFZEV0MkkyY3FMWVNpcURvUEFxSzlrT2dUMTRHL1k0RmNKaDAxWHBKZTBFMkRMc1h3YkI3RWNSQkxTRHZNQlNLRGtNZ1ZBZFg2M1dKN21hMjNIU1l6KytIZXRDL2Fyb1VqeWxFR2tTcDR5cHVTRVJFZEJlcm4vMUZpZW9Uc1F6S0hzK2k0ZVR0VVBZY2Y4ZkdWMXV6ejZCdzh5ZTQ4bkZQNUg3N0pJeUhmNENqeVB1VHQ5VkhGcXNOUjg3ZW1kNEkzcENWVTd1K3IvbjZJbVRsRktMSWJLM3BVdTRJdzk3aWlic1VuZTdPbVZxSmlJanFLejdaSnFvakJESVZWUDNmZ0UrM3AxRDQyMWN3SHY0QmNKUy9CSTIzbU0vdmcvbjhQdWgrbkFGSldEdEl3K01oallpSHBGbG5DQ1RWdTNabFhWTmdLTUp6WDIxRmRwNEJuMCs0RDIwakdsWjgwQzBNSmd0MGhxSnkyL2lwNUpCTGIvOVgrSzhIVXZIRnVzTVkyejhXajk3WCtyYlA1MDc2bFFLRU5mUjgvTmMzdnh6RmxzTVg4TUhZSG9ockZWb3ROZFVteGlQcklPOHdEQUk1dTJFVEVSSFZKd3piUkhXTVVCME16ZEQzb2V6eExBbzJmNG9pN1IwY2MycTN3bkx4TUN3WEQwTy9jd0VnRkVIU0tCYlM4RGhJSXVJaERZK0RRSHIzVEFMamp0cEhodmFSRGJIbDhBVjg5c05CL1BlVi9wQ0lSUlVmZUpQZi9yeUFyOVlmS2JmTmxOSHhLTExZc09DWG94NmZ0NEZHamlXVEI3bHNDdy8yaFZRc3hLSk54MkV5Vy9GMC8xZ0FRTkxCODloOCtFS2w2aTd4emxQZG9aUVhML094ZXNkcExOeDBESytQNklJQlhlckdlck4za3ZuOFBqaE1CWkRIOUszcFVvaUlpTWpMR0xhSjZpaFJZQVQ4eG53TlMvcFJGUHc2RzVhTGgrOThFWFliTE9sSFlVay9Ddnl4RUJBSUlRNk52djdrdXl1a0VmRVF5THd6RzJsZE1tNWdXK3c2a1lHTXE0Vll0ZU0wbnJnL3Brcm5lYnhQTk1JQ1haOElwMmJsWWMzT3Z3QUF3ZjQrNk5vNnhHWC9oY3M2L0gxWmgraW1BUWp5YzExeVErTlRlZ21SNktZTjhON1RQVER0MjExWXZrMEx1VlNNUis5cmpjdDVCaHhMdlZLbHVxMjJHejB1QW4wVmNEaUF6Mzg0Q0kyUEZOMWlHZ01BYkRZN3pGYWIyK050OXVManpWWTdqRVVXdDIwa1loSEVvcm8vRXFya3pUSnBSTmNhcm9TSWlJaThqV0dicUk2VGhMVkh3UGlWc0tRZGdXSHZNcGhTTmdIMkdocnI2ckREZWlrRjFrc3BNT3haREFnRUVBZTNnalFpM2huQUJRcmZtcW50RG1xZ1VXQmt6eFk0bFphRGUxcFh2UnQwbDVZaGlBMFBkTmwyNExUVUdiYTd0QXhCbDVhdVlmdUx4RVA0KzdJT0V3YTNSNXRiamkxTCs4Z2cvT3ZScnZodzFYNzRxNHJuQkhnZ1BoS2plclowMjc3QWFJRmFJU20xL2ZtNVc1RngxWFVkNWo0ZG1pSXJSNC9GbTAvZ3ZSWEorR2hjTDhSR05NVHZSOVB3MGVyOTVkYjE5ckk5WmU0Yk43QnR0WFY3djVPS3RMOUIxdnArZGlFbklpS3FoeGkyaWVvSlNaT084RzNTRVdyOWRCajNmdy9EZ1pXd0YyVFhiRkVPQjZ4WnAyRE5PZ1hEM3Y4QkFJVEtCaEFGTklISXY4bjFQNXRDSEZEOHVWQWRETlRpdFdoM0hrL0Q0cVFUSHJWMUFCQUFlUC83NUFyYmhqVlU0OTEvOUNpMWZkZnhkSnpOeUhYWmR2RksrVFBTWjF3ckRydmh3ZVdITjczUmpPKzNuMElEalFMRHVyZEFqOWd3ZkJjZUNEK1ZISit1UFlDanFWZncxZk45NEsrV3V4eDNKaU1Ycjh6ZmhzZDZSNWQ2WWwvV2QyNU1uMmhrNWVyeDY0SHorTDlsZTdEazlZRUk4dk5CUWt3anQrM1BaT1RpU3I0UjBVMEQ0SytTdTIwVEZsajNlMHhZTTdXdzVXVkEyZnVsbWk2RmlJaUlxZ0hETmxFOUkxUTJnTEwzaTFEZSt4eE1KemZEa1B3ZExCY08xblJaVG5iOU5kajExMkJKKzdQMFRwRUVJdjh3aVB5YkZBZHdaeUF2L3JPbXg0TVhHaTFJditYSnJUZUl5dWdPbmJqN1RJWEhwdng5RlNjdlhuTytUczNNZzB3aXdzWUQ1MTNhUlRYeVE4ZW9HMHU0R1lxc1dMWGpOQ0pEZlRHc2V3c0F4Wk91QVVETHh2NUlPdmczM2xyNkIrWk02QTJwcEhqTXVjUGh3TndmajhCc3RjTlhXYmxaOFY4ZTJnbDZrd1Y5T2pTRlJpbER1OGlHYUJmcGZ2SzRqMWZ2eDViREYvRGsvVEgxZW9JMDgvbDlBTUR4MmtSRVJQVVV3elpSZlNVVVF4NDdHUExZd2JCZVBnM0Q3c1V3SGttczZhcktaN1BBZHZVOGJGZlB3MXhHRTRIQ0Z3S3BEd1JTSHdpbFNnaGtTdWZybXo4WFNuMGdrQ29oa0JXLzlvWUJuY1BSdTMyVEN0c2xhelB4d2NwOWFCeW93dnlYS2c1U3dqS2U1bjg0cmlkaW1qWncyWGI0YkxaTDkrcERaeTlqMmRhVHBZNzl6OFpqTHErSGRHdnVFcmJMTTZSYkZJNmN6Y1lmS1JuNFl0MGh2RGs2SGdEdzY0SHowRjY4aG81UlFYaXdhNlJINXlvaEVna3g0L0Z1QUFDenhRWmpPY3Q2V2F6Rlk3WU5SVmJrNjkzUHlpNFVDS0IyTXdhOUxqRWVXUWR4U0d0MklTY2lJcXFuR0xhSjdnTGk0RmJRRFA4UTZzSC9ndkhRV2hqMkxZY3RONjJteTZvU2h6RWZEbU0rQU1EOTlGcGxhWGJiMXhhSmhGQjRNQ2xYeVpOZ0FRQ0ZyUFRZWmsvSkpPSlN4MHZGN3E4Ly82VytDQWtvL2VTL3dHREdVNS84NnZFMVN5WWttL0JBTzV5NGNCVWhBVW9ZaXl3d0ZGbXhhTk54eUNRaVRIeXdBMHpYdzNKVnZyNk4rMVB4OVFZM1BSdHU4ZDZLc3J2Zyt5cGxXRHRqU0tXdlhWdlljdE5oemRKQ1BlaGZOVjBLRVJFUlZST0diYUs3aUVDdWdVLzNaK0RUL1JsWUxoeUE2Y1FtbUZLU2FuNXNON2sxWmVFT0NJV3U0YnBrcHU1YktXUmlxQlJTbk0vS3g2UjUyL0RNZ0ZnTTY5NENOcnZENCt2bDY0c3c4dDJmWExZdDIzcXkxSlB6OFY5c2RuNitkc1lRdDEzS3oyYmtZdGx2cnNkMWJSMkt3ZkdSaUFqMXhRUHhONTZNMngyT01wL3V1L1BML2xUbjBtSjFWVWt2RTFrMHU1QVRFUkhWVnd6YlJIY3BTYk00U0pyRlFUMzRMVmpTanNCMDR0Zmk0SzNMcXVuUzZMcUVtTVlJOUZXNGJNdkswZU9QbEl3eWo3SGJIVENaclM3TGIxVldvSzhDWFZxVTMrWDg0Sm5MdUpwdkxITi9icUVKZTA1ZUtuVmVvSGoyOC9hUlFRQ0F5N2w2dkxMZ2R3em9ISTRSUFZxNmRBMWZzdmtFWkJJUkh1c2Q3ZHhXWUREamwvMnBVTG1aRGIydWNKaDBNT3hkQ25tSFlSRDVoOVYwT1VSRVJGUk5HTGFKN25ZQ0FTUk5PMEhTdEJQVWc2ZkRrbjRVcGhPYlVKU3lDYmE4c2tNZFZaOVdZUUY0c204TUJuYUpLTFZXZHNiVkFrU0UraUl5dFBxV1VBc1A5c1hySStQS2JUUHQyMTNsaHUwT3pZT3dZdW9EQUlDanFWZktYT1lyTzg4QXNWQ0E1ZHUwU054OUJrTVRvakN5UjB0b2xES3MrRjBMbFZ6aUVyWnpDb3F2cWJ5Tjd2azF5V0hTSVdmUms0RERBVlVmemtKT1JFUlVuekZzRTVFTFNWaDdTTUxhUXoxd0NxeVhUbHgvNHIwSnRweTZPY2JiMjZ3Mk95elc4a2VMbXkzRit4MjRNUWE2TEFLQkFITHBqVi9GSnJNVlRScXEwYVNoR25CemZJQmE3bHovMmwwZEpkM01SY0thWFVKTkloYWg0ZlUzQ255VjdpY3kwMTY4aHBpbURmRHQ2d1B4NDk2eldMNU5pKzkvUHdXZDNveFhobmN1WGtyc2x1N2xZcEVRdmRxR1ZiaTBXUWo5azY4QUFDQUFTVVJCVkcxanpkVEMvUGQrR0E4bndwYWJob0J4eS9sVW00aUlxSjVqMkNhaU1va2J4VUxWS0JhcS9tL0FtcW05RWJ5di9WM1RwZFdZbjVQUGVUUzVGd0JrWEMzRWtKbnJ5MjBqbDRxeDRaMWh6dGVqM3R2Z25IeXNJaU43dG9SQzV2cHJ2R1NXYjU5YS91UTNMVnVIMS8rekhjRitQaGcvdUIxRzlteUZBWjBqc0dySEtZenUxUXAydXgxMkJ5Qys1VTJEeG9GcTU2em0zbko1Umt1dm5xODhRb1VmQXNZdGh6ZzB1dUxHUkVSRVZLY3hiQk9SUjhTaDBWQ0ZSa1BWN3pYWTh6TmhTVDhLYzlxZnNLUWRoZVhTQ2NEcWZvbW0ra2Fsa0NMVXphemZOek9acmNndExJSklLQ2pWRGZ4V056L1ZCb0FINGlOZ3VXVzhkZHFWQWh3NW00MkVtRVl1WTdoand3TnhMalBQcFcxMnJ1RjZuVlVQMjJjdjVXTG0vM1pYMk9aMkJQb3FNS3BuSzZ6ZGRSb3ovN2NIN1NJYllzTGdkbmgyVURzQWdNRlUvRVMvWkdiMzZxVHE5VThVWFR4U3ZSZXhtR0FydUFLN0xndUd2VXVoR2Y1aDlWNlBpSWlJYWh6RE5oRlZtdEEzRkRMZlVNamFEQ3plWUxmQmV2bDBjZkMrSHNKdFYxTnJ0c2hxMHJkVE0vVHRWUDR5WXJ0VE12RDJzajBJRFZCaThlUkJsVHIvY3c5MlFJR2hDQWYvdW96d0VGOUVoUGdpNmVCNUhEbWJqWWU3UmFIVExST1gzUnEyejE4dVhoYXRXVkRWdTFuckRHWWNQcHZ0Zk1KZThvYUF5V3lGVUNpQVZDeHlicTlxWjNXRlRJS3hBMkx4UUh3RTV2MThGTHRUTWpBbjhSRG12ZFFYQW9FQXVZVW1BSUJhVWYxcmFTdjdUVWI1YjU5NGovRndJblRycHNLV2x3Ni9NZk80eGpZUkVWRTl4ckJOUkxkUEtJSTROQWJpMEJnbzRoOERBRGlLOUxDay9RbEwrbzBBN2pEYzN0UFF1MFZxVmo0K1dMa1A0d2UxUTBSSTVTWkNLNWtCWEZhRko4SlNzUkI5T2pSQjgxQi9qTDYzRlI2ZXVRNStLam1XdmpISXVTeFlRblFqekh3eW9kTG52cG5GYW5QT2xxNzJrV0xLNkRqc1RtbU1objRLWjhCUHpTeCsweURRVjFIbXVQZmJXY084cGlnNkRRY0E2TlpOaGVua1Z1ZHJJaUlpcW44WXRvbW9XZ2hrU2tpanVrTWExZDI1eldISWhUVTNEYmFjTk5oeTAyLzZ1QWhiWGlaZzkyeXNjbjFYWURBREFQeFVydXRYVDFtMDArWDFCMk43WUVUM0ZoalVKUUlOTkFyOGNTSWRHVmNMQVFBVC8vMGJwajBhajQ3WFp3Vy9kV3kzT3dxWkJOTWV2UWRBOFJKamhpSXIya1dxeXozbXZSVjcwVUNqd1BNUGR2RDQ2NXVUZUFoYkRsL3dxRzJ5TnJQTWNlK2IzaDhCa1Vqb2RsOXRwdWcwSE1ZalAwRC8rMXlHYlNJaW9ucU1ZWnVJN2hpQmp6OGtQdjZRTkc1WGVxZkREcnN1QzdiY2RGaHpyZ2Z3bXdLNXZTRDd6aGRjUTdMemlwZTN1cldMZHVjV3dRaFF5NTJ2QTMxOW9GUklvVlJJa1hHMUFITVNEMEVzRXVMNUI5dGo4ZVlUbVBidEx2eWpieHVNNlJNTmdhQnlIYjUvU2o0TEFJaHJHVkpCclFiOGVlNUtwY0oyaThiKzBKdktuNlY5MzZsTTJPd09kR2dlQko4eTNpaW81SmRVcXlnVG5rYmVpaGRRcE4wQ1dYUy9taTZIaUlpSXFnSEROaEhWRGdJaGhMNk5JUFJ0QkVsNHZOc21EbE1CSEJZREhFVUdPTXdHNStkMnN3RU9zeEVPcy83NmRpTWNSZGMvdjc0ZHlYVm5EUG01ek9MdTlvczNuMEMzbUViTzdhTjd0U28xWmhzb0hpUCsyUThIVVdBdzQ4VWhIVEdrV3hRNnR3akc5Q1YvWU1tV0ZKeTVsSWNwbytNODduYTkvMVFtMXU4NWl3WWFCZnAyTEI2ZkxyeWViTTAzTFRkbXRkbVJtYU5Ib0VidTlqeGxHZGdsSExIaGdXalIyTi90L2w4UHBHTFB5VXVRaUlXWVBMSUxndjN2MUlqcU8wY1czUThDbVFxbWsxc1p0b21JaU9vcGhtMGlxak1FY2pVRWNqVlFmczltOTViV25VQ1RjdUVhNUZJUmNncE1lR3ZKSCtnWlczbzlacXZOam1UdEpTVHVQb1BqNTY5Q0tCUmc0a01kOEhCQ0ZJRGlKYkwrL2NMOW1MRjBOM2FuWk9EbCtZWDRZR3dQQlBxV1BUdDZ2cjRJeTdlZHhQbzlaeUVSQ1RIOXNhN3drUmNIZEpWQ0FybFVoSU4vWmVIOUZjbVFTMFZJemNwSFhtRVI3bXZYeE9PdlRYdnhHajVjdFIvM3RndHpHN1kzN2svRmwrc09BUUFzVmp2R2ZaNkVSKzV0aGRHOVdrRW1yVi8vWk1taSs2SG8xTmFhTG9PSWlJaXFTZjM2bndzUlVUV3gyeDNPU2IwcVV0TE9BY0Jzc1pYZitEcUJBSkNJUlRoM0tROFpWd3R4ZjhlbTZOSWlCQit0M28vVDZhVW5sak9ZTEZpNDZUZ3lyaGFpWlpnL1hoN2FDUzNEQWx6YXFCUlNmUGhNVDd5emZDOTBCbk9aVDdiTkZodStXbjhZTzQ2bncyUzJvbmtqUDB3WkhlOHlPWnRBVUJ6bS83dnhHTFlmU3dNQVNNUkNkR2taakNmdmozSDV1bS90M1oybkwxNFdMbG1iaVorVHo4SHVRS211NFJsWEMvQ2ZqY2VjRTd5TjdSOExnUUJZOGJzVy85dDZFcHNPL28xbkI3WkY3dzVOUGZyN3JBdmtNWDFoK25NZHpPZjNRUnJSdGFiTElTSWlJaTlqMkNZaThzQ21nK2N4Si9GUXBZN0p1RnFJQjJZa2V0UldyWkFnY2VaUXJOcHhDZ0RRdFZVb2VuZG9DcHZkanE4My9BbXJ6WTV2Tmg1Rno5Z3d0QXJ6UjZDdkQ5NGNGWWVyT2lPNlJUZUNTQ2lFM1c0SElJRE5ib2ZON29ERmFvUFphc2Z6RDNaQWdkR005Q3NGQ1BMemdiL2F0ZHUzVkNLQ3IxS0dwa0Zxak9qUkV2ZTFDNE5RV0hyaXNVRnhrUmdVRndtNzNRR0h3K0V5T2RtWmpGeGs1eHNoRlF0THJmR2RyTTBFVUR5KzIxY3B3NlNoSGRHcmJSTTRIQTZrWExpR24vYWV4WTVqYWM0UVB2R2hEaGpRSlFJQTBMOXpPUDc3NnpIOGR1UWlQbGk1RHovdVBZdUpEM1VvOWNaQ1hWUVNzSXUwV3hpMmlZaUk2aUdHYlNJaUQyaDhwSWdNcmR3eVhKV2hWa2hoTExKZzUvRjB5S1ZpeExjT0JRQU02QktCanMyRHNHUkxDdjVJeWNEU0xTbTNkWjF2WHU1WEttd0R3UGpCYmlhdEs4TXYrOC9oaHovT1FDNFZReVFVd0dLMTQ4TGxmTmdkUUxmWXhpNUIzV3F6NDYrTTRpZnpYVnFHWU1yb09LUmZMY1Q4RFgvaWo1UU1aT2NaQUJRLzJiKzNYUmllZTZDOVMxZjNCaG9GcGo3U0ZRL0dSK0tySDQ4ZzVjSTF2UER2M3pDa1czTzg5SENucXY0MTFBb0N1UWF5MXZlalNQc2IxSVBmcXVseWlJaUl5TXNZdG9tSVBOQWpOZ3c5M0l5ZDlyWmViY1BRUUtPQVVuN2o2WENRdnhKdmpvN0hLeFlianB6TFJ2cVZBbVRuRzNBbHo0Q2NBaE1LakdhWXpEWVVXWXJYcjdaZGYvSU1GSWRZa1ZBSWtWQ0F4b0ZxUkliNjNYYU5qUnVvblV1TWxmQlR5WkFRMHdqUERtenJzbDBzRW1MSzZIZ2NTNzJDeDNxM2hrQWd3TkhVSzBqY2ZRWkE4VHJiOTdVTHc4aWVyZENvZ2FyTWE4WkdOTVQ4bC9vaWNmY1ovRzlyQ2dJMWl0ditPbXFENG5IYnY4R2FxWVU0TkxxbXl5RWlJaUl2RWpoSy9rZEdSRlNQOWV2WEQxcytIRlhUWlZRb05UTVBma29aQXVwQW1IUTRITERaSFJBQWxWN3Zla1B5T1FUNUtkQzVSUWpFbFR6MmFuNXhkM1NKV0ZTcDQyN1ZiK29hYk5teTViYk9jYnNjSmgyeTMrOEM5YUIvd1NmaDZScXRoWWlvTHJGY1BnTmI5bCt3WkdwaHpkVENtcVVGQUloRG9pRU9qWVlrTkFhaW9DaElnbHZXY0tWME4rT1RiU0tpV3NRYlQ1N3ZGSUZBQUxHb2FvdGRQM1JQOHlwZnQ3d1oxZXNhZ1Z3RFNYZ2NESHVYTW13VEVYa29QM0VLN0xwc0NCUytrSVJHd3lmaEh4Q0hGUGNPc21ZVmgyL1R5U1E0RHErRlVCTU0zMkd6YTdoaXVsc3hiQk1SRWRVZ1JjY1IwSzJieWxuSmlZZ3FZRTdkaTd3VkU2RWVQQU9LVHNQZHRoR3BHMExXb3BmenRmSFFXbVMvM3dWK1krWkJHaEYvcDBvbEFnQlVydThlRVJFUmVaV2kwM0FJWkNvWUQzczJjMzF0Y21CZ2Y1alMwbXE2RENLNkN4UnVuNGZDN2ZNUk9IbFhtVUhiSFVYbmtRaDg3VGNVYnZzUytwM2ZWR09GUktVeGJCTVJFZFV3bjRTbllmcHpIYXlaMnBvdXBWTDAycE13cGQrNXNGMVVWSVNzckN5WVRDYTMrKzEyT3pJeU1xRFQ2ZTVZVFJYSnlNancramt0Rmd1MFdpM3k4dks4Zm00cXpXQXc0TVNKRXk3YmlvcUszUDZjNmZWNmJOdTI3VTZWNXF5bHJ0MFhsVlc0ZlI3c0JWY1E4TXovSUpTWFBabG1XWVFLWHdTTVd3NXIzaVhvZHk2b2hncUozR1BZSmlJaXFtSEtoS2Noa0tsUThPdjdOVjFLS2RiOGZCU211Rjl5enJmclBWREZ0Q20xM1pTV0JtdCt2dGRyV2JwMEtjYU9IUXVqMGVoMmYzSnlNcDUrK21tY09uV3EzUE1zVzdZTXYvLyt1OHUyakl3TWFMVmFqejV5YzNNOXFuZng0c1Y0K3Vtbm9kVjY5aWJLdVhQbk1HSENCSnc3ZDY3Y2RubDVlWmcwYVJKMjdkcmwwWG5wOXF4ZnZ4N1RwazNEdFd2WG5OdmVlZWNkZlB6eHg2WGFKaWNuWS9iczJkaTNiMStwZlhxOUhyTm56OGFsUzVlYzIvTHk4anordVN2NXlML2wzcXByOTBWbG1WUDN3cHlhRE0xRE0yLzdYTDVEWnFIb3I1MHcvMzNBQzVVUlZZeGp0b21JaUdxWVFLNkJxczhrRlB6NkFZcTBXeUNMN2xmVEpUbVowdE54Y1BBQXRQNzBjNFNNR3UyeXIrUHF0YVhhRjZhazRNOUhSeUhxLzk0dTFmNTJGQlFVWU9QR2pXalRwZzJ5c3JLUWxaWGxzcjlWcTFaWXQyNGROQm9OVkNwVnFZQXJrOGtRR1JtSm9xSWlKQ2NuNCt6WnN4Q0x4ZWpac3llQTRtQzhZOGNPajJwNTRZVVhNSFRvMEFyYjllL2ZINnRXcmNKWFgzMkZyNy8rMm1VTmVuZGtNaGxNSmhOZWZ2bGx2UEhHRzdqMzNuczlxb2VxMTlDaFEvSEREei9nNTU5L3hqLys4UThBd0NPUFBJTFhYMzhkVzdac1FiOStOKzdYUG4zNklERXhFV3ZXckVIWHJxNXpNRnkrZkJuSnljazRjZUlFNXN5Wmc2Q2dJT3pidHcrZmZ2cHBwZXFaTW1VSyt2YnRDNkJ1M2hlVmxiZGlJZ0luZSsrTkpiOHg4M0QxaTM0SStoY0ROMVUvTHYxRlJIZUZ1ckwwRjkwNXRXSHByMXRkKzNvSWJIa1pDSGptdTFxMTduYldtdFhJWExQYUdhNnZKbTFDb2ZZazh2YnVoViszYmxERnRFRmcvd0VBZ0JQUFBnT3hSb1BXbjMvaDFScSsrdW9yYk5pd29jejlNMmZPeEt4WnM4cmMzNnhaTXl4Y3VCQUFrSitmajFkZWVRV1ptWmw0NTUxM0VCOGZqOHVYTDZPd3NMRE00NEhpN3NTdnZmWmFwVUxGM0xsemNmNzhlYnoxMWxzSUNBaW9zTDFPcDhQMDZkTng2dFFwVEpzMkRYMzY5Q25WNXNxVkt4Z3paZ3dtVFpxRWh4NTZ5S002cVBLV0xGbUNRNGNPQVFDeXNySVFGQlRrZk1Qa3l5Ky94RHZ2dklPVWxCUjg5OTEzZU9PTk41emQrZ3NMQ3lHWHl5RVdGei9UNnRPbkQ1NSt1bmkxZ1dQSGptSHExS2xvMkxBaHZ2amlDNGpGWW1Sblo1ZTY5dW5UcHpGbnpoeTgvUExMaUk1Mi9WMFFGQlFFdFZvTm9PN2VGNTdLVDV3Q2FYaFh6OFpvMjYzSVdUZ0cwcWdlVVBXWlZHNVQ0OEhWTUtjZmhlL1EydGViaU9vWFB0a21JaUtxSlFMR2ZZY3JuOTZIL01TcDhCMytZYTBKM0NHalJpTmsxR2dVcHFUZzFPUlhVWGp5Skh5NzNnUC9idDJRdTJjUC9wN3pPVlF4TVdqOTZSekVMdnpXNjljL2RPZ1FObXpZZ0NlZWVBSkRoZ3pCaWhVcjBMdDNielJ1M0JoQThSam15Wk1uSXp3OEhKOTg4Z21TazVOeDhPQkJ2UGppaXhBSWlwZW5FNGx1ck12dTYrdUw5OTU3RHkrKytDSjI3OTZOK1BoNEJBY0hJemc0dU53NmJnMGR2Lzc2SytiTm0xZnVNVGFiRFNLUnlQbEUxQjI1WEk0MWE5WUFBRFFhRFQ3NTVCTXNYNzRjQ1FrSlNFOVB4L1BQUCsvU3Z1UTV5Zno1OC9HZi8vekhaZDg5OTl5RDZkT25sMXNUZWFaMTY5WlFLcFZ1OXdrRUFreVlNQUVXaXdVeW1RekRodzlIVVZHUjI3Wk5talJ4ZnQ2dVhUdE1uandaczJmUHhvNGRPekIwNkZCbmNMNVp5YzlhbzBhTjBMeTUrNlVTYSt0OTRTMld5My9CbnAvdFdkQzJGaUZ2N1J1d3BQMEphVlNQQ3BzcnVveUc2ZmpQc0Z3NUIwbkRxaTlGU1ZRUmhtMGlJcUphUWlEWElHRGNjdVFzZWh3NTN6NEIzK0VmMXBvdTVTWGR3d1A3OVVlSGxXc2c5dlVGQUlTL1dqeXUrOVRycitMUFIwZWh5OFlreUc4S0Y3Y3JMUzBOSDN6d0FTSWlJdkQ0NDQvRFpyUGgyTEZqT0hEZ0FPYk9uUXUxV28wNWMrWWdJeU1ESDM3NElmejgvQkFZR0loZHUzYWhRWU1HcFlKcWljYU5HMlArL1BrSUNRbXBjbTNObXpmSHFGR3VQV2F5czdPUmxKU0U3dDI3SXpJeTBxUHpsRHdCTlp2TmtFcWxrTXZsR0RkdUhBREF6OC9QK1hrSnZWNlBKVXVXSUNFaEFiR3hzUzc3UWtORHEvcmwwQzNDdzhQeDQ0OC9ZdWJNbVpETDVkRHI5WmcyYlJwZWZmVlZDQVFDbDc5cmhVS0JyVnUzNHIzMzNuTnUrL2pqanlHUlNEQmd3QUNYOC9icDB3ZGhZV0ZvMmJKbGxXdXJ6ZmVGdDlpeXowRGc0MXRoTzh2RlE5QnRtQVZiYmpwdy9VMEVUd2prdnJCbG4ySFlwbXJGc0UxRVJGU0xpRU9qMFhEeWR1UXNlZ0o1SzE2QVQ3ZC9RTlhuSlFqa21ocXQ2OHlzbWZEcmVvL2I3dUZpWDEvRUx2d1dKNTU5QnFjbXY0WU9xOVo0N2JxYk4yK0czVzdIekpreklSYUxJUmFMOGZiYmIyUFNwRWs0ZnZ3NEVoSVM0Ty92ajhHREI2Tno1ODRBZ0M1ZHV1Q2xsMTRxYzhLb0VyY2JLRnEyYkZrcU1CMCtmQmhKU1VubzNidDNwY1pjNjNRNlRKbzBDVDE3OXNUWXNXT2QzWlZWS2xXcHJybFhybHpCa2lWTDBMNTllM1lqcjBaK2ZuNDRmZm8wTm16WWdGR2pSbUgzN3QwNGMrWU1ybDI3aHIvKytndEE4YzlBUkVRRUFnTURzVy9mUHV6WXNRUDMzbnN2Y25KeXNHM2JOZ3djT05EdHVXLzl1ZG15WlFza0VnbnV1KzgrajJxcnpmZUZ0MWd5dFpCNDBMc25kL2xFU0JxMWdkOWovOGJWcndaNWZINUpvemF3WEVxQnZJMzc3eEdSTnpCc0V4RVIxVElDdVFZTlh2Z0orVDlNZ1dIdlVoaVBKRUllM1EvSzNpOUM1QjkyUjJvd3BhWEJsSkVPVlhRTXJEb2Q4dmNsNDU0LzlwWjdUTlRNV1VqdTBRMm10RFN2UGQxKzVwbG5jTjk5OTBFcWxlTGl4WXN3bVV3d21VeVlOR2tTTEJZTGtwS1M0T2ZuQndENDk3Ly9EWjFPQjUxT2gvejhmT2gwT256Ly9mZFl1M1l0aEVJaHNyS3k4TTAzTjliWmJkYXNtWE1zcmJlVUxMK2tVQ2dxZFp5UGp3OWlZMk94Y3VWS25ENTlHak5tekhEYnZaanVITGxjamdjZWVBRHIxNi9IeUpFanNYWHJWdlRwMHdlblQ1L0draVZMQUFEanhvMURSRVFFbWpkdmpxNWR1Mkx4NHNYbzFhc1hObXpZQUtGUWlDZWVlQUlBY09IQ0JVeVpNc1Y1N29FREI3cjg3UDN5eXk5UXFWUWVoKzI2ZGw5VWhUVlRDNStFc29kZmxBZ1l1eFRpa05hVlByODROQnFHNUdWVktZM0lZd3piUkhSWGFOL2FzKzZjZFBlb0N6OFR2aU0rZ3FyUFN5amNOaGZHSTRrd0hrbUVMTG92cEJGZElRbU5oaVE4dnRxdW5keWpHd0FnWk1SSStIVkxnS3h4NHdvRHRMeEpFNGpVYWhTZVRFSDZvb1ZJWDd3SVlvMEdQWTZmckhJZEFvRUFVcWtVWThhTUtiVlBLQlRDYnJkRHJWWWpNREFRU3FVU1NxVVNmbjUrQ0FzTGcwcWxnbEtwaE5sc2hsd3VoOTF1aDE2dkJ3Q2NQWHUyMUZKRmp6LysrRzJ2UlZ3eWZuWDM3dDFJVFUwdHQyMm5UcDJjVHpqRllqRW1UNTZNb0tBZ0xGdTJETE5temFyMExOWGtYZG5aMllpTGkwT3paczJRa3BLQ0kwZU80TjEzMzBWNGVEaEdqeDZOUng1NUJFRHhHSHFkVG9kaHc0YkI0WEFnTHk4UHYvenlDL3IxNndlSlJJS0NnZ0tvMVdwbmQvSjE2OWFob0tEQW94b01Cb1BMVWw5aXNSaEtwYkxPM1JkVlljM1NRaHhTOFpQdHFnUnRBQkNIeHNDYVdmWGZUVVNlWU5nbW9ydENnYkVJNXpMejBEelVyNlpMb1ZyZ2JFWXVDb3VzTlYyR1IwVCtZYzdRYlR5U0NPUGhSQlJwdHpyM1N5UGlJUTZKaGxDaHVXbGI4WkpENHBEV1ZlNStmdCtGZE9mbjZZditDNGx2eFdNbkFVQWUxZ1NtOURTRXYvb2FBZ2NNZ0ZqajJYSGxhZEtrQ2ViT25RdTVYQTZGUXVIOFV5cVZZdmp3NFJneFlnUWVmL3p4Q3MvVHFGRWo1OXJJMDZaTks5V2QxbWcwSWlvcUNna0pDVzZQTjV2TnppZWFaU2tKVWIvOTlwdHpFcXBiMld3MldDd1dhRFNhVXQySm4zcnFLZmo3KzZOTm16YXdXQ3pZdTdkMGI0S1NhNXc5ZXhZN2QrNHN0Yjl4NDhabFRxcmxDY3VGQTNEWTdWVSt2cllTK1RhQ0tNRHpIaGZQUGZkY3FWQThZOFlNQU1DY09YT2MyM0p6YzUzQisyWWJOMjdFeG8wYm9WYXJrWmlZaUxGanh3SUFrcEtTUEs3aDFwbkV1M2J0Nmh3WFhwZnVDNks3RmNNMkVkMFZtamVQd3JsTEROdFU3T3lsUEVSRnRhanBNaXBGNUI4R1ZaOUpVUFdaQklkSkIvUDVmVENmM3dkTHBoYUd2VXR2YVQwWEFLQWU5Qy80Sk54K2QxQlZUQnNVbnB3RmEzNitjMkkwZDZ6NStkQnJUMElWMHdaaVgxLzRkWFAvbi9QS3NscXRDQWtKZ2NGZ1FHRmhJYkt6czJFd0dHQTBHbUd4V0tEVmFyRjY5V29ZREFibmgxNnZoOUZvaEVxbHdsdHZ2ZVh4dFZxMGFGRnEwck1TSlFHNWJkdTJaUjVmc296VHlwVXJvVktwM0xaSlRrN0dqQmt6eXR4Zk1nNDdKeWNINzc3N2JwblhLZ2x6dHhveVpBaGVldW1sTW84cmozSC85OUJ0bUZtbFkyczdvYklCR2s0dGZ5akV6Zjc3My8vQ2JyZkRZRERnMldlZnhadHZ2b2tPSFRvQWdMT0xkc25uaXhZdGNyNmVOR2tTN3IvL2Zqejg4TU1BWEdmOHJxd25ubmdDRVJFUnp0YzNMeDlYbCs2THFoQ0hSTU9hcFlWSTNkQ3I1eTFoelR3SmNXaE10WnlicUFURE5oSGRGWHIzSFlEZjFpOUQvODQxWFFuVkJvY3VGR0xneUpFMVhVYVZDZVFheUtMN3VaMnAzR0hTd1pLcEJYRGpDZmZ0OHV1V0FKRmFqZlJ2RnlMODFkZkxiSmYrN1VLSTFHcXZoZXdTaHc0ZGNoc01TcnJMbmp4NUVwY3ZYNGFQajQvelE2bFVJaWdvQ1A3Ky9sNnJReUtSVkRnaDJaa3paK0RuNTFkbWtBYmc3TEpiVnB1REJ3OGlPRGdZWVdGaCtPbW5uMXoyYmRteUJYUG56c1dqano3cXRnc3hjR04yODZwUXhEOEdjWEJVdlgyeVhSa05HalFBY0tNbmdVYWpRY09HcFlPZlVDaEUwNlpOWFY3Nyt2cTZiS3VxdG0zYm9sT25UbTczMWFYN29pckVvZEd3Wm1vaGE5SEw2K2NHaXNlRTE1YmxGYW4rWXRnbW9ydENYRndjZHUvYWdYVjdVakVzb2ZhUDFhWHFzM2JYR1doQ0lwMHo5TlkzQXJuR2F5SDdaaTFtenNLcHlhL0I3NTV1YnNOMDN0NDkrUHVMT1lqOXowS3ZYenMyTmhhZmZmWVpGQXFGUzNBb1dkL1kwKzZ5MWEyZ29BQmFyUmIzM0hOUHVlMUt4bldYTlFIYXZIbnpZTEZZc0d6Wk1wZUoxZ29LQ3JCMDZWSTBidHdZVHo3NUpLUlNxZmVLdjRta1dWeTFuTGV1TVpsTXp2SFlRUEhZYktQUkNJRkFBTGxjN3RKV3I5ZkRhclc2SEZzeTFycGtuTFU3Ky9mdlIzeDgxZVplcUN2M1JWVkpRbU5nT3VsNWwvdktzbHc2QVhrN3p1WlAxWXRobTRqdUdxKzhOaGtmenB5Q2RidlBZRmozdXRXRm1MeGp6YTdUU00yWFlzck1WMnU2bERvblpOVG82MnR0ajBiSXlGRUlIREFRWW8wR1ZwME9WNU0ySVd2dEdvU05IWWZBQWQ1ZlJrZXBWS0pkdTNiTzF4YUxCWHE5SHRldVhZUGRia2RtWmliMjdOa0R2Vjd2N0NwYjhtZko1eHFOQm0rKythWlg2cGszYng3YXQyK1A3dDI3dTJ6ZnRHa1RyRllyZXZic1dlN3hKZUZOb3lrOW52N2l4WXRJUzB0ejIyWDNtMisrZ1U2bnc4eVpNNTFCZStuU3BiaDQ4YUp6TERGNXovUFBQNC8wOUJ0ekY1VDhIWWVGaFdIeDRzVXViYWRPbllwVHAwNDVYNjlac3dacjFoUXZnZGU2ZFd2TW5UdTMxUGwvL3ZsbnpKczNEei8rK0dPVjZxc3I5MFZWaVlLaTREaTgxaXZuY3NkdUtvQW9pUDhYb09yRnNFMUVkNVdwc3o3Q2w1OS9nZy9YSGtXSFpocEVOZkpEVkdQdmRhZWoydWRzUmk3T1hzckRvZk41MElSR1ljck1zcnRCVS9taTNwNkZ3QUVEa0w1b0lVNk1IK2ZjSHRpdlB6cXNYTzMxN3VNQThQdnZ2MlBWcWxVdTQwNHRGb3RMbTZTa0pDUWxKVUVpa1RoblhpN3BNaXVYeTZGV3F4RWNIRnp1ZGV5VjZEYTlkZXRXWkdWbHVZUUtuVTZIbFN0WElpQWdBRDE2OUNqMytKS3c3ZXRtL1B1dVhic0FBTDE2dVhhZFBYSGlCSktTa2pCMDZGQ1hnT1hqNDRPZE8zZGk0OGFOR0R4NHNNZGZBMVZzMXF4WnNGZ3MyTDU5TzFhdlhvMHZ2L3dTRW9rRUVvbWtWTnZ4NDhjN3gzSGZPbVpiSnBPNXRMWFpiTmkvZno5Kyt1a25qQm8xeXUzNUtsSlg3b3ZiSVFsdUNhRW1HTVpEYTZIbzdOMWhQNFlEcXlBT2FBSkpRL1owbytyRnNFMUVkNTJYWDNzREJ3NGN3STdmdDJMOW9kTlFLYVE0cWoxWDAyVlJOZWdRM1J3RlJqT2lXclRBd05FajYyM1g4VHZKcjF0Q3RZVHFzb1NFaEtCang0N09rSER6aDQrUEQ2Wk1tWUtISDM0WVR6NzVwTnV4eXNlT0hjT25uMzZLcDU1Nnl1MzVpNHFLc0dEQmdncWZScGNvS0NoQVFVRUJtalZyNXR6bWNEancyV2VmUWFmVDRkVlhYNjJ3ZTNkMmRqWmtNbG1wcnNoQWNkZ09DZ3BDNjlZM2xqUFM2WFQ0NktPUDBMeDVjL3p6bi85MGFUOWl4QWpzMnJVTDgrZlBSN3QyN1JBV2RtZldZYjhibEl5NVhyaHdJV0ppWWx5K0owRHhCR1ZwYVdtWVBuMDZEQWFEYzRieThzWnM1K2JtSWk4dkR3QXdjdVRJVXQ5UFQ5V0YrOEliZklmTlJ2YjdYU0NMNlFlaG91S1ZEWUxmVHFtd2pWMmZnOEt0bnlObzJqNXZsRWhVTG9adElyb3J4Y1hGSVM2TzR4S0pLcXN3SlFWbjMzbTcxUGFvLzNzYnFqWnR2SDY5Nk9ob1JFZVhQWW1SUXFHQXpXWXJjMUt3di8vK0c1bVptYVVtSXpPWlRMaDI3Um9tVHB5SVM1Y3U0ZDU3NzRWWUxIWlowOWlkWThlT0FRQ2lvcUlBRkFmdHI3LytHbnYyN0VGY1hGeUZUNWYxZWoyT0h6L3VOcFJjdkhnUjU4NmR3N0JodzV6Yk1qTXpNV3ZXTE9UbDVXSDI3Tm13V3EzSXpjMTFocHZDd2tMRXhzWkNxOVhpazA4K3dadzVjeUFVQ3N1dGdUeW4xV3B4OE9CQnZQSEdHeTdiVTFOVFlUUWFzWG56WnNURnhXSFNwRWtlblM4OVBSMENnUUFQUHZnZ0preVlVT1c2YXZ0OTRVMStZK1loYjhWRUJJeGI3cFh6NWEyWUNMOHg4N3h5THFLS01Hd1RFUkdSeDhRYURmemNUQUFtZGpQKytFNklpb3JDcGsyYkVCSVNVbW9NZEg1K1BsYXVYSW1JaUFpWHljank4L054L3Z4NTZQVjZSRVJFNE91dnYwWmtaQ1NhTm0yS0hUdDJRS0ZRdUN5eFZDSXZMdy9idG0yRGo0OFB1blRwQXFQUmlNOCsrd3c3ZHV4QVpHUWtwaytmN3RJK0tTa0pPM2Z1UkdCZ0lKUktKWVJDSWZidTNZdUNnZ0k4OXRoanBjNi9iZHMyQUhEcGhwNlltSWh6NTg1QkpCSmgvUGp4THBOd2xaREw1ZkQzOThmSmt5Znh3dzgvbExsRUUxVk9mbjYrczBkQjM3NTlYZmI1K1BpZ2FkT21lUGJaWjlHdFd6ZVB6OW0yYlZ2TW5qMGJIVHQyeEMrLy9JSUZDeFlBS0g2U0xCQUluTE42MjJ3MkFNQmJiNzFWYXVtd25qMTdWampPdWlidkMyK1RSc1JEMXFJWGRELzlIelJEM3JtdGMrV3Zmd3V5Nkg2UU5tTXZKN296R0xhSmlJaklZL0ltVFJBeWNqUk1HVGNtanBJM0RvTzhTWk1hcWVlNTU1N0Q1NTkvanZuejU4TnNOcnZzRXdxRmlJaUl3S3V2dWs2SVo3VmFJUlFLTVhUb1VQenpuLzkwanBtZE9IRWl2dmppQzJ6ZnZ0MFpkbTRtazhrUUZSV0ZaNTU1QmtxbEVnc1dMTUNPSFR2UXZuMTd2UDMyMjZWbW5GYXIxVGh5NUlqTFdGcWxVb2tSSTBaZytQRGhwYzYvWjg4ZWFEUWF4TWJHT3JjOS9QRER5TXZMUTBCQUFQejkvWjBmZm41K3pnK3BWQXFMeFlMeDQ4Zmp1KysrdzZCQmc4cGRlb3c4VTFSVUJKVktoYWxUcDVicUxSQVNFb0tGQ3hkQ0lCQlUrcndsdzFsYXQyNWRaamZ1OGpUeDRGNnJ5ZnVpT2loN1RZQis1d0xrTEJ3RHZ6SHpJUFR4cS9pZ205ajFPY2hiTVJHeW9DNXdwd0FBQXY1SlJFRlU2SDVROWhoWDhRRkVYaUp3T0J5T21pNkNpSWlJNm82c05hdHhhdkpyenRldFAvMGNJYU5HMTJCRmxaZVRrK1AyS1YxbFdDd1diTjY4R1lNR0RTcTM2N2JOWm5NdUkxVmVDRGFaVExodzRRSmF0V3BWcFhwT25Ub0ZwVkxwVVJnamNzY2I5MFYxTXY5OUFIa3JKa0xkL3cwb3VuajJPOGR3WUJVS3QzNE92ekh6K0VTYjdqaUdiU0lpSWlJaXFqUHkxMCtITFNjTlFvVXZKSTNhUUJ3YURYRm9EQURBbW5rUzFrd3RMSmRPd0c0cWdEaWdDVFFQdjFmREZkUGRpbUdiaUlpSWlJanFGTXVWVk5peS80TGxVZ3FzbVZwWU0wOENBTVNoTVJDSFJrUFNLQmFpb0JaYzNvdHFGTU0yRVJFUkVSRVJrWmR4YlFn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C90L1dEV01rczZsbWw0QUFBQUFTVVZPUks1Q1lJST0iLAoJIlRoZW1lIiA6ICIiLAoJIlR5cGUiIDogIm1pbmQiLAoJIlZlcnNpb24iIDogIiIKfQo="/>
    </extobj>
    <extobj name="C9F754DE-2CAD-44b6-B708-469DEB6407EB-3">
      <extobjdata type="C9F754DE-2CAD-44b6-B708-469DEB6407EB" data="ewoJIkZpbGVJZCIgOiAiMzQ2MjEyODk3ODcwIiwKCSJHcm91cElkIiA6ICIxMjQ0NDI1NDY2IiwKCSJJbWFnZSIgOiAiaVZCT1J3MEtHZ29BQUFBTlNVaEVVZ0FBQTlzQUFBS21DQVlBQUFCZFFvMTNBQUFBQVhOU1IwSUFyczRjNlFBQUlBQkpSRUZVZUp6czNYZFlVMmYvQnZDYmtiQ1g0QVJSY0F1SVdtMFZOLzdjZGRlK1drZkZ2VmR0MVZwbnJWcDN0VGpxcUZzY2RiWlV0R29WWjBXcmdDS09vcWlneUVwQ0lDU1EvUDZncE1ZQVFnaUVjWCt1aTZ0d3pubWU4NDF2OU9YT2VZYVJTcVZTZ1lpSWlJaUlpSWoweHRqUUJSQVJFUkVSRVJHVk5R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G1hdWdDaUlpSVNwcVhxUThneTB4Ui8reGdWaFVWaE00R3JJaUlpSWhLRzRadElpSWlBR21aWWdURmJFWlkwbmtreVdPMHpqc0lxK0ZEcDk1b1cza3dMRXhzRFZBaEVSRVJsU1pHS3BWS1plZ2lpSWlJRE9sMHpFWmNlcjBQc2t6SmU2ODFON0ZCMTJyajBiYnlrR0tvaklpSWlFb3J6dGttSXFKeUt5MVRqQU5SODNBbVpuTytnallBeURJbE9QNThCUTVFelN1U21qSXlNcENSa1pIbk5TcVZDbks1SEVxbHN0RDNrOGxra01sa2VWNlRsSlNFT1hQbUlDa3BxZEQzbzVLcnFOOTcxNjlmeDZoUm94QVhGMWVnZHFtcHFRVytsNjZVU2lXaW82TWhsVXFMN1o1RVZIWXhiQk1SVWJsMVBIb0ZiaWFjMEtudHpZUVRSUks0di83NmEzejc3YmQ1WGhNVEU0TWVQWHJncjcvK0t2VDlsaTFiaGtXTEZ1VjVUWHA2T2tKQ1FwQ2VuZzRBRUlsRWVQWHFsY2FYVXFuVU9wYjlsWnljL040Nk1qTXpzWGp4WXZUczJSTjM3OTR0OU91aWdpdnE5MTVLU2dxZVBYc0doVUtSN3paWHIxN0ZrQ0ZERUJrWldlRDc1ZFRYdzRjUDg3eEdJcEZnNU1pUnVIejVjcUh2UjBURU9kdEVSRlF1WFh5OUJ6Y1RUaGFxajVzSkorRHAwQUZlOXI2RjZ1ZkpreWZJek13RWtQVVVMek16TTg5UThPYk5Hd0Jad1NmN09rZEhSemc2T3VMaXhZdTRkKzllanUwR0Rod0lvVkFJVTFOVG1KdWI1M2lOWEM2SFFxR0FsWlZWcnZmZnNtVUx6cDQ5cTNGcy8vNzlHRHAwYUk3WCsvajQ1Qm5vbFVvbFZxeFlnU3RYcnFCU3BVcFl1blFwbGk5ZkRqYzN0MXpia0g3bzg3MVhGRDc4OEVONGUzdGo5dXpaV0xkdUhXclVxSUZGaXhibE93eVBIRGtTQXdjT1JIcDZPdno5L1pHV2xvYTFhOWVpUm8wYVJWSXZFZEhiR0xhSmlLamN5VjRNVFIrT1I2OUFiWnRtaFZvMDdZc3Z2dEFhdGpweDRzVDN0dHUwYVpQNis2RkRoMkxZc0dFUWlVU0lpWW1CVENiRDNidDMwYVJKRXdpRlFnQlp3NFRuekptREJnMGFZTnEwYVRuMnVXL2ZQZ1FGQlNFZ0lDRFBlM2ZxMUFtVEowOUdiR3dzeG80ZEM2RlFpSU1IRDZyUHo1Z3hBNTA2ZFVLM2J0M1U5OCtKUkNMQjBxVkxjZnYyYmN5ZE94ZE5talRCbkRsek1HUEdETXllUFJzZmZmVFJlLzhjU0hmNmZPOFZCVk5UVTh5ZE94ZmZmdnN0L3Zyckx6ZzVPYUZUcDA1bzBhS0Z4bldKaVltb1VLR0N4ckZWcTFhcHZ6Y3pNOFBpeFlzeGJkbzB6Sm8xQzJ2WHJvVkNvY2oxdGY3d3d3LzQ4Y2NmTlk2NXVyckMzOTlmVDYrTWlNb0RobTBpSWlwM0xyN2VtKzg1MnU4eU43RUdBUFhXWUVueUdQd1Zmd0x0S3VmOFZEYy9BZ0lDa0wxZTZieDU4MkJ1Ym82NWMrZm1lbjEyd0owM2J4NmFOMjhPSUN1VUFFQ3ZYcjNRcTFjdkJBY0hJeW9xQ3N1WEw0ZXhzVzZ6eGlRU0NlTGk0aEFmSHc4QWVQYnNHZExTMGdBQUppWW1zTEN3Z0ptWm1mcjZJMGVPcUFPTWtaRVJyS3lzdEFMUTJ4NDhlSUR2dnZzT0tTa3BXTEprQ1Z4ZFhXRmpZNE9WSzFkaStmTGwrT2FiYjlDN2QyK01HalVxMXlmeFZEajZmTyt0WHIwYWYvNzVaNjV0czUrZ2p4MDdGa1pHUnJsZU4yN2NPUFRvMFFPN2R1M0NoUXNYc0hQblRpeGF0QWhLcFJMang0K0h0YlUxbGk5ZkRvRkFBQUNJaTR1RG41OGZ2dnp5UzdSdjMxN2R6OXRoR3dCcTFhcUZPWFBtWU9IQ2hUaDgrREQ4L1B3d2Z2eDRqV3RrTWhrMmJkb0VYMTlmTkd6WVVPT2NyUzEzSVNDaWdtSFlKaUtpY3VkbXZHN3p0TTFOckRHeDNnNEFnSC9rQ0hYZ3ZobC9zbEJoKyswZ2FXeHNqTHQzNzJMQ2hBbTVYcCs5aUpWUUtJU0ZoVVdPMTl5NmRRdk5temZYT1dnRHdKVXJWN0IyN1ZwMUdKcy9mejVzYlczUnZIbHppRVFpUkVSRXFJY1ZBMEI4ZkR5cVZxMnFyakU3aEwxTEtwVml4NDRkT0hYcUZHclhybzJWSzFmaTBhTkg4UFB6dzdwMTYxQzNibDBzV3JRSWh3OGZ4dmJ0MjNINThtVU1HellNWGJ0MkxkVHJJVzM2Zk8rMWJ0MGFycTZ1T2JhVFNDUTRjT0FBZ0t5bnpBTUhEc3oxSHZYcjF3ZVFGWHpGWXJGR2ZWT21UTUdNR1RPd2V2VnF6SjQ5RzBEV3RJWktsU3FoZGV2V2ViMVVBRmxUR2xhc1dJRkdqUnJCMk5nWTNidDMxemd2RW9td2FkTW1lSGw1b1V1WEx1L3RqNGdvTHd6YlJGUXVuWG53RE1mREhpQThOaDRPUWlOY2ZpbCtmNk1TcUpXekxaTGxLbmhXZFVML3hnM1FzVTdPditqU2Z4TGxMNUVrankxd3UreWc3V3laRlFRK2RPeU5TM0g3QUFBeGFaRkl5eFRyYmY5dFYxZFhmUExKSjdtZVQwcEswaGpHK3k2bFVva3JWNjVvUGJVcnFLNWR1NkpyMTY0NGN1UUl0bXpaZ2wyN2RxRktsU3BZc1dJRmJ0eTRnYi8vL2h0djd5Q2FuSnlzRVpUZWZ1b05aSVhza3lkUDRwZGZma0ZxYWlyOC9Qenc2YWVmd3NURUJJNk9qcWhWcXhibXo1OFBmMzkvT0RvNllzQ0FBV2pXckJuV3IxK1B0V3ZYWXQrK2ZlamF0U3U2ZE9tQ1NwVXFGZXExVWM0Szg5Nzc2S09QY2gzMnYzcjFhZ2dFQWlnVUNxU2xwYUZ5NWNwbzI3WnRnZXZ6OFBDQW41OGZMbDI2aExTME5EeDY5QWlYTGwzQ2tpVkxjdjF3NTEyTkd6Y0drRFVVL3QzRis3SVhiL3Z0dDk5dysvWnRyYllqUjQ3a2U0K0k4bzFobTRqS25XbS9uSUZDRklPMkR1bVk0QWw0MmhrQnpVdnIwN0lVaEl0VUNCZWw0UENsR0FTR3VXQjF2MDZHTHFwRVMweVBLWENiZDRQMlgvRW4xRUU3Mjh2VVNOUzJhYTZYR20xdGJlSHA2Wm5yK2RldlgrZlpQaVFrQk1uSnlhaFJvNGI2eWJPTmpZMzZLYVpTcVlSY0xsZC8vKzdQNzhwcDVlbk9uVHZqaXkrK3dNdVhMekY4K0hBQVdVOEY3ZTN0QVdRRjY3Y1hXWk5LcGZqODg4OGhFb25nNCtPRE1XUEd3Tm5aV1gxZUlCQmc3dHk1bURCaEFrSkRROUdoUXdjQWdKdWJHOWFzV1lNTEZ5NWd6NTQ5MkwxN055cFhyb3pPblR2bitXZEF1aW5zZXk4bllXRmhPSHYyTEFZTUdJQ0FnQUQwNzk4Zkd6ZHVSTE5teldCcGFabnZmdnIxNndlSjVML3BINzE2OVZKLy84MDMzd0FBeG93Wmd3RURCbWkwUzBoSVFIQndzUHJuaGcwYm9tN2R1cEJLcFpCS3BWQW9GREExTlZVUGJjLyt3T0R0dWV4SlNVbDQrUEFoL1B6OEN2REtpYWk4WTlnbW9uSkVoWkc3anNESEtna2p2UUVnOXptRHBZbW5uUkU4N1lDQnJncHMrZWNmak4xekJGdUc5a2RaZVgzNjlqTDFRWTdIbXp2MlFqWExlamp4ZktYV3VVRnVTOVJCKzdIa0pnS2VGczBlMjlsQ1FrTHcyV2VmNmR6KzJMRmpBTExtdm1hYk9IRWkrdlRwQXdENC9mZmY4ZnZ2djJ1MDZkR2poL3I3dDFlV2xzbGtDQThQQndENCsvdGordlRwdWQ1WEpCTEJ6czRPS1NrcFVDZ1U2dUFOQUZaV1Z2RHo4ME9OR2pYZzZlbUp5NWN2NDhhTkcxcDk5TzNiRjBsSlNUaDY5S2o2V04yNmRlSHI2NHYyN2R1cmg4ZFQwU2pzZSs5ZElwRUl5NWN2UjgrZVBkVXJnSGZwMGdVM2I5N0VoZzBiTUd2V3JBTDExNnRYcjF5ZmlNK2ZQei9INDY5ZnY4YjI3ZHNCWkwyZmh3OGZqcnAxNjJMbXpKa0FzdDdYWVdGaEdEVnFGSm8xYXdZQW1ENTlPdXJWcTZmK08zVCsvSGtzVzdZc3oxWDZpWWpleGJCTlJPWEd0Q05uME5JcUVTUGR5bTRJSGV0dWhDMy9KR0RtMGJOWTFhLzBQL2tUeWVRSWZ4V1BLMUgvUFkyT1RwSWdPam5yNmRiWWxsN28wYUJnMjBQbE5OVGIwNzREQnJrdFVaOS9PMHdQclBtdGVtdXZsNmtQc09OeHpxdDQ2OU9ISDM2SU9YUG01SHIrMWF0WHVRNFIvK2VmZnhBU0VnSWdhNWlzdGJXMWVtNHJBSXdlUFZyajZlQ1JJMGVRa1pHaG5rTjc4ZUpGUEhqdzN3Y1NJU0VoY0hGeFFWUlVGTkxTMGpCdjNqeFVxMVlOS1NrcFduTzJ4V0l4Tm16WUFCTVRFd0JaQzFRSkJBTFVyRmtUYytiTTBRajBGeTllUkZoWVdKNS9EaGtaR1JDSlJCZzBhQkE4UFQxaGJHeGM2S0NkSWxkZ3dwSHpTRXFURmFxZmtzak0xQVRmZjl3R3RSenRkTzZqTU8rOWR5bVZTbnozM1hjd05qYkc4T0hEY2UzYU5RQ0FrWkVScGs2ZGltblRwcUZPblRybzE2OWZ2dXR6ZG5hR3Q3ZDNqdWV5MzNmdmF0aXdJVTZkT2dVQTZObXpwOWI1QVFNR0lEazVHWFBteklHM3R6Zm16NStQbEpRVXBLU2txSzlKU2tvQ0FJWnRJaW9RaG0waUtoZUNJdjVCaGpnR283ekxidERPTnRiZENPUHV2TVM1aDgvUXNXN3Aya3RXSkpNak1DSUs0Ykh4dUJ3VmcvQlhDVnJYdU5oWnc5WEJSdWQ3VkRDcnBuWHNzU1FFTDFNZndObXlQajUwNm8wbmtwdTRtWEFTQTJ0K2l3K2RlZ1BJQ3RyK2tTTjFYc1U4TjArZVBFRlVWSlQ2NThURVJBaUZRbHkvZmozWE50bS8rTis5ZTFjakVQajYrbUxyMXEyd3RyWkdTa29LS2xhc0NEczdPNDI1ck5sUDdyTDkrZWVma012bDZtSGJIaDRlNnY0QklEQXdFTTJhTlVOVVZCUW1UWnFFTTJmT0lDNHVUbXZPdGxLcHhKZ3hZd0FBZCs3Y1FVSkNnbnFZcjRPRGc5WnJ5R3ZGNjJ6Ky92NElEQXhFMTY1ZDMzc3RGWnkrMzN2dkxsN243KytQME5CUXJGdTNUaXVrTm1qUUFNT0dEY09XTFZ2ZzdPeHNrQzNlWkRJWnBrK2ZEaDhmSDB5Yk5nMTkrL1pGY0hBd2JHMXRrWkdSb1JIZSsvYnRpeTVkdW5DQlBpSXFFSVp0SWlvWFRvUStRRnNIT2NyTDBPbzJEbkljdjNPLzFJVHQ2Q1FKdGx3THhmNi9JeUdXeVdGakpvUlhWVWQ4MWFFWldybFZnMWRWSjlpWjU3NVhjMEhrRkxabG1STDRSNDdFVEk5RHFDQjB4aUMzSldoYmVZaDY2SGgrZ3JhelpUMmQ2cmw1ODZiNnFWdTJtSmdZZlAvOTl6a3V4Q1FXaXlHVHllRGs1SVJMbHk3aDBxVkw2bk5ObXpiRmd3Y1BNSFRvMEJ3WHNYcno1ZzNXckZtRDBhTkh3OTNkUGNkNlZDb1ZkdTdjcWQ0Nys5YXRXeGc4ZURBT0h6NE1jM056akJrekJpdFdyRkRQMlJhTHhUaHc0QUFzTEN6VXc5UkRRa0xnNmVtcC9qay9FaE1UOGZ6NWMvVlR5NGlJQ0p3OGVSSWpSNDVFdFdyYS81dnB5bG9vd083UHVNbzBvTi8zWHJ0MjdUU0M2TFp0MjNEeTVFbE1uRGhSdldqZXV3WU5Hb1M3ZCs5aTRjS0ZtRGR2SG54OGZONWI4OWF0Vy9Ienp6L25lRTRtSzlob0JhRlFpRTgrK1FTN2QrL0dzV1BITUdUSUVJd2RPeFpBMW56dGQxZHF0N2EyTGxEL1JFUU0yMFJVTG9TL1NzQUVMME5YVVh5ODdJQ3Q5N1NmQ3BjMDBVa1NyTGdRZ2dOL1J3SUFCamF1aTNFK2plQlYxYW5JN2xsQjZBd0hZVld0RmNsbG1STHNlRFFORSt0dmg0V0piWUdDZGkyYkQzUmVpWHpnd0lFYTJ5QUZCQVJnOSs3ZCtPS0xMOVJQZFB2MDZZTmh3NGFoWDc5K2VQMzZOYjcrK212WTJ0cGl6cHc1V3FGbzgrYk5HazhjMzVhV2xvYVFrSkE4dDExS1RVMUZTRWdJQmc4ZWpPdlhyOFBiMjF0akR2ZmJWQ29WL3ZqakQzVHUzRmtkVEZKVFUzSDc5bTJvVkNwRVJVWEJ6UzMzWWY0WkdSbVF5V1N3dExURTNyMTdFUmdZaUsrKytncnQyN2ZIbWpWcjRPN3VybDRaT3pvNk90ZHRwVWczK243dlpkdTVjeWNPSGp5SUFRTUc1UG1CaTdHeE1SWXNXSUF2dnZnQ2l4WXR3b3daTS9MY2JzdkZ4UVZlWGw0UUNvWFl1M2N2dnZubUc0U0hoK1AwNmRQcWtSTFo4OEx6dzlqWUdCMDdka1M3ZHUxdzlPaFI5ZXI1NmVucFNFNU96bkZFQmhGUlFUQnNFMUc1WUM4MHpscDF2SnhvWkc4RU8wSEpmcjJYbzJJd2RQOXBxRlRBVngyYVlWQ1Rlb1VhSGw0UXpaMTY0MHpNWnEzak1XbVI4SDh3VWgyNDh6dDAzUFBmT2QyRklaRklzR2JOR3R5NmRRdUxGeS9XR080dGw4dVJtWmtKQUtoY3VUTFdyMStQaFFzWFlzeVlNUmcvZmp3NmR1eW9IaXBldVhMbFhNTjJRVGs0T0dpcytQd3VJeU1qWEw5K0hkZXVYY1BLbFZrTHkvM3l5eS9Jek14VXIzTCtybjM3OWlFNk9ocXpaODlHY0hBd2xpNWRpcDA3ZDJMaXhJbElTa3JDc21YTGtKYVdoalZyMWlBMU5SWEd4c1k0Y2VJRXRtelpndFdyVjZOQmd3WjZlVzMwSDMyOTl6SXpNL0hERHovZzk5OS9oNit2TDBhUEh2M2VlMXRaV1dINTh1V1lObTBhVnExYWhidDM3MkxLbENrYVQ1V3pyVisvSGdCdzZOQWhPRG82b2wyN2RwQktwVEF4TVVHTEZpMEFaSzBGY1BEZ1FVeWRPalhQK3lvVWloem5pbS9ldkJrcWxRb3FsUXE3ZCsvR3ZuMmF1dzZNR0RFQ2ZmdjJmZS9ySWlJQ0dMYUpxSnk0RWlNQlVMN20ybDJPMGUvY1luM2FmQzBNY3dPdndLT0tJL3o3ZFNqU0o5azVhVmQ1Q0M2OTNndFpwbllvelE3Y2ZWeS93bzdIMDk0YnRCMkVWZEd1OGxDZGExRW9GRGgyN0JqMjc5OFBKeWNuZUhoNFlOR2lSVnJYN05peEE3dDM3MVlmVXlxVjZOMjdOOWFzV1lNZE8zYWdWNjllNk4rL2Y0NGhSVmVkT25XQ3RiVTE0dUxpY2p5ZmxKUUVFeE1UaElTRTRLKy8va0tkT25WdzZOQWg5T25UUjJNMThUTm56cUIxNjlhd3RMVEUyYk5uNGVUa3BONW1LWnVKaVFubXpwMkxCUXNXWVAzNjlmRHk4b0tycXl2Mjd0Mkw5dTNidzlYVkZRc1hMb1MvdnorY25JcjMvVkpXNmZ1OXQyelpNbHk5ZWhWZHVuVEJqQmt6TUhYcVZJMzNUbnA2T29Dc2xiN2ZIbkwreVNlZjRJY2Zmc0NDQlF0dzl1eFpPRHM3WS9EZ3diblcvT3V2djhMWE4rY1B1T0xpNG5EdTNEbE1tNWIzUW9ZbUppYTVMdlQyMjIrL0lTb3FDaE1uVHRSNm4vTERIaUlxQ0ladElpSXFWbDhIWHNHV2EySG9WcjhtL1B2NzZtMHVka0ZZbU5paVM3WHhPVzd6QldRRjdvMlJJL1BWVngvWGdtMWQ5SzZnb0NCczM3NGRmZnIwd1lnUkkvRG16UnNrSkdoT0FaZzFheGE2ZHUySzl1M2JheHh2MUtnUk9uVG9nRzNidGlFOFBCeURCZzNTT0ovOXMwS2gwS2syVzl1Y2g4YUx4V0xFeHNiQ3o4OFBWbFpXYU5DZ0FVNmZQbzBqUjQ3QXhjVUZBd1lNMEFqYi92NytzTGEyUnVYS2xmSHk1VXV0ZlpDem1acWFZdjc4K1FnTEM0T3JxeXNTRXhPeGE5Y3UyTm5aWWVIQ2haZ3dZUUlXTEZpQU5XdldxSWY4a3U3MC9kN3IyN2N2bkoyZE1YcjBhQmdaR2FGNzkrNUlUVTFWdDNuNDhDSE9uVHVIYnQyNndjN3V2eFhUR3pSb0FEczdPNnhjdVJKQlFVRWFxOWEvTFM0dURpdFdySUNKaVlsNmV6SnpjM05JcFZKY3ZIZ1IxdGJXT0hmdW5NYis3Ym01Zi84K0hqNThxQlhLejU4L2owZVBIc0hJeUFoUG56N0ZzR0hEWUdOVFBDTnVpS2pzWWRnbUlxSmk4MXRFRkxaY0M4UEF4blhoMzcvd1E2OExvMTNsb1loSmpjVE5oSk02OTlHMjBtRDF0bUM2K3Zqamo5RzhlWE5Vcmx3WlFOYThWQmNYRjQxcmpJMk5VYTFhdFJ5M1BLcFRwdzYrLy81N1pHWm1hcTJVUEhQbVRGaGFXbUxEaGcwYXg1VktwWHBvY1BhUTJleWZjeHI2L1RhSlJJSTdkKzRnUFQwZFhidDJ4Ymh4NDVDZW5vNGRPM1lnUER3Y0d6WnNnRUFnVUYrZm5wNk8xTlJVMk52YjQ4U0pFeEFJQkdqWHJoMEFxSy9MZnVJSkFHWm1adXBoekpHUldYUDVHelJvZ0NwVnFtRG16SmxZc0dBQkRoMDZoS0ZEZFI5TlFGbjAvZDVyM0xneEdqZHVyRDcvN2lyeWYvenhCODZkTzRmT25Udm5HSWdGQWdFKy92aGpyZU1KQ1FuWXRXc1hMbHk0QUY5Zlh5eGN1RkM5V0ZtelpzMVFzMlpOTEZtU3RYV2Z2YjA5cGsrZnJuNVB2YjJpZUVaR0J1UnlPYzZkTzRkZHUzYWhWYXRXNm5NaWtRaTdkdTNDcVZPbjBLaFJJelJ0MmhRQkFRSDQ0NDgvTUhqd1lQVHUzVnZqZlUxRWxCOE0yMFJFVkN4RU1qa21IYjJRTlhUY3dFRTdXL2JlMnJvRTd1YU92UXI5VkR2YnJWdTM4Tk5QUCtWNlhxRlE0T2VmZjlhYVA1ck4zdDRlTzNmdTFEcit3UWNmd003T0RvOGZQOVpZcU95cnI3N1N1amEvMjJ2WjJOamc0NDgvUnQyNmRlSHI2NHYwOUhUODhNTVBDQXNMdzVvMWExQzVjbVgxay9UVHAwL0QzTndjeHNiR2NISnl3cmx6NTlDK2ZYdDFVTXBlek9xbm4zNUNwMDZkTkQ0c1NFOVBSMEJBQUtwVXFZSmF0V29CQUh4OGZMQmd3UUwxL0Z3cXZLSjY3K21UZzRNRDZ0V3JoeUZEaG1ndHltWnJhNHV0VzdjaUlpSUNEeDgraEptWkdaS1RrN0YwNlZJQTBGaFU3OUtsUzFBcWxZaU5qY1hubjMrT2dRTUhJaUlpQW1mUG5zWFpzMmNoazhuUXMyZFBqQjA3Rm1abVp1amN1VE8yYnQyS0xWdTI0T1RKa3hnOWVqVGF0R2xUcEsrVmlNb1dobTBpSWlvV1gvOTJHV0taSEhzL0sxbDdKZzl5V3dJSHMycTV6dUYrbDdtSk5RYTVMU24wRSsyM05XM2FGTE5uejlhNXZWQ29PUlRmMWRVVk8zZnVWQTkvSFRKa0NJQ3M3WXhtemNyN0E0TDQrSGhzMzc0OXoydkdqUnVuL243ZnZuMUlURXpFeG8wYjFhczNDd1FDOU96WkV5ZFBabjJJTVdEQUFGU3FWQWxMbGl6Um1HOWR2WHAxakJrekJrZU9ITUh5NWNzMTdtRmlZZ0kzTnpkTW16Wk5ZOTVzNjlhdDg2eU5Da2JmNzcyaVlHeHNuT3ZROG16eDhmSDQ4Y2NmMVQvYjJkbmgwMDgvMWRpL3UzYnQybkIxZGNXc1diUGc2dXFLVWFORzRjV0xGekEyTmthYk5tMHdjT0JBMUs1ZFczMTl4WW9WOGZYWFg2TmJ0Mjc0NFljZnNHelpNcmk3dStkcm1Eb1JFUUFZcVZRcWxhR0xJQ0lxYW83ek5pT2hUL2xhSU0zeHVCSUozNDU3LzRYRklEcEpnaVpyOXVHckRzMHd5N2ZaK3hzWVFGcW1HQmRmNzhYTitCTmEyNElCUURXTHVtanUxQnNmT3ZYV2VadXZza3FsVW1rdEpFVmtDTm5USXQ2ZFVwRk5xVlNxendVSEJ5TXBLUWx0MjdhRnZiMTludjBxRkFvOGZQZ1FIaDRlZXErWmlNb3VQdGttSXFJaTkvMzVtN0F4RTJLY1R5TkRsNUlyQ3hOYmRLMDJBVjJyVFVCYXBoZ3ZVeVBWNTV3dDZ6Rmc1NEZCbTBvS0l5T2pQTitQYjRmd2dnd0pGd2dFRE5wRVZHQU0yMFJFVktSRU1qa0M3anpFd01aMURiTHl1QzRzVEd4UjI2YTVvY3NnSWlLaVVxeDhqYWtrSXFKaXQvLzJBd0RBTEYrR1Z5SWlJaW8vR0xhSmlLaElCZndkQ1k4cWpuQjE0RjYxUkVSRVZINHdiQk1SVVpHSlRwSWcvRlVDQmpXcForaFNpSWlJaUlvVnd6WVJFUldaM3lLaUFBQTlHcmk5NTBvaUlpS2lzb1ZobTRpSWlreGdSQlNIa0JNUkVWRzV4TEJOUkVSRlFpU1Q0K3JUV0Q3VkppSWlvbktKWVp1SWlJckViL2V6aHBCM2IxRFR3SlVRRVJFUkZUL3VzMDFFWlpKWUpvZFVvWUEwUFFOU3VjTFE1WlJMZ1JGUmNMR3pobGRWSjBPWFFrUkVSRlRzR0xhSnFNU0tTaFFqT2ttQzU4bGl4SWlsV1FGYXJsQi9wY3F6Z25TS1hBRnB1Z0twaXF5ZjB6TXlEVjE2dVNlU3lYSGxhUXhYSVNjaUlxSnlpMkdiaUF4Q2thbkVTMUVLb3BNbC93YnFyUDltL1N4R3JFUUtsY3JRVlpLdWZyc2ZCYkZNanU2Y3IwMUVSRVRsRk1NMkVSVzVES1VTOTE0bDRzN0xPTngrK1FaL3Y0ekRnN2hFWkNxWnBzdXFGUmRDNEZPektscTdWVE4wS1VSRVJFUUd3YkJOUkhxbFVnRVAzeVRoOXNzNDNQazNXSWUvU3VEUTduSkNKSk5qNlA3VGVKNHN3WS85T2hpNkhDSWlJaUtEWWRnbW9rSjVtaWpHM3kvajhQZS93VG8wSmg0cFhKQ3MzQW1MalVmNHF3UnN2aHFLOEZjSjJOQzNBNTlxRXhFUlVibkdzRTFFK2ZaR21vYWIwYS94OTF0UHJaUFMwZzFkRnIySDg2S3RrQlh4eUFJVkFDTUFkaFptMkR5Z0l3WTBxbE9rOXlNaUlpSXE2UmkyaVNoUFVZbGlIQWw5aEdOaGp4RVpsMlRvY2tnSFkzMGE0V2IwNnlLOWh6RlVlSndnd2l0SktuNE12b1BPZFd2QXpseFlwUGNrSWlJaUtza1l0b2xJeXd0UkNnN2ZmWWhqWVU5dzcxV0NvY3VoUXByZjZhTml1OWYrMjVINE92QUtlbTAvZ1pNamV6TndFeEVSVWJuRnNFMUVBSUFZc1JTL2hEN0M4YkFudUJQenh0RGxVQ24xV2RONjhLcnFpUFliajJEejFWRE04bTFtNkpLSWlJaUlESUpobTZnY2U1MlNpcU9oajNFODdERkNYc1FadWh3cUk3eXFPbUZnNDdyWWZDMFU0M3dhOGVrMkVSRVJsVXNNMjBUbGpEeFRpYU5oajdIcjVuMzhGZjNLME9WUUdUWE9weEVDN2p6RS90c1BNTjZua2FITElTSWlJaXAyRE50RTVVU01XSXJ0TjhLeEp5UUNDYWt5UTVkVDVLeUZBbGdKQmJBVW1zSktLRUE0NTU0WEs2K3FUdkNvNG9nclVURU0yMFJFUkZRdU1Xd1RsWEhCLzd6RXRodmhDSXg0Q3FWS1plaHlDcVN5dFNYY0hPM2c3bWlMNnZZMnNQbzNRTDhkb3EyRkFsaXFqNXZDVWlpQXBVRDduemJIZVpzTjhBckt0OVp1MWJEbFdoaEVNam1Ia2hNUkVWRzV3N0JOVkFhbEtUSnc0TzlJYkxzUlhxSzM2ekl5QXFyWldzUGQwUTV1Rld6Ly9hK2QrbWVMSEVJemxSNkRtdFREbG10aCtPMStGRDVyV3MvUTVSQVJFUkVWSy80bVMxU0dQRTBVNDZmcllkaC9PeEtTZExtaHl3RUFHQnNab2JxOTlUdEIyZzV1anJad3EyQUhvWW14b1V1a0l1SlYxUWt1ZHRZSWpHRFlKaUlpb3ZLSFladW9sRk9wZ0RNUG4ySGI5WENjZi96YzBPWEF5QWp3cmxvUmJXczVvNjI3QzFyV3JBcHpVeE5EbDBVRzB0cXRHZ0lmUERWMEdVUkVSRVRGam1HYnFCUTdFL2tNaTg3Y3dJTzRSSVBXVWR2SkRtM2RYZFFCbS9OektWdjNobTRJdVBNUXYwVkVvVWNETjBPWFEwUkVSRlJzR0xhSlNxR3cySGg4OWV0bGcyM2RWY1hHVWgydTI5ZDJRVlViSzRQVVFTVmZqd1p1c0RFVEl2QSt3ellSRVJHVkx3emJSS1ZJZEpJRWk4NWN4L0h3SjhWK2J5Y3JDL1QxcW9WUHZPdWltVXVsWXI4L2xWNDlHdFJFNElPblhKV2NpSWlJeWhXR2JhSlNJREZWaHBVWGJ1SG5tL2VneUZRVzIzMHRCYWJvMXFBbUJualhoVy90NmpBeE5pcTJlMVBaTWFocC9heWg1RnlWbklpSWlNb1JobTJpRWt5V2tZbU5WKzVpZmZEZmtLUXJpdVdlSnNaR2FGZkxCUU84NjZCSEEzZFlDZm5QQkJWT2E3ZHE4S2ppaUMzWFFrdGQyTDdadFRPOHRtNkhlZlhxaGk2RmlJaUlTaG4rRmsxVUFpbFZLdXkvL1FETHo0VWdWaUl0bG5zMmRhNkVUN3pyNEJQdk9uQzBOQytXZTFJdkZwUHFBQUFnQUVsRVFWVDVNYTVsSTB3K2RnR1hvMkxRMnEyYW9jdkpOMm5FZmNoZVBDKzJzSjJlbm82a3BDVFkyOXZEM0Z6Nzc2RlNxVVJzYkN4c2JHeGdhMnRiTERXOXo4dVhMK0hzN0t6WFBoVUtCUjQvZm95cVZhdkMzdDVlcjMwVEVSRVZGMjV3UzFUQ25IMFlqZFliRG1IcThZdEZIclRkSGUzd1ZZZG11RDFqTU02TzY0ZXhMYjBZdEtsSWZOYTBIbHpzckRIcDZBVkRsNklsUXlSQ3lyMTdPWjZ6KzZnRnJCdDZhQjJYUFgrT0RKRkk3N1hzMnJVTGZuNStTRXRMeS9IODlldlhNWHo0Y0R4NDhDRFBmdmJzMllNTEZ6VC9yRisrZkltSWlJaDhmU1VsSmVXcjNwOS8vaG5EaHc5SFJFUkV2cTUvOHVRSnhvNGRpeWRQOGw1M0lqazVHVk9tVEVGd2NIQysraVVpSWlxSitHU2JxSVNJbDZaaHdpL25jZTVSMGU2VlhkM2VCdU45R3VHRDZwVzUwQmtWcTZVOVdtSFkvaUJzdWhxSzhUNk5ERjJPbXV6RkM0UjA3NEw2cTlhZ3lvQlBOYzQxT1hSRTYvcVVlL2R3WitBQTFKNi9VT3Y2d3BCSUpBZ01ESVNIaHdkZXZYcUZWNjgwZHh1b1Y2OGVqaDA3Qmx0YlcxaGJXMnNGWERNek03aTd1eU05UFIzWHIxL0g0OGVQWVdwcWlqWnQyZ0RJQ3NZWEwxN01WeTBUSjA1RW56NTkzbnRkNTg2ZGNmRGdRYXhmdng3Ky92NHdOczc3TTN3ek16UElaREpNblRvVlgzNzVKZHExYTVldmVxaG83ZG16QitucDZUcTFiZHk0TVpvMWE2Ym5pb2lJeWdhR2JhSVM0SmZReDVqMWF6Q1MwblQ3WlNjL0dsZXJpRW10dmRIYnN4YU1qYmpRR1JXL0hnM2MwSzErVFh6eisxVzBkcXNHcjZwT2hpNEpBR0R0NFlINnE5WWc5dkFoZFhpT0R6cU5sSWo3U0w1MkRmWXRXOEs2b1FlY09uY0JBRHhkdXhwT25UcnJOV2dEV1dGWUtwWGk3dDI3bURKbGl0YjVCUXNXNE02ZE93Q0FxVk9uYXAydlVhTUd0bTNiQmpNek15eGR1aFRUcGszRGQ5OTloOFdMRitQRER6L0U2TkdqTVdqUW9EeHJTRTFOeFl3Wk0vSmRzN096TTNyMDZJR29xQ2drSnllalFvVUtlVjd2NHVLQ0RSczJZTzdjdVZpeVpBa3lNelBoNit1YjcvdFIwZmp0dDk4Z2xXcVBwTXJJeUVCR1JnYk16TXhnbE12L2I1aWJtek5zRXhIbHdraWxVcWtNWFFSUmVSVXZUY1BVNDMvaTlJTm5SWGFQVG5WZE1hbDE0MUkxVDdZb09NN2JqSVErNVd2bWpPTnhKUksrSFdmb01qU0laSEwwM0g0Q3o1TWxPRG1pVjRrSjNObFM3dDNEZzVuVGtYTC9QdXcrYWdHSGxpMlJkTzBhUkRldXc3cGhROVJmdFJiV0h0ckR5Z3ZyMXExYm1EMTdOb1lNR1lKZXZYcGgvLzc5Nk5DaGczb3V0RUtod015Wk15RVFDTEJ5NVVwY3YzNGRJU0VobURScGtqb0VtWmlZd05yYVd0M255NWN2TVduU0pMUnQyeGJUcDAvUDMrdFBTVUhmdm4zVlQ3Wi8vLzEzYk55NE1jODJtWm1aTURFeHlmTWFjM056SEQ1OFdQMnpUQ2JEdm4zN01IandZTVRIeDJQOCtQRWExNnRVS3FTbnAwTWdFR2oxM2FKRkM4eWRPemRmcjRjS1o4K2VQZGk5ZXpjQ0FnTGc2T2hvNkhLSWlFb2RQdGttTXBEZkh6ekZwS01Ya0Z3RVQ3T0ZKc1lZNEYwWGs5czBSaDBuTGk0RUFLMnEyUUFvbnNYbVNvcXMxMXl5MkprTDRkK3ZBeVlldllEMkc0L2d1KzZ0TUs2bGw2SExBdkRmOEhDblRwM1JPT0F3VE8zc0FBQTFwMmZONjM3d3hYVGNHVGdBelFLRDlMcGcydlBuejdGMDZWSzR1YmxoOE9EQnlNek1SR2hvS0c3ZXZJa05HemJBeHNZR2E5ZXV4Y3VYTDdGOCtYTFkyOXZEeWNrSndjSEJjSFIwMUFxcTJaeWRuYkZwMHlaVXFWSkY1OXBxMWFxRkFRTUdhQnlMaTR0RFVGQVFXclZxQlhkMzkzejFZMnFhOWV1R1hDNkhVQ2lFdWJrNVJvNGNDUUN3dDdkWGY1OU5LcFZpNTg2ZDhQSHhnYWVucDhhNXFsV3I2dnB5cUlERVlqRUF3Tzdmdnd0RVJGUXdETnRFeFN3cExSMWZuTHlFRStGNUx4Q2tDenR6SVVaODZJbHhQbDV3c3JMUWUvK2xXYkpjaFhDUkNwNTI1V01JZldpeUN1S01rdmxhdmFvNjRkVEkzcGo0eTNuTURieUM4Tmg0Zk5XaEdWd2REUHZod0tORkMyRC9VUXZVWDdOTzY1eXBuUjA4dCsxQStLZ1JlREJ6QmhvZlBKeEREN281YytZTWxFb2xGaXhZQUZOVFU1aWFtbUxod29XWU1tVUt3c0xDNE9QakF3Y0hCM1R2M2gwZmZQQUJBS0JaczJhWVBIbHlyZ3VwWlN0TTBBYUF1blhyb203ZHVockhidCsramFDZ0lIVG8wS0ZBYzY3RllqR21USm1DTm0zYXdNL1BUejIvMjlyYVdtdCsrSnMzYjdCejUwNTRlM3VqWjgrZWhYb05wTHY0K0hnNE9qcXFQeXdoSXFLQzRiK2VSTVhvajRmUm1QRExlU1NreXZUYXI5REVHR05hZW1GbSsyYXdNUlBvdGUreXdyT3FFOEpGVW5pV2t3YzBZU0xBcTFwRlE1ZVJLenR6SWZZTzdvcnZ6NGRneFlVUUhQZzdFb09hMUN2VzBDMTcvaHl5bHk5ZzNhQWhNc1JpaUc1Y1I0dkwxL0pzVTN2QklseHYzUkt5NS9yYkRtekVpQkZvMzc0OWhFSWhvcU9qSVpQSklKUEpNR1hLRkNnVUNnUUZCYW0zdi9yeHh4OGhGb3NoRm9zaEVva2dGb3R4NE1BQkhEbHlCTWJHeG5qMTZoVzJiTm1pN3J0R2pSb1lQbnk0WHVyTUpwTmwvZnRsWVZHd0QvUXNMUzNoNmVtSmdJQUFSRVpHWXQ2OGViQ3hLWG1qTCtnLzBkSFJxTTQ5NW9tSWRNYXdUVlFNUkRJNXZqb1ZqQ09oai9UZWR5OFBkeXpwNWdObk8rdjNYMXlPOVcvY0VJZXZ2TUZBMTd5ZkJKWVZmeVpiWW5EYitvWXU0NzFtK1RiRG9DYjFzUGxhS1BiZmpzU0J2eVBSeXEwYVdydFZReXUzYW1oVnMraldHcmpldWlVQW9Fci9UMkRmMGdkbXpzN3ZEZERtMWF2RHhNWUdLZmZ2NGNYMmJYang4M2FZMnRxaWRkaDluZXN3TWpLQ1VDakVaNTk5cG5YTzJOZ1lTcVVTTmpZMmNISnlncFdWRmF5c3JHQnZidzhYRnhkWVcxdkR5c29LY3JrYzV1Ym1VQ3FWNm9XdUhqOStyTFdGMStEQmc5VkRnM1dWa3BJQ0FMaHk1UXIrK2VlZlBLOXQyclNwK3NtNHFha3BaczZjaVVxVkttSFBuajFZdEdnUlZxMWFWYWhhcUhET25EbUREUnMyNUhwZUpwUGh4WXNYN3gxZElCQUljUFRvVVgyWFIwUlU2akZzRXhXeFB4NUdZOUxSQzNnajFXL0k4NnppaU5XOTIzSDdybnpxV05jVmdmZXFZY3MvLzJDc2U5bGVGM0xqWThEQjBRWHRhNWVPSjFLdURqWlkycjBWWnZrMngrYXJvZmd0SWdyZm53OVJuL2VzNG9qV2J0VmdaMkdtUHRicTN3WC9QS3M0d2M1Y3FOTjkyejk3b2Y3K3hmYXRFT1J6WHFxNVMzWElYanhIemVrejROU2xDMHh0Q3o5Y29ucjE2dGl3WVFQTXpjMWhZV0doL3E5UUtFUy9mdjNRdjM5L0RCNDgrTDM5Vkt0V0RTdFdyQUFBekprelIydVllVnBhR21yWHJnMGZINThjMjh2bGN1emN1VFBQZTBna0VnREF1WFBuY2wyaE9qTXpFd3FGQXJhMnRsckQwSWNOR3dZSEJ3ZDRlSGhBb1ZEZzJqWHQwUVRaOTNqOCtERXVYYnFrZGQ3WjJSbTFhdFhLczg2ODNIdVZVS1M3UHhpS21ha0ptbGV2bk8vcmE5U29nZDY5ZStkNDd1blRwN2h4NHdiYXRtMkx5cFh6N3BQRHpJbUljc1ovSFltS1NLWlNoZm1ucjJMenRUQzk5bHZWeGdwek8zMklnWTNyZ1R0NEZjenF2aDB4ZGs4eXRqeDVnN0cxeXViSzVQNlBsTGlYV1JFYmUzY3dkQ2tGWm1jdXhDemZacGpsMnd3aW1SeGhzZkc0RWhXRHkxRXZzZTkySkNUcGNxMDJYM1hJdXI2d3JCdDZJT1grSW1TSVJPcUYwWEtTSVJKQkduRWYxZzA5WUdwbkIvdVdPWWZXZ3NySXlFQ1ZLbFdRbXBxS2xKUVV4TVhGSVRVMUZXbHBhVkFvRklpSWlNQ2hRNGVRbXBxcS9wSktwVWhMUzRPMXRUVysrZWFiZk4rclRwMDZXb3VlWmNzT3lGNWV1UzlhRnhjWEJ3QUlDQWpRV1AzOGJkZXZYOGU4ZWZOeVBaLzlwRFF4TVJIZmZ2dHRydmNLREF4RVlHQ2cxdkZldlhwaDh1VEp1YmJMeSt1VVZMVDExOStjKzVMbTBMQWU2RmduZngrMDFhdFhEL1hxMWN2eDNIZmZmUWNqSXlOTW1US0Z3LzJKaUhURXNFMVVCT0tsYWZqOHdCbGNmeGFydHo0dEJLYVkzTG94cHJScERBc0IvK3JxYXN2US9waDU3QStNdi9NQ3JSM1M0V1VITkxJdjNaOWFoQ2FyRUNZQy9rd1F3cUdpS3piMjZXam9rZ3JOemx5STF2OE9KNThGN1RCOU9Tb0dBUFMyZFpoOVN4K1kyTmpneFk1dHFEbjlpMXl2ZTdGakcweHNiUFFXc3JQZHVuVXJ4OENjUFl6OC92MzdlUDM2TlN3dExkVmZWbFpXcUZTcEVod2NIUFJXaDBBZ2VPK1E0VWVQSHNIZTNqN1hJQTFBUFpROXQydENRa0pRdVhKbHVMaTQ0T1RKa3hybnpwNDlpdzBiTm1EZ3dJRTVEcTBIQ3Zja3RiSzFKUzVOSE1BbjIza1FpVVM0Y3VVS3ZMMjlZV05qZ3kxYnR1RGV2WHRZdjM2OUhxb2tJaW8vK0JzN2taN2RpWG1Eei9iOGp0Y3BxWHJyODFQdnVsalV0U1VxV1hPRmNYMVkxZmYvY081aE5JNkhQc0RXKzI5Z0t6RENsWmVGbThkcUtLMmRiU0ZTcU9CVnRTSUdkMmlJOXJWZERGMVNzU2lLZmVQckxGaUVCek5ud0w1Rnl4ekRkUEsxcTNpNmJpMDhmOXFtOTN0N2VucGk5ZXJWc0xDdzBBalVabVptQlJwR1h0UWtFZ2tpSWlMUW9rV0xQSy9MbnRlZDJ4UFJqUnMzUXFGUVlNK2VQUm9MclVra0V1emF0UXZPenM0WU9uUW9oRUxkcGdpOGowY1Y3aG1kbDJQSGprR2hVT0Rqano4R2tEVUNJVFpXZng4ZUV4R1ZGd3piUkhwMDhNNURURDMrSnhTWlNyMzBWODNXQ3R2KzF3a2Z1Ulp1K3g3UzFyR3VLenJXZFRWMEdWU0NWQm53NmI5N2JYK0tLcDhNZ0ZPWHJqQzF0VVdHV0l6NG9OTjRkZVF3WFB4R3dxbExWNzNmMjhyS0NvMGFOVkwvckZBb0lKVktrWkNRQUtWU2lkallXRnk5ZWhWU3FWUTloRHo3djluZjI5cmE0cXV2dnRKTFBSczNib1MzdHpkYXRXcWxjZnowNmRQSXlNaEFtelp0OG15ZnZRaWJyYTJ0MXJubzZHZzhmLzQ4eDZIc1c3WnNnVmdzeG9JRkM5UkJlOWV1WFlpT2pzYThlZk4wZlRsVUFFK2VQRUZBUUFEYzNOemUrNzh6a0JYRXJheXNZR1ptOXQ1cmlZaktHNFp0SWoyUVp5cngxYS9CMkJNU29iYytoelZyZ0NYZFdzRkt5TCttUk1XbDlzSkZjT3JTQlMrMmIwUDQ2SkhxNDA2ZE9xTnh3Q0c5RHg4SGdBc1hMdURnd1lNYTg3RVZDb1hHTlVGQlFRZ0tDb0pBSUZDdlNKNDlsTnpjM0J3Mk5qYnZYY1JLcWN6L2g0Qi8vUEVIWHIxNnBSRzJ4V0l4QWdJQ1VLRkNCYlJ1M1RyUDl0bGgyeTZIK2UvQndjRUFnTFp0MjJvY0R3OFBSMUJRRVByMDZhUHh3WU9scFNVdVhicUV3TUJBZE8vZVBkK3ZnUXBPTHBkajVjcVZVQ3FWbUR4NXNub3Y5THljTzNjT3UzZnZ4dGF0V3d1OXJ6c1JVVm5EMytLSkN1bVZKQldmN1EzRTNaaDR2ZlJYMGNvQ213ZDBSUHRhNVdNNE1GRkpZOS9TcDBoQ2RXNnFWS21DSmsyYXFNUHoyMStXbHBhWU5Xc1dldmZ1amFGRGgrWTRWemswTkJTclZxM0NzR0hEY3V3L1BUMGRtemR2enRkVFNpQnJLTGRFSWtHTkdqWFV4MVFxRlZhdlhnMnhXSXpwMDZlL2QzaDNYRndjek16TVlHNXVyblV1T0RnWWxTcFZRdjM2LzIxTkp4YUw4ZjMzMzZOV3JWb1lNMmFNeHZYOSsvZEhjSEF3Tm0zYWhFYU5Hc0hGaGY4MkZnV1pUSVo1OCtiaHlaTW5HRHAwYUo2TDVMMU5MQlpESnBOeEVUVWlvaHd3YkJNVndyVm5zZmg4ZnhBU1VtVjY2ZStUUm5Xd29tY2JuYmN5SXFMQ1M3bDNENDhYTDlRNlhuditRbGg3ZU9qOWZnMGFORUNEQmcxeVBXOWhZWUhNek14Y0Z3VjcrdlFwWW1OanRSWWprOGxrU0VoSXdJUUpFeEFURTROMjdkckIxTlFVSXBFb3ozcENRME1CQUxWcjF3YVFGYlQ5L2YxeDllcFZORy9lL0wxUGw2VlNLY0xDd2pUQ2VyYm82R2c4ZWZJRWZmdjJWUitMalkzRm9rV0xrSnljakdYTGxpRWpJd05KU1VucTBKK1NrZ0pQVDA5RVJFUmc1Y3FWV0x0MmJiNmV1RkwrU1NRU3pKOC9IK0hoNGVqY3ViUFdCemNDZ1FBeW1ReEtwVkxyei83MTY5ZnFENGVJaUVnVHd6YVJqalpmQzhQODAxZVJxU3o4bnMzMkZtYjRzVjhIZEt0ZlV3K1ZFVkZobU5yYXdqNkhCY0JNYzVoL1hCeHExNjZOMDZkUG8wcVZLbHB6b0VVaWtYcCs3ZHRQRmtVaUVhS2lvaUNWU3VIbTVnWi9mMys0dTd2RDFkVVZGeTllaElXRkJTcFVxS0IxcitUa1pKdy9meDZXbHBabzFxd1owdExTc0hyMWFseThlQkh1N3U2WU8zZXV4dlZCUVVHNGRPa1NuSnljWUdWbEJXTmpZMXk3ZGcwU2lRU0RCZzNTNnYvOCtmTUFvREVNL2VqUm8zank1QWxNVEV3d2V2Um9aR1JrYUxVek56ZUhnNE1EN3QrL2oxOSsrU1hYcmN1bzRDNWN1SUNOR3pjaU9Ua1pmZnYyeGZqeDQ3V3VjWGQzUjFCUUVGYXRXb1VtVFpxbzkxZC8vZm8xTGwrK25PK240RVJFNVEzRE5sRUJwU2t5TU9ub0JSd1BmNktYL2pyV3FZNk4vWDNoWk1XVnhvbEtBdlBxMVZIbGswOGhlL25pdjJQT0xqQ3Zucis5aS9WdDNMaHhXTE5tRFRadDJnUzVYSE92Y1dOalk3aTV1V0g2OU9rYXh6TXlNbUJzYkl3K2ZmcGd6Smd4RUFnRUFJQUpFeVpnM2JwMStQUFBQNUdabWFsMUx6TXpNOVN1WFJzalJveUFsWlVWTm0vZWpJc1hMOExiMnhzTEZ5N1VlbnBwWTJPRHYvLytXMk9PdVpXVkZmcjM3NDkrL2ZwcDlYLzE2bFhZMnRyQzA5TlRmYXgzNzk1SVRrNUdoUW9WNE9EZ29QNnl0N2RYZndtRlFpZ1VDb3dlUFJwNzkrNUZ0MjdkOHR4NmpQSW5NREFRYTlldWhhV2xKV2JQbm8yT0hYUGVOckI3OSs2NGYvOCtMbCsrakxObno2cVBDNFZDMUt0WEQ1TW1UU3F1a29tSVNoVWpsVXBWK01keVJPVkVZcW9NL1hmK2l0RFl3cy9QdGhLYVltWFB0dmhmNDdwNnFJeUk5T25WNFVONE1IT0crdWY2cTlhZ3lvQlBEVmhSd1NVbUp1YjQ5TG9nRkFvRnpwdzVnMjdkdXVVNWREc3pNeE15bVF3cWxTclBFQ3lUeWZEczJUUFVxMWRQcDNvZVBIZ0FLeXNyVkRmUUJ4OWxqVUtod083ZHU5R25UeDg0T25JN05DSWlmV1BZSnNxblY1SlVmTHp0T0tJU0M3OGZjeDBuZXh3YTFnT3VEbHhRaG9pSWlJaW9MT0l3Y3FKOGlFNlNvTWUyNDRnUlN3dmQxLy9WZGNYMi8zV0N0VkNnaDhxSWlJaUlpS2drWXRnbWVvK0hiNUxSYy9zSnhFdlRDdDNYcE5iZVdOaTVKZjVkVzRhSWlJaUlpTW9vaG0yaVBJVEd4cVAzanBNUXkrVHZ2emdQQWhOamJPamJBUU84NitpcE1pSWlJaUlpS3NrWXRvbHlFZnpQUzN5MjkzZWtLclMzb1NrSUp5c0xIQmphRFUyZEsrbXBNaUlpSWlJaUt1a1l0b2x5RUJUNURNUDJCeUZEcVN4VVAxNVZuWEJnYURkVXRiRjYvOFZFUkVSRVJGUm1NR3dUdmVObzJHT01PZndIQ3J0T2Y3ZjZOYkh0ZjUxZ2JtcWluOEtJaUlpSWlLalVZTmdtZXN2dWtBaE1QM0d4MFAxODFhRVpadmsyMDBORlJFUkVSRVJVR2pGc0UvM3I1Ny91WWVhcDRFTDNzMk5nWi9UMmNOZERSVVJFUkVSRVZGb3hiQk1CT0hudm4wSUhiWE5URXdRTTdZNDI3czU2cW9xSWlJaUlpRW9yaG0wcTk4NC9mbzVSaDg0V3FnOXJvUUJIL1hyaUF4ZXVPRTVFUkVSRVJBemJWTTdkZmhtSElmdE9JMU9wKzJwb0RoWm1PRG15TnhwV3JxREh5b2lJaUlpSXFEUmoyS1p5NjBGY0l2cnYvQlhwR1prNjkxSE4xZ29uUnZTQ3U2T2RIaXNqSWlJaUlxTFNqbUdieXFXbmlXTDAzbkVLWXBsYzV6N2NLdGppMTFGOVVNWEdVbytWRVJFUkVSRlJXY0N3VGVYT0cya2FlbTQvZ1hocG1zNTlOS2hjQVNkSDlFSUZTM005VmtaRVJFUkVSR1VGd3phVkt5S1pITDEzbkVTTVdLcHpIMDJkSytHb1gwL1ltQW4wV0JrUkVSRVJFWlVsRE50VWJxUXFNdEIvNXlsRXhpWHAzRWNUNTRvNE1iSVhMQVg4cTBORVJFUkVSTGt6Tm5RQlJNVkJwUUkrM3grRXYxKyswYm1QZXBVYzhNdnduZ3phUkVSRVJFVDBYZ3piVkM0c08vY1h6ajkrcm5QN0dnNDJPREdpRit6TWhYcXNpb2lJaUlpSXlpcUdiU3J6Zm4vd0ZLc3YzdGE1ZlJVYlM1d2EyUnNWclN6MFdCVVJFUkVSRVpWbEROdFVwb1hGeG1QVXdiTTZ0M2V3TU1PSkViM2hiR2V0eDZxSWlJaUlpS2lzWTlpbU1pdGVtb2IvN1E2RUxDTlRwL2JXUWdHT2oraUYyazUyZXE2TWlJaUlpSWpLT29adEtwTVVtVW9NM0JPSTF5bXBPclUzTXpYQjRjOTd3TE9LbzU0ckl5SWlJaUtpOG9CaG04cWt5Y2N1Nkx6eXVJbXhFZllPN29vUFhhdm91U29pSWlJaUlpb3ZHTGFwek5sOExReUg3ejdTcWEyUkViRHQwMDd3clYxZHoxVVJFUkVSRVZGNXdyQk5aVXJ3UHkveHplOVhkRzYvb0hNTDlQSncxMk5GUkVSRVJFUlVIakZzVTVueExFbUNvZnRQUTZYU3JYMXZEM2RNYnQxWXYwVVJFUkVSRVZHNXhMQk5aWUk4VTRsQmV3TWhTVmZvMUw2SmMwVnMrcVNqbnFzaUlpSWlJcUx5aW1HYnlvVDVwNjhpTWk1SnA3YVZyUzBSTUxRN3pFeE45RndWRVJFUkVSR1ZWd3piVk9xZGZSaU5yZGZEZFdvck5ESEd3V0hkNFdSbG9lZXFpSWlJaUlpb1BHUFlwbEx0ZFVvcXhoeitRK2YybXovcENLK3FUbnFzaUlpSWlJaUlpR0diU2pHVkN2QTdjQVppbVZ5bjl0UGFOa0Z2ejFwNnJvcUlpSWlJaUloaG0wcXg5WmYveG8zb1Z6cTE5YTFkSGQvODMwZDZyb2lJaUlpSWlDZ0x3emFWU21HeDhmanVqNzkwYWx2TDBRNC9EK29NSXlNOUYwVkVSRVJFUlBRdmhtMHFkVklWR1JpNlB3aVp5b0p2cUcxbkxzVGh6eitHdFZCUUJKVVJFUkVSRVJGbFlkaW1VbWZLc1QveFBGbWlVOXNkQXp1amhvT05uaXNpSWlJaUlpTFN4TEJOcGNyQk93OXhMT3l4VG0xSHQvQkUrMW91ZXE2SWlJaUlpSWhJRzhNMmxScHZwR240OHRRbG5kcldyMVFCaTd2NjZMa2lJaUlpSWlLaW5ERnNVNmt4K2VnRlNPVVpCVzVuWm1xQ1hZTzZRR2pDdHpzUkVSRVJFUlVQcGc4cUZVNkVQOEhaaDlFNnRWM2N0U1ZxTzlucHVTSWlJaUlpSXFMY01XeFRpU2VXeVRIanBHN0R4enZWZGNXb2p6ejFYQkVSRVJFUkVWSGVHTGFweFBzNjhBcVMwOUlMM0s2Q3BUazJmOUt4Q0NvaUlpSWlJaUxLRzhNMmxXalhuOFhpd04rUk9yWGQrdW4vd2Q3Q1RNOFZFUkVSRVJFUnZSL0ROcFZZYVlvTWpEMThUcWUyRTFwNWM1c3ZJaUlpSWlJeUdJWnRLckcrKytNdnZCQ2xGTGhkL1VvVk1LL1RSMFZRRVJFUkVSRVJVZjR3YkZPSkZCWWJqeTNYd2dyY3pzVFlDTnYvOTMvYzVvdUlpSWlJaUF5S2lZUktuQXlsRW1NUG40TlNwU3B3MnltdG02QitwUXBGVUJVUkVSRVJFVkgrTVd4VGlmTkQ4QjFFdmtrcWNMdnE5amI0eXJkWkVWUkVSRVJFUkVSVU1BemJWS0w4a3lEQ3lnc2hPclhkMk4rWHc4ZUppSWlJaUtoRVlES2hFbVhLc1QraHlGUVd1TjJRRCtyRHAyYlZJcWlJaUlpSWlJaW80QmkycWNRSWlueUdhODlpQzl6T3djSU0zM2IxS1lLS2lJaUlpSWlJZE1Pd1RTVkNwbEtGdVlGWGRHcTdzbWNiMkpvTDlWd1JFUkVSRVJHUjdoaTJxVVRZZGlNY1VZbmlBcmRyWDhzRmZiMXFGMEZGUkVSRVJFUkV1bVBZSm9OTFRrdkg5K2R2RnJpZHVha0pOdlRyVUFRVkVSRVJFUkVSRlE3RE5obmM5K2RESUpMSkM5eHVmdWNXcUdaclZRUVZFUkVSRVJFUkZRN0ROaG5VUHdraWJMc1JYdUIyOVNvNllFd0xyeUtvaUlpSWlJaUlxUEFZdHNtZzV2NStGVXFWcXNEdFZ2VnFDeU9qSWlpSWlJaUlpSWhJRDB3TlhRQ1ZYMWVmeHVKTTVMTUN0K3RXdnliMzFDWWlJaUtpWXFkNDhReVpMNktoZVBZUE1xS2prQkVkQlFBd2RYV0RxYXNiQkRWcndjUzVPZ1F1TlF4Y0taVUVSaXFWRG84VmlRcEpwUUphYlRpSXlEZEpCV3BuYW15TVd6TStnNHVkZFJGVlJrUkVSRVNrVGZUVEQxQW1KOExJeWhxQ0d1N3FnQTFBSGJ3VlQ1OUFsU3FGY1FWSDJJMmFZdUNLeWRENFpKc01ZbGZJL1FJSGJRQVkwOUtMUVp1SWlJaUlpbzM4ZmlpUzF5MkZ6ZERSc0dqVE1jZHJUT3dkWU5hb3Fmcm50SXQvSUc3Y1o3Q2Y5aldFOVQyTHExUXFZZmhrbTRxZEpGMEI3MVY3Q3J3Q3VaMjVFSGRuRG9XTm1hQ0lLaU1pSWlJaStrL0tpVU9RM3crRi9iU3ZZV3hoV2FDMlNta0trdGN0aFpuM0I3RDZ1SDhSVlVnbEdSZElvMkxuZi9tT1RsdDl6ZXYwRVlNMkVSRVJVU0ZFUmtZaU5UVTExL1BuenAxRGZIeDh2dnJLcXg5OVV5cVZpSTZPaGxRcUxiWjdwcHc0QktVb0VSWG1MQ2x3MEFZQVl5dHJWSmk3RkJueGNaQ2VPbElFRlZKSng3Qk54VW9zazhQL3l0MEN0NnRYMFFIRG0zc1VRVVZFUkVSRXBZdEtwVUpxYWlwZXYzNk54NDhmNC9idDI3aDQ4U0tPSHorT25UdDNZczJhTmJoMjdacFdPN2xjanErLy9ockxseS9Qc2QrNHVEaXNXN2NPaXhjdlJtWm1acDQxWEwxNkZVT0dERUZrWkdTaFg4L1ZxMWZ4OE9IRFBLK1JTQ1FZT1hJa0xsKytYT2o3NVlmOGZpams5ME5oTzJ4Y29mdXlHejRlNmFHM0lIOXdUdytWVVduQ09kdFVySDY4ZkFlcGlvd0N0K05XWDBSRVJHUm9kKy9leFlvVkt6QnQyalEwYjk2OFNPOTE5T2hSM0xsekJ6S1pUUDBsbFVvaGxVcVJtcHFLZDJlQ0NnUUMyTnJhcXI5eWVqcDk3dHc1aU1WaURCbzBLTWQ3VnFwVUNXUEhqc1dHRFJ0dzkrNWRORzNhTk1mckFPREREeitFdDdjM1pzK2VqWFhyMXFGR2pScFl0R2hSdnNQd3lKRWpNWERnUUtTbnA4UGYzeDlwYVdsWXUzWXRhdFFvR2F0NEo2OWJDcWNmZHVpdFAvdXBYeVAreTNHb3RHbWYzdnFra285enRxbllpR1Z5ZUt6WVhlQ3czYVZlRGV3ZjBxMklxaUlpSWlMSzIrUEhqN0Z2M3o1MWtGeTZkR21SaCsyTEZ5L2k2dFdyc0xTMGhJV0ZCYXlzckdCaFlZRzR1RGdjTzNZTWRldld4ZFNwVTlYaDJ0emNQTS8rbEVvbFJvd1lBVmRYVnl4ZXZCaFNxUlREaHcvUDhWcXBWQW9yS3l1dDQ2TkdqVUtYTGwzVVAyZGtaT0RiYjcrRnA2Y251bmZ2anJ0MzcwSWlrV2kwU1V4TVJJVUtGVFNPclZxMVNoMjJBZURKa3llWU5tMGFyS3lzc0hidFdpZ1VDa3ljT0ZIci9qS1pEQUtCQUNZbUpockhYVjFkNGUvdm4rZnJMd2pSVHo5QTJNQXoxOFhRTkdSbUl2RzdPUkI2Tm9GMXY1dy94TWlXOXVjWnlKODhoTjNJU1hxcWxFbzZQdG1tWXJNK3VPQlB0WTJOakxDa20wOFJWVVJFUkVTVXR3a1RKdURSbzBjUUNvVndkWFZGZEhSMHNkeTNYYnQyYU5ldW5jYXhYMy85RmFkT25VTDE2dFV4ZWZKazFLNWRXK1A4M2J0M0VSY1hoMDZkT21uMWQrSENCY1RHeG1MaHdvVUFBS0ZRaUU4Ly9WUjlQalUxRlFjUEhrVDc5dTNoNXVhV1kwM1o5OXUxYXhjdVhMaUFuVHQzWXRHaVJWQXFsUmcvZmp5c3JhMnhmUGx5Q0FSWmErekV4Y1hCejg4UFgzNzVKZHEzYjYvdVo5V3FWUnI5MXFwVkMzUG16TUhDaFF0eCtQQmgrUG41WWZ6NDhSclh5R1F5Yk5xMENiNit2bWpZc0tIR09WdGIyeHpyMVlYaXhUTW9reEx5RjdRVmNpUnZXUWZGNDBnSVBadTg5M0tMOXAwaHV4NE1SY3dMQ0txNTZLRmFLdWtZdHFsWWlHVnliTGtXV3VCMlkxcDR3dDNScmdncUlpSWlJbnEvNTgrZm8zUG56aGc2ZENnT0h6NWNiR0g3YmE5ZnY4YjY5ZXR4NjlZdGZQcnBweGc2ZEtnNjBBSlpUNjBQSERpQTNidDN3OG5KQ1UyYk5vV2pvNlA2dkVLaHdNOC8vNHd1WGJxZ1pzMmF1SEhqQnZiczJZTTVjK2JBMmRrWkFMQmh3d1lvRkFwODlORkg2cENmbVprSnBWS3BjUzhnSy9pS3hXTDF6OGJHeHBneVpRcG16SmlCMWF0WFkvYnMyUUNBTFZ1Mm9GS2xTbWpkdXZWN1g2T1BqdzlXckZpQlJvMGF3ZGpZR04yN2Q5YzRMeEtKc0duVEpuaDVlV2s4WGRlM3pCZlJNTEsyZWU5MWlvY1JFTy9hak16NE9CUmtycU9SbFRVeVh6eGoyQzRuR0xhcFdLeTc5SXA2dnlFQUFDQUFTVVJCVkhlQm4ycGJDa3d4eTdkb2gyZ1JFUkVSNWVYdzRjUHZIYUpkVkNRU0NYNzk5VmZzMzc4ZkRSbzB3RTgvL1FSWFYxY0FXWXVrcGFTa0lEWTJGdjcrL3JoLy96NThmWDB4WmNvVXJTSGdBUUVCa0VnazhQUHpnMHFsd3M2ZE81R1Nrb0tLRlNzQ0FFSkRRM0hxMUNsMDY5Wk5IYlF6TWpJd2FkSWtlSGg0WVBMa3llK3QxY1BEQTM1K2ZyaDA2UkxTMHRMdzZORWpYTHAwQ1V1V0xJR3BhZjRpUitQR2pRRUFtelp0UW5KeXNzWTVoVUlCQVBqdHQ5OXcrL1p0cmJZalI0NUVwVXFWOG5XZnZDaWUvUU5CRGZmM1hwZTA3anNJM0dyRGZ1cHN4TS9PLzdCd1FRMTNLSjc5QS9NUFd4V21UQ29sR0xhcHlDV215ckJaaDZmYTQzd2F3ZFpjV0FRVkVSRVJFZVdQb1lKMlRFd01SbzBhQllWQ0FTc3JLNmhVS2l4ZnZod3BLU25xcit5bGx5cFdySWhGaXhiQngwZDc2bDFLU2dyMjdkc0hKeWNuL1Bqamo1QklKSGo4K0RHKy9mWmJDSVZDaU1WaUxGdTJERzV1YmhyenBFMU5UZUhsNVlYang0K2plZlBtYU5HaVJhNjE5dXZYVDJPdWRxOWV2ZFRmZi9QTk53Q0FNV1BHWU1DQUFScnRFaElTRUJ3Y3JQNjU0Zit6ZCtkeFVWZnJBOGMvekRERHZtOEdDTGloS0M0cExwbGJXR21aVzJrL1N5MU5NM05Kclc2S2xrdWlwcmZybG1acWV0WFV6Q3hUMHpSVHIyc3V1SnNvS29nTEFyTERETFBQNzQrUlVXVFlJY0RPKy9YaUZjejNuUE05TXlId3pIbk9jeG8zSmpnNDJGd0lUcXZWWW0xdGpkV0RsZU8yYmRzQzVEditLejA5blppWUdJWU9IVnI4aTFvQ3VsdHgySGZyVld3Nzk0aElyR3NIbFhwODY4QzZLUGYrV3BhcENUV1FDTGFGU3JmNDhEblV1cUtQajNpY3ZjeWFzUjFhVk5LTUJFRVFCRUVRcWpkZlgxOGFObXdJZ0llSEIyNXVicmk2dXVMaTRrSjhmRHc3ZCs1RXI5ZlRwMDhmaGd3WlVxQTZlUjVIUjBlYU4yOE9tRmFIejU0OVM0Y09IV2pYcmgwcWxZcVpNMmVpVXFtWVAzOCsxdGJXS0JRSzFHbzFhcldhNTU1N2p0MjdkL09mLy95SFZhdFdGYmszdWxldlhuVHExTW5pdGFsVHAxcDhQQ2twaVZXclZnR20xUFFoUTRZUUhCek14eDkvRE1EU3BVdTVlUEVpdzRjUEp5d3NESUFKRXliUXNHRkRSbzQwSGNtMWYvOSs1c3laWTdHZ1cxbm9ic1ZoSFdCNXovcWp5aEpvZ3luWTFzWEhscW12VVBPSVlGdW9WR2xLRlN1T1h5eDF2MUhQTmhlcjJvSWdDSUlnbEpqK2ZqSzYyM0hvNHVOTVg2Y2tvYitmYkw1dTA2cHRpVllzcTVNRkN4YmsrL3J1M2J1c1hMbVNvMGVQMHJadFcwYU1HRUZBUUFBM2J0emdvNDgrNHQxMzM2VkhqeDRGeHBrN2R5NEFhOWFzNGNLRkM0d1pZMHA3am95TTVOeTVjMGdrRW9ZTUdZTEJZTEE0RDVWS3haSWxTNWc4ZVhLaGMvWHo4ek1IOVk5N3ZIcDRuc2FORzdOanh3NEFldmJzV2VCNi8vNzl5Y2pJSUNJaWd1Yk5tek4xNmxUenFuNmU5UFIwZ0FvTHRnV2hJb2xnVzZoVUN3K2RMZE9xOXVobkxmK3dGZ1JCRUFSQkFEQXFGZVFlM284bStpSzZXM0dtUWxXUHNLNGRoTlVqQVZoSlZpdXJxOVRVVk5hdlg4K3VYYnRvMEtBQjgrYk40K21uSDFhL0Rnd01wSFhyMWl4Y3VKQmJ0Mjd4M252dklaRkk4bzBSRXhQRHBrMmJtREJoZ3JsNDJvQUJBMmpSb2dWUFBmVVVzMmJOb2syYk5qei8vUE1rSkNTd2V2VnFwazJiUnVQR2pmbnFxNi80ODg4L1NVeE1wRmF0V3BYK2ZGVXFGUk1tVEtCOSsvYU1Ieitldm4zN2N2andZWnlkbmRIcGRQbUM5NzU5KzlLdFc3Y0N6N2VzckFQcW9Mc1ZoOVRWclVMR2U1d3VQaGJyRXV3SkY1NE1JdGdXS2syYVVzVzNKeTZWdXQrWURpM0VxcllnQ0lJZ0NCYnA3eWVqK09WN2NnL3ZCMERpNFlVOHBDbjJnWFdRTndwOVlnSVpqVVpEZEhRMEJ3NGNZTy9ldmJpN3V6Tm16QmhhdEdpQldxM20wcVZMNU9ibW9sS3B5TTNOcFhIanhwdzdkNDZmZi82WjVPUmtKaytlYks0aW5wMmRUV1JrSkczYnRxVkRodzdFeE1SdzU4NGQyclp0UzJob0tFYWpFYTFXUzdObXplamN1Yk81QUptM3R6ZnU3dTZNR3pjT2pVWlRaQUd5bFN0WDh0Ly8vdGZpTlpWS1Zhcm5McGZMNmRldkgrdldyV1ByMXEwTUdqU0k5OTU3RHpEdDEzNTBINzFFSXNIUjBiRlU0eGNsTDlpMmFkYXl3c1o4bEFpMi8xbEVzQzFVbXZrSHo1UjZWZHZKUnM3NzdadFYwb3dFUVJBRVFhaXA5UGVUeWQ3d0xlb3pKN0N5czhlMlF6aU9mZDlBNmxYK0N0VFYwYzJiTjgxN2x3RVNFeE5adkhoeGdYYlcxdGJZMmRsaFoyZUhpNHNMSGg0ZUhEbHloSWtUSnpKejVrd2NIQnhZc21RSjkrN2RJejA5blQ1OStnQmdaV1hGcjcrYUNuV2xwYVVCNE9KaStiaFZWMWZYSXVmcTcrOVAwNlpOa2N2bHJGKy9uazgvL1pSTGx5NnhlL2R1cGt5WkFwaFczMHRLSXBIUXRXdFhPbmZ1ek04Ly80eU5qUTBBYXJXYWpJd00zTndxWjlVWlFCWlVEOVdwWTVVMnZ2Ym1EV3lmc2J5M1hYanlpR0JicUJUWmFpMy9QZmxYcWZ1TmVsWlVJQmNFUVJBRUlUOU45RVV5RnMwQm94R0hQZ053Nk40TEsvc25lNDl1Y0hBdzc3enpEaktaREJjWEY1eWNuTEMzdDhmQndRRUhCd2RHalJyRjg4OC96NmhSb3dyMDNicDFLeHMzYnVUZXZYdlVyMStmK3ZYcm85ZnJDUXdNcEhidDJ2ajcrK1B2NzQ5Y2J2cWJLKy9zY0Y5ZjN6TE5OZTlOZ00yYk4rUGg0VUhuenAxUktCUklwVkp6RmZPREJ3L3l3dzgvTUc3Y3VDTEgwbXExdlBycXF3VWUvK2FiYnpBYWpSaU5SdGF0VzhlR0RSdnlYWC9ublhmbzI3ZHZtZWIvS0tsZmJZeUhsT1VlcHpBR2hRS3BYMENsalM5VUx5TFlGaXJGNnBPWFVKVmhWWHYwczZJQ3VTQUlnaUFJRHluMzdDQjd3N2RZMXc3Q2RmeVVKM1lsMjVJMzNuZ0RwVkxKbkRsemtNbGtSRVJFbUZQREh4VVRFOE9YWDM3SmtDRkRhTisrUFgzNzl1V2xsMTR5cDFzL2Z1UVdnRktwUktGUTRPRGd3S2xUcDVCSUpOU3ZYNy9RdWF4Y3VaSm16WnFaajk5Nm5GYXI1ZGRmZnlVOFBOemk5ZVRrWlBidDI4ZjQ4ZU9MZk01U3FaVDMzMy9mNHJXZE8zY1NGeGZINk5HanpjZUI1UWtKQ1NseTNKS1MrUWNpY1hNbjkrQWYySFYrdmtMR3pLTThzQWRybjFySWZQMHJkRnloK2hMQnRsRGhkQVlEWHg4dC9ibmFZem8weDBFdXZpVUZRUkFFUVRESlh2OHR5dDkzWU5zaEhPZEJ3NnYxYXJaV3F5VXlNcExubm51T0xsMjZWTWlZaVltSlRKMDZsZHUzYnpOeTVFaUxnVGFZenRuMjh2SmkyclJwZE9qUWdROCsrQ0JmcXJWZXJ5Y3VMbzRyVjY2WVAyN2R1c1hjdVhNSkRBeGsxNjVkdEdyVnFzZ3p4UThkT21UZTUvMjQ1T1JrNXMyYmgxUXE1YzAzM3dSTTU1TXJGQW9PSGp5SW82TWorL2J0dzgvUHI5am5mUG55WldKaVlnb0U1ZnYzNytmYXRXdFlXVmx4OCtaTjNucnJMWnljbklvZHJ5eGNobjlBOHNnM3NRbHJoOFNoK1AzZ1BxdC9LcmFOSVN1VG5DM3I4Vjc2WFVWTVVhZ2hSR1FqVkxoZkx0MGdSWkZicWo2bXZkcWlBcmtnQ0lJZ0NDYnEwOGZOZ2JiTGlLSlRqNnNEalVhRFFxRmcxcXhaM0xsemgwR0RCcFZydlAzNzk3TjQ4V0xzN2UxWnNHQUJqUm8xeW5mOTBYTzEzZHpjbURWckZ0dTJiV1A1OHVVTUh6NmNjZVBHMGFsVEp6SXlNaGc0Y0NBYWpRWXJLeXZxMXExTGl4WXRHRGh3SUxWcjEyYjY5T25rNXVZeVpNZ1E4M2g1cThaNnZTbEwwV0F3a0ptWldhQVNlV3BxS212WHJ1WEFnUU9FaDRjemZmcDBjN0d5c0xBd2dvS0NpSXlNQkV6N3ZpZE1tSUJhclFieUh3ZW0wK25RYURUczI3ZVB0V3ZYOHV5eno1cXZaV1ptc25idFduYnMyRUd6WnMxbzJiSWxtelp0NG84Ly9tRGd3SUgwN3QyNzBEY2h5c04xL0dReUZzN0dmY3JzQ2hrdlk5RnNYTWNWZm5TYThHUVN3YlpRNFJZZE9sdnFQbU03dGhDcjJvSWdDSUlnQUtaanZUSlhMc2E2ZGxDMUNyVEhqaDNMMkxGakxWNXpjSEJnenB3NXpKMDdsN1ZyMTVLYW1zcllzV1BMZENUVndvVUwyYmx6SjJGaFlVUkVST0RzN0V4TVRBeW5UcDNDd2NHQisvZnZrNU9UVTZCUVdPL2V2UWtORFdYbXpKbk1uRG1UVHo3NWhCZGVlSUUzMzN5VG9LQWdtamR2Ymc2Ry8venpUOGFQSDA5eWNqSWZmdmdod2NIQjVuSHlxbzcvOHNzdkpDWW1taXVmMTZ0WEw5LzkzTnpjYU5pd0lZTUdEU3BRcWR6WjJabVZLMWNTSFIxTlRFd01OalkyWkdSa01IdTJLWGdOQ0hpNGIvblFvVU1ZREFidTNidkgyMisvellBQkE0aU9qbWJ2M3IzczNic1hsVXBGejU0OWVlKzk5N0N4c2VIRkYxOWs1Y3FWTEYrK25PM2J0L1B1dSsvU3NXUEhVci9PUlpFM0NzV21lU3V5MWl6RGVZamx0UGFTeWx5OUZKdFc3WkFIVjB5cXUxQnppT2hHcUZCL3h0L2pjbEphcWZvNHltV01hTmUwa21Za0NJSWdDRUpOazdYK1c0eEtCYTR6RjFiMVZFcEZKcE14ZWZKa0pCSUpCdzRjb0YrL2ZpVktuWDVjZUhnNEhoNGVEQnc0MEJ5c3ExUXExcXhaQTVoV2haczJiY3BMTDcxVW9HKzlldlg0K3V1djJiVnJGMTI3ZGdWZzRNQ0IrZG9jUDM2Y3FWT240dTN0emR5NWMvT2QyUTNnNStkSC8vNzkyYkZqQi92MzcwY3FsUklXRmthblR2bXJhRXNrRW5yMDZGSGtjMGxKU1dISmtpWG1yMTFjWEhqOTlkZnpwYVBYcjErZmdJQUFKazZjU0VCQUFNT0hEK2ZPblR0SUpCSTZkdXpJZ0FFRDh1MG45L0x5WXZMa3liejAwa3NzV3JTSU9YUG1VTGR1M1RLOTFrVnhlT1UxRkR1MmtEWXJBdGR4azVFNGxpNXQzWkNWU2NhaTJkaTBhb2ZEeStVdjNpYlVQRmJHUjNOUUJLR2NCbS9jemE3b202WHE4Mzc3WmtTKzFMNlNaaVFJZ2lBSVFrMml2NTlNeWtmdll2OWlUNXdHRGEvcTZaU0p3V0FnSVNFQmYvK0tMNFJsTUJpd3NySXFVQ0NzdFA3ODgwOWF0V3BscmtoZTJmSXFpUmUyMG04d0dNelhEaDgrVEhwNk9wMDZkU3IyMkRHdFZrdE1UQXhObWpTcDhEbm4wVno1aTR4RnMzSDZ2N2V4Ni9KaWlmb29EK3doWjh0NlhNZE5GaXZhLzJBaTJCWXFUSHg2TnEwV2JLQTAzMUZXVm5EaDQ4SDRPbGZmZ2llQ0lBaUNJUHg5TWxjc1FuMzZPRjRMdnEzV0JkR0VmNTdNVlV2UUp5Y2hjWFJFRmxnWDZ3Y2ZBTHI0V0hUeHNXaHYzc0NnVkdEdFhRdm5kMFpYOFl5RnFpYlN5SVVLcyt6WStWSUYyZ0I5UXV1TFFGc1FCRUVRQk1DMFYxdDk1Z1EycmRxSlFGdW9kbHlHalVHYmNBZjluWGkwOGJFbzkvNktMajRXd0J4NDJ6N1RDYWxmZ0RqZVN3QkVzQzFVa0d5MWx1K2lva3ZkYjBLbnA0dHZKQWlDSUFqQ1A0THE5SEdNU2dVTzNYcFc5VlFFd1NLWnJ6OHlYMzlzMnp4YmZHUGhIMDhFMjBLRldIUHFMMVE2ZmFuNlBCUDRGRTFxZVZUU2pBUkJFSVRLY2xkNUJaVSt4L3kxbTgxVHVNc3J0akNSOE0razNMTUQ2OXBCNXRSY1FSQ0Vta3dFMjBLNUdZeEdsaCs3V09wK296dUljN1VGUVJCcWlseDlGbnNTdnVGaStuN1NOUWtGcnJ2SmZXbmoyWnRPUGdPeGt6cFh3UXlGbWs1L1B4bmRyVGljQmc2cjZxa0lnaUJVaU5JZi9DY0lqL25sMGczdVpTdEsxU2ZBelludURZTXFhVWFDSUFoQ1JkcWQ4RFV6TDd6RW9hVDFGZ050Z0hSTkFuc1NscG5iVlJhZFRvZE9weXV5amRGb1JLUFJZREFZeW4wL2xVcUZTcVVxc2sxNmVqb1JFUkdrcDZlWCszNy9aSm9ycGpmdTVZMUNxM2dtZ2lBSUZVTUUyMEs1TGYrejlLdmFIM1JvUVRsUHJCQUVRUkFxV2E0K2krL2pQdVAzaEc5UTZiTkwxRWVseithWDIvUDRQdTZ6U3BuVDVNbVRtVGx6WnBGdEVoSVM2TkdqQnlkUG5pejMvZWJNbWNPTUdUT0tiS05XcTRtS2lrS3RWZ09RbVpsSlltSml2ZytEd1ZEZ3NieVBqSXlNWXVlaDErdjUvUFBQNmRtekorZlBueS8zODZxTzFLZVBJL0h3RWlua2dpQThNVVFhdVZBdTExTXlpYnFkVktvK0xyWnlCcllTNXcwS2dpQlVkNy9jbXNlcDFPMWw2bnNxZFJzQWI5UXBPakF1aVJzM2JxRFhtK3FDS0pWSzlIbzlNVEV4aGJhL2YvOCtZQXE2ODlwNWVIamc0ZUhCd1lNSCtldXZ2eXoyR3pCZ0FISzVIR3RyYTJ4dGJTMjIwV2cwYUxWYUhCd0tyNVM5ZlBseTl1N2RtKyt4alJzM01uandZSXZ0MjdkdlgyUkFiekFZbURkdkhrZVBIc1hiMjV2WnMyZnp4UmRmVUtkT25VTDcxRFNtS3VRbnNYOVJGRVlUQk9ISklZSnRvVnpXbkxMOEIwdFIzbTNYRkxsVUpGVUlWVXQxOWhUcTQvOURGeCtMeE00R3pZMjRxcDZTVUFua2RZTXdxRFNtNDFqYWgyUFR2RlZWVDZuR09KajBYWmtEN1R5blVyY1I2dlljVFYzRHl6WE9SeDk5aEVLUmY3dlM2TkhGbjErN2JOa3k4K2VEQncvbXJiZmVJak16azRTRUJGUXFGZWZQbitmcHA1OUdMcGNEcGhUMWlJZ0lRa0pDR0Q5K3ZNVXhOMnpZd0o0OWU5aTBhVk9SOTM3aGhSY1lPM1lzOSs3ZDQ3MzMza011bC9QRER6K1lyMy80NFllODhNSUx2UFRTUytiN1c1S2RuYzNzMmJNNWMrWU1VNlpNNGVtbm55WWlJb0lQUC95UVNaTW0wYlp0MjJKZmg1cEFFMjNLa3JQcldMN3ZGVUVRaE9wRUJOdENtV24xQm40NFYvaktnaVV5cVlUaDdjUmVMS0ZxWmEyWWp6SHpEdkphanRoM3FZZk15eGxvWE5YVEVpcUo5bjRXdXZ0WjVPNWVqL3JVWVp5SFd3NmloSWZ5aXFGVmhGOXV6YU8rVTFpNWlxWnQyclFKbzlFSXdHZWZmWWF0clMxVHBrd3B0SDFlZ1B2Wlo1L1J1blZyQUt5dFRYL3k5T3JWaTE2OWVuSDQ4R0hpNHVMNDRvc3ZrRWpLOWdad2RuWTJ5Y25KcEtTa0FCQWZIMDl1Ymk0QVVxa1VPenM3Ykd4c3pPMjNiTm1DVnF0bDlPalJXRmxaNGVEZ2dMdTdlNkhqWDdseWhWbXpacEdUazBOa1pDUUJBUUU0T1RueDczLy9teSsrK0lKUFAvMlUzcjE3TTN6NDhFSlg0bXNLMWVrVFdOblppeFJ5UVJDZUtDTFlGc3BzejlWNDBwUkZGNDE1M1ArMUNNYkx3YTZTWmlRSXhUR1M4ZVdueUQyc3NBOXZWTldURWY0bU1pOW5aRjdPMkRVR3hibDRNaFo4aHV1RXp3RlJPS0l3QjVQV2wzaVA5dU5zcFk0QTVxUEIwalVKbkV6WlJtY2Z5eW5VSlJyemtVQlNJcEZ3L3Z4NVJvMGFWV2o3dkFKcWNya2NPenZMdjNOT256NU42OWF0eXh4b0F4dzllcFFGQ3hhWTN3aVlPblVxenM3T3RHN2Rtc3pNVEtLam84MHA3UUFwS1NrODlkUlQ1am5tdlFId09JVkN3ZXJWcTlteFl3ZjE2OWZuMy8vK045ZXVYV1BvMEtFc1hMaVE0T0JnWnN5WXdZOC8vc2lxVmFzNGN1UUliNzMxRnQyN2R5L1g4NmtxcGhUeUU5aTBhbGZWVXhFRVFhaFFJdGdXeW16am1TdWw3ak9xdlRqdVM2ZzZXY3ZuSTNNSCsyWUJWVDBWb1lvNHRBaEVjZTRtV2Q4dXhIbjRoS3FlVHJWMUttVmJtZnJaU2gwWjNYQTFBRXV2dm1NT3VFK2xiQzlYc1AyNGdJQUErdlhyVitqMTlQVDBmQ25ranpNWURCdzllcFQzMzMrL1hQUG8zcjA3M2J0M1o4dVdMU3hmdnB5MWE5ZFNxMVl0NXMyYng0a1RKemg3OXF3NUVBZkl5TWlnVVNQVEczMHFsU3JmcWplWWd1enQyN2Z6MDA4L29WUXFHVHAwS0srLy9qcFNxUlFQRHcvcTFhdkgxS2xUV2JwMEtSNGVIdlR2MzUrd3NEQVdMMTdNZ2dVTDJMQmhBOTI3ZDZkYnQyNTRlM3VYNjduOW5WU25qMk5VS2tRS3VTQUlUeHdSYkF0bGtxcFU4WHRNZktuNk5QZjFwS0czV3lYTlNCQ0twajV6QW1QV1hSekVpdlkvbmtPTElETDNYa1oxL2pTMllnOTNBV21hdTZScjdwVzZYMTZnN1dkditqZld4cU0zaDVJM0FKQ1FlNVZjZlZhRm5iL3Q3T3hNYUdqaFc1S1Nrb291M0JrVkZVVkdSZ2FCZ1lIbWxXY25KeWZ6Q3JyQllFQ2owWmcvZi96cngxbXFldjdpaXkveTBVY2ZjZmZ1WFlZTUdRS1lxcFM3dXJvQ3BzRDYwU0pyQ29XQ3Q5OSttOHpNVE5xM2I4K0lFU1B3OC9Nelg1ZkpaRXlaTW9WUm8wWng0Y0lGbm52dU9RRHExS25EL1Buek9YRGdBTjk5OXgzcjFxM0R4OGVIRjE5OHNjalhvTG93S2hVb3RtNUMxcWdKOHBDbVZUMGRRUkNFQ2lXQ2JhRk12b3VLNXBFMzYwdGtrS2hBTGxRaDFmRUR5R3M1VnZVMGhHcEM3dXVFK3RnK0VXeGJrS2EyZkk1MlVSNFB0RSttYkRNSDJubnVLcTlTMzZsMWhjd3hLaXFLTjk5OHM4ejl0MjdkQ3NESWtTUE5qNDBlUFpvK2Zmb0E4TnR2di9IYmI3L2w2OU9qUncvejV4NGVIdWJQVlNvVmx5NWRBbURwMHFWTW1GQjR4a1JtWmlZdUxpN2s1T1NnMVdyTmdUZUFnNE1EUTRjT0pUQXdrTkRRVUk0Y09jS0pFeWNLak5HM2IxL1MwOVA1K2VlZnpZOEZCd2NUSGg1T2x5NWR6T254TllGUnFTQnQ5aFQwS2NrNHYvdEJWVTlIRUFTaHdvbGdXeWlULzU0c1hSVnl1VlJDdjJZTkttazJnbEE4M2EyYjJIZXBYOVhURUtvSmF5OW5sTkd4VlQyTlNxTy9uNHhSbVZPbVlsTjNsWmEzQ0xYMjZJV3ZmVU8yM2Y1M2dXdHYxSWswQjlyWHMwK3g2V2JsbkxHZHAwMmJOa1JFUkJSNlBURXhzZEFVOGRqWVdLS2lvZ0JUdFhKSFIwY21UWnBrdnY3dXUrK1NuZjF3di9xV0xWdlE2WFFNR0RBQWdJTUhEM0xseXNQWEtDb3FDbjkvZitMaTRzak56ZVd6eno3RDE5ZVhuSnljQW51MnM3S3krT3FycjVCS3BRQjgrZVdYeUdReWdvS0NpSWlJeUJmUUh6eDRrSXNYTHhiNU91aDBPakl6TTNuampUY0lEUTFGSXBHVU85QTJwTjVIZmZwNHVjWW9qc1RKQlUxc0RPclRKekFvY3ZDWXVVQVVSaE1FNFlra2dtMmgxUDZNdjhlZHpKeFM5ZWtkV2c5bjI4S1BOaEdFeWlheGxUK29PaTRJSVBOMlFXSlRjMzhtR1pVS05GY3VvWXVQUXhOOUVZTlNnZTVXd2VQcjNDSWlTNTJhYXluVk85VDFPZDZvRTJtKy9tZ3dQU0JvcHZsb3I3dktLNnkrWHJIVjNtL2N1RUZjM01QbmxwYVdobHd1NS9qeHdnUEM5UFIwQU02ZlAwOU96c1BmVitIaDRheGN1UkpIUjBkeWNuTHc4dkxDeGNVbFg2R3lzTEN3ZkdQOTczLy9RNlBSbU5PMm16UnBZaDRmWU5ldVhZU0ZoUkVYRjhlWU1XUDQvZmZmU1U1T0xyQm4yMkF3TUdMRUNBRE9uVHRIYW1vcXZYcjFBc0ROcmVBV3E2S3FyZWRadW5RcHUzYnRvbnYzN3NXMkxhbjdVejRBcGJMQ3hpdVVsUVNKc3hNdVEwZUpRRnNRaENlV0NMYUZVdHR3dXZTRjBRYTJGUHRraGFxbGlZMEh4TEZ6d2tPYTJKdFZQWVZTMGQ5UFJ2bjdkdFNuVDZCUFNUWS9MbXZVQkttbkZ6WXRINTYzTEhGd3dEcWdEckl5QkRIdU5yNEZIcnVlSGNWZDVSWDg3QnZSeHJNM043SlBjU3AxT3dPQ1p0TEdzemRnQ3JTWFhoMVc1aXJtaFRsMTZoUTdkdXpJOTFoQ1FnSno1ODYxV0FRc0t5c0xsVXFGcDZjbmh3NGQ0dENoUStackxWdTI1TXFWS3d3ZVBOaGlBYlg3OSs4emYvNTgzbjMzWGVyV3RmemFHWTFHMXF4Wll6NDcrL1RwMHd3Y09KQWZmL3dSVzF0YlJvd1l3Yng1ODh4N3RyT3lzdmorKysreHM3TXpwNmxIUlVVUkdocHEvcm9rMHRMU3VIMzdOczJibXdxTlJrZEhzMzM3ZG9ZTkc0YXZiOEgvWjJYbFBtRXEycHZYS213OFN3enBxZWdTRTlCRVh5Snp6VExjbi9JVEFiY2dDRThrRVd3THBhTFE2UGpwUXVsK0NmdTdPTkt4cmwveERRVkJFSVFDZFBHeEtIL2ZRZTdoL1FEWXRHeURmYmVlV0FmVXFaU0NVcGFDYlpVK202VlhoL0Z4azgyNHkvMTRvMDRrblh3R21WUEhTeEpvKzlrM0xOTjhCZ3dZWUU3aEJ0T1oyK3ZXcmVPamp6NHlyK2oyNmRPSHQ5NTZpMWRmZlpXa3BDUW1UNTZNczdNekVSRVJCUUx5Yjc3NUp0OXE5Nk55YzNPSmlvcktkNy9IS1pWS29xS2lHRGh3SU1lUEg2ZDU4K2I1OW5BL3ltZzA4c2NmZi9EaWl5K2FpNjhwbFVyT25EbUQwV2drTGk2T09uWHFGSG92blU2SFNxWEMzdDZlOWV2WHMydlhMajc1NUJPNmRPbkMvUG56cVZ1M3Jya3ErNjFidHdnSUtQOUpDN0tHSWNnYS9qMDFWdlQzazhsWU9JdTBPWi9pSGhFcEFtNUJFSjQ0TmU4d1JxRktiYjE0RFkyK1lDWFdvcnpWdW5FbHpVWVFCT0hKWlZRcXlGcTVpTlRQSnFDS09vNzlpejN4L005S1hNZFB3YjVicjBxcjNPd3U5OE5OL2xTQngxWDZiRlpmRzArdVBndWdWSUYyUGFkVzVhNUVucDJkell3Wk05aTRjU09mZi81NXZ0UnBqVWFEWHE4SHdNZkhoOFdMRjJOdGJjMklFU1BZczJlUCtkenR2T3NWeGMzTnpad0tib21WbFJYSGp4L242NisvTmovMjAwOC9vZGZyMGVsMEZpdWJiOWl3Z1RsejVtQTBHamw4K0RCOSsvYmwzcjE3akI0OW1tZWVlWVk1YytidzIyKy9NWC8rZktaUG40NUVJbUhidG0yTUhEbVM2T2pvQ250dWZ3ZXBsemZ1VTJaalpXZFA5b1pWVlQwZFFSQ0VDaWVDYmFGVXZpdGxDcm1WbFVnaEZ3UkJLQzM5L1dUU1prOGg5L0IrSFBvTXdHdkJ0emdOR283VTYrODVPN24xZzlUd3h5WGtYbVhwbFdIbWdMdWtxZU9ocm1VL1AxbXIxYko1ODJZR0R4N003ZHUzYWRLa0NUTm16S0JuejU3bUQ2MVd5K3JWcTgxZkR4Z3dnTXVYTC9QeXl5OHpmLzU4Qmc0Y3lJWU5HMUNwVkdXZWh5VXZ2UEFDN2R1M0wvUjZlbm82VXFtVWMrZk9jZkxrU2RMVDA5bThlWE9COVBIZmYvOGQ1WU45MG52MzdpVTFOUlVySzZ0OGJhUlNLVk9tVEtGTm16WXNYcnlZOVBSMGZIeDhXTDkrUGExYXRTSWdJSURwMDZlVGtwSlNvYyt4c2xuWk8yRFhzU3VhSzVmUTMwOHV2b01nQ0VJTkl0TEloUks3bnBKSjFPMml6eTU5WE5jR0FkUnlzcStrR1FtQ0lEeDVOTkVYeVZnMEI0ekdNaFU0cXdpZGZRWnhLR2s5S24zQmRPdThnTHRQd0Nlc3ZqNisyRURiVGY0VW5YMEdsM2t1ZS9ic1lkV3FWZlRwMDRkMzNubUgrL2Z2azVxYW1xL054SWtUNmQ2OU8xMjZkTW4zZUxObXpYanV1ZWY0OXR0dnVYVHBFbSs4OFVhKzYzbGZhN1hhTXMzTjJkbnlhbjFXVmhiMzd0MWo2TkNoT0RnNEVCSVN3dTdkdTlteVpRdisvdjcwNzk4LzM5RmRTNWN1eGRIUkVSOGZIKzdldlV2Ly92MHRqbXR0YmMzVXFWTzVlUEVpQVFFQnBLV2xzWGJ0V2x4Y1hKZytmVHFqUm8xaTJyUnB6SjgvSHhzYm16STlwNnJnMEwwWHlqM2JVZTdaanRPZzRWVTlIVUVRaEFvamdtMmh4TDQ3ZmJuVWZRYTFFcXZhZ2lBSUphV0xqeVZqMFJ5a0hsNjRqcC95dDYxa1A4NU82a3czMy9jdEh2TUZwb0Q3NjZ2RFNqUlduNENKNVpyTEs2KzhRdXZXcmMzcDMvNysvdmo3Kytkckk1Rkk4UFgxTlJjUGUxU0RCZzJZTzNjdWVyMGVpU1IvUXQvSEgzK012YjA5WDMzMVZiN0hEUWFET1MzZGFEUmlOQnJOWDF0Sy9YNVVkblkyNTg2ZFE2MVcwNzE3ZDBhT0hJbGFyV2IxNnRWY3VuU0pyNzc2Q3BsTVptNnZWcXRSS3BXNHVycXliZHMyWkRJWm5UdDNCakMzVTZ2VjV2WTJOamJtaXVsWHIxNEZJQ1FraEZxMWF2SHh4eDh6YmRvMGN5WkFUV0ZsNzRBOEpCVDFtUk1pMkJZRTRZa2lnbTJoUkF4R0l4dlBYQzFWSDNkN1c3bzNES3FrR1FtQ0lEeFpqRXFGZVVYYmZjcHNyT3dkcW5RK25YMEdrNkM4eXFuVTdXVWVvNVAzUVBPeFlPVngrdlJwVnF4WVVlaDFyVmJMZi8vN1h6WnMyR0R4dXF1cksydldyQ253ZUt0V3JYQnhjZUg2OWV2NUNwVjk4c2tuQmRxVzlIZ3RKeWNuWG5ubEZZS0Rnd2tQRDBldFZyTm8wU0l1WHJ6SS9Qbno4Zkh4TWErazc5NjlHMXRiV3lRU0NaNmVudXpidDQ4dVhicmc2T2dJUUdCZ0lBQXJWcXpnaFJkZXlQZG1nVnF0WnRPbVRkU3FWWXQ2OWVvQjBMNTllNlpObTBhN2R1MUtOTmZxeEtaVk85Um5UcUtManhXRjBnUkJlR0tJWUZzb2tkMVg0a2xUbG02djIvKzFDRVltRldVQkJFRVFTaUxuNSsvUnB5VGpNWE5CbFFmYWVmTE8xaTVMd04zYW8xZTVWN1h6dEd6WmtrbVRKcFc1djF5ZVNjRHo4d0FBSUFCSlJFRlUvMHoxZ0lBQTFxeFpnNU9URXdDREJnMENRS0ZRTUhGaTBYTk9TVWxoMWFxaWkzbU5IRG5TL1BtR0RSdElTMHZqNjYrL05wK25MWlBKNk5teko5dTNtMTdYL3YzNzQrM3RUV1JrSko2ZW51YSt0V3ZYWnNTSUVXelpzb1V2dnZnaTN6MmtVaWwxNnRSaC9QangrZlozZCtqUW9jaTVWVmUycmRxUnRYSXhxdE1uY0JUQnRpQUlUd2dybzlGb3JPcEpDTlhmd0EyL3NmdEtmS242bkJqM0J2VTlYU3BwUm9KUU9rbHY5Y1puWEkrcW5vWlFqU1F0Mm9uUHVtMVZQUTNBVkJBdDVhTjNzZTBRanN1SWNWVTluUUoySjN4ZDZCN3V4OWxLSFhtalRtU0ZyR2cvS1l4R1k0R0NaMEpCYWJNblkxUXE4WWhjV05WVEVRUkJxQkJpWlZzb1ZxcFN4WjZycFF1MHcveTlSYUF0Q0lKUVFqbGJ2OGZLemg3bmFycGZ0YnZ2S0RyN0RPSmcwbnBPcFd3alhYT3ZRQnRmdTJCYWUvYW1qV2Z2Y2gvejlhUVJnWGJKMkxacVIvYUdWZWp2SjFkWnZRSkJFSVNLSklKdG9WZ2J6MXlodFBrUGcxcUZWTTVrQkVFUW5qQkdwUUxWa2YzWXY5aXoycVNQVzJJbmRhYTc3eWk2KzQ0aVY1L0ZYZVhET2g1KzlnMUZnQzJVbTAxTFU3Q3RQbk1jKzI2Rm4xOHVDSUpRVTRoZ1d5aldkMUhScFdvdmwwcDR0Vm1EU3BxTklBakNrMFd4MjdSdnR5WUZGM1pTWitvN3RhN3FhUWhQR0ttWE45YTFnMUNmUGxHai9qMEkveXphTy9Ibzc5eENHeCtMN2xZY3VsdHhBRmdIMU1FNm9BNnlvSHBJL1dvajh3K3M0cGtLMVlFSXRvVWlYYmlYd28zVXpGTDE2ZGU4QVE1eThhMGxQTmtPWGJ5TnE0TXR6ZXA2RmR0V285V1RscDBMZ0xlckF4Skp5Vk5LRFFaanFkcVhSV0thZ2xydTFXZEZOVk9oSmxldHhjM1JGcHQvd004UzFaSDl5Qm8xRVdtemdnRFlkZW9xVXNtRmFpdHp4U0lNR1dsWU9UZ2lDNnlMZmJkZVdBZVlUakxJQzd4VnA0NWhQS2hBNHU2QnkvQVBxbmpHUWxVVHBhS0ZJdTI2SEZmcVBnTmJpck8xaFNmZnpBM0hXZnZIWHlWcSs4M084d3llOXh2dkxkcUx2cGd6ZXZPa1p1VVN1ZkZQSWxZZktzODBpL1hicVZqZS92STNOdjN2U3FYZDQ4Nzk3RksxWC83Zzlib1FkNytTWmxSOTZPSmowYWNrWTlleGExVlBSUkNxaGJ4L0M4bzlaVDl5VGhBcW11YnlCWkpIREVBZUVvcmJKek53SGYwdkhGNTVEWnRtTFpHNnVpRjFkY09tV1VzY1hua04xekdmNFBiSkRPUU5HcE04OGswMFZ5NVY5ZlNGS3ZUa0x4a0k1Ykl6dW5UQnRwK0xJKzBDbjZxazJRaEN6Uk43TDRPZEoyTUJVS3AxL0hEd0tvTzZOaTYybjYxTXl0bnJ5V1FwTlJ5K2VJZU9UZjN6WGYvbDZEV09SU2VVZUI3dFEzenA4MnpCN1IxQlBpN0lyU1dzMm4wUmxVYkhrQmREQWRnVEZjZnZaMHBYR0RIUDUyODlpNE90RElETkI2L3k3ZTRMZlBSYUdOM0M2aFRUODU4bjkvQit3RlFZU2hBRXNMSjN3TFpET0xsSDl1UDQ2aHZWdW82QjhNK1FzMjB6bXNzWDhGeTBHb21kZlluNzJYVitIcHV3ZG1Rc25JMU44MVk0dlBKYUpjNVNxSzVFc0MwVTZrNW1EcGVUMGtyVnAxY1RjVGFtSU9ReEdJd3MvdVVNQm9PUkYxb0djdkRDYlRZZWlPYTU1clh4ODNRcXNxK0RuWnpCenpkbTZmWnpmTHY3SXM4MDlzWDZrWFByYjZka2MvWjZjb25uVXR2TDh2MUNBanlJSE5LQmlOV0gyYkEvR2x1NU5RTzZOQ0lwUThtRjJMS3RMT3YwRDFmdlBWM3NNQnBoL2s5Uk9OdkxlYWF4SHdCNnZRR05UbSt4Zjk3cXYwWm5JRmV0dGRoR1ppM045M3JVVk9veko3QnAyVVlFRklMd0NMdU80YWlPN0VleGV6dU9yNzVSMWRPcGNvY1BIK2I4K2ZPTUdUT21YT1BjdUhFRFgxOWY3T3pzQ3IzUHlaTW5tVEJoQW5xOW5sT25UdEcrZmZzaXgxUXFsZGpibHp3QUxRK0R3Y0NkTzNmdzhQREF3ZUh2K1ptWnMyMHpoc3cwM0NNaXk5UmY0dUNJKzVUWlpLNVpobUxIRmh4NjlxdmdHUXJWblFpMmhVSnR2M1NqMUgxNmltQmJFTXpXL2ZFWGY4V25FdUR0eElSWFd4SGc3Y1NxM1plWXNmNVBGbzhLeDdhWS9jZzkydFRsaDROWGNiU1RrWmFWaTdkYndUOHVQbm05TmVITkF3b2RZLy81Vzh6YmZLckkrelN2Njgza0FXMzU0b2VUdURuYW1PL2R2Mk93eGZiWnVWcWM3R1FGSG4vL3F6KzRtNUwvSE9id0ZnRWtwaW40NysrWGlOeDRuTG5ET2hGYXg0c0Q1Mjh6ZC9QSkl1YzEvYnRqaFY0YjFyMHBBN3JVN0Mwcit2dko2Rk9Tc2UvV3M2cW5JZ2pWaWp5a0tiWWR3bEgrdmdPSDdyMys4VzlHM2JwMWk1TW5pLzU1V1J5RlFzRy8vdlV2UER3OG1ERmpCcjYrdmdYYTNMaHhnOTI3ZHpObXpCaE9uVHJGNTU5L1RxZE9uUmczYmh4T1RnWGZzRDEyN0JoZmZ2a2xjK2JNb1dIRGh1V2EzN0ZqeC9EMDlDUTQyUEx2SFlEczdHeUdEUnZHeHg5L1RMZHUzY3AxdjVMUVhMNkE1dktGTWdmYWozSVo4ajVwc3lLUU5RaEIzcWhKQmN4T3FDbEVzQzBVYW1mMHpWSzE5M2EwbzAzdFdwVTBHMEdvV2M1Y1MyTGpnV2lrRWlzKzZkOEdtYldVL2gwYmN1eHlBdEczMHBpNytTUlRCejVUNVBtN01tc3BDOTdyUWkxM3gwTGJXR0dGOU1FS3IxYW5SNmMzNUZ2MXRjTHkrSXBjRGQvLzd3b2V6bmIwZmJZQkhVTDlXUi9raWF1akxWOXVPY1g1MlBzc2ZqOGNOeWZiZlAydTNVMW4vTEw5dlBGY1NJRjArTUtleVp2aElTU21LL2p0VkJ4VHZ6dkdtbys2NCsxcVQvdkdCZi9ZeTd2SC9jeGNRZ0xjY1hPMHRkakczN1B3MTZTbVVKODVEcGlPT3hJRUlUL0h2bStnT3JLZnpCV0xjQjAvdVVybmtwU1V4UHIxNnpsMTZoUVpHUms0T1RuUnNtVkwzbnJyTGZ6OC9Dcmxuc2VPSGNQVjFaWEdqZlAvbk5WcXRXelpzb1VlUFhvd2JOZ3dzckt5Q2gxajlPalI5T3BscXVydTRPREE5T25UbVRwMUttUEdqT0h6eno4bk5EUTBYM3NiRzlPYnJUcWRqZzRkT2pCNzlteG16NTdOMkxGaldiRmlCWEs1UEYvN05tM2EwTHg1Y3laTm1zVENoUXNKREF4a3hvd1pIRGx5cEVUUGNkaXdZUXdZTUFDMVdzM1NwVXZKemMxbHdZSUZCQVpXanlyZUdRdG40N2xvZFlXTjV6cHVNaW4vR29uM3NnMFZOcVpRL1lsZ1c3QW9QVmZOOGZoN3BlcnpTdU82RkJFM0NFS050dXpYYyt3NG5qL2I0MExzZlY3KzlDZnoxNXNpWHNIWndZWnJkOU9ac2Y0WVJpT003Tm1jaHJYZEFaQktKVXdmMUo1UlMvN2d5S1c3ek50OGlvLzdoWm1EWllCSnF3NXhNNm53RXdBaUJyU2xlVjNMRlhxLzIzZVo3dzljWVd6dnArbjFUUDBpbjAvZS92RzZUN25ROThGZWJ0Y0hnVzJ3bnh0N29tN3k2ZG9qTEhqdk9lUXlLUUJHbzVHdnRwMUZvelBnNG1CVDVQaVBHOWVuSlFxVmx2QVdBVGc3Mk5Dc3JsZWhsZHpuYlQ3SjNqUHhETzdhbU5ZTm45d2FFTG1IOTJOZE8waFVYQllFQzZSZTNqZ05IRWIyaGxYay9QeDlsYVdUMzcxN2x6Rmp4cUJTcVdqUm9nV3VycTdjdUhHRC9mdjNjL3o0Y1JZdVhFaWRPaFZmaitMWXNXTWtKQ1F3Zi83OGZJLy84Y2NmckYyN2x2RHdjUFI2UGUzYnQ2ZGR1NEp2MkgzNTVaY1lIaXZJMmF4Wk03Nzg4a3NtVHB6STFxMWJDdzIydFZyVDlwMndzREMrK3Vvcjd0eTVnMXd1UjZ2VklwTTl6R3F5dHJabXlwUXB6Snc1azVNblQrTHA2Y2tMTDd4UVlENXBhV200dTdzWG1OK2o5LzM4ODg4WlAzNDhFeWRPWk1HQ0JXaTFXa2FQSG0zeHRWbTBhQkZMbGl6SjkxaEFRQUJMbHk2MTJMNHNNbGNzd21ud3V5WGJvNjNYa3pZckFubm8wMFYrbjBvY25YRDZ2N2ZKWExVRWwySGwyeElnMUJ3aTJCWXMybG1HS3VRaWhWeW9TTWFjYkl4cUZRYVZDcU1xRjZOR0RYbzk2UFVZRFhuL05aZ2VNeGpNajJIUVk5UWJJSy9OZyt2bEZlVGpUTnNIZ1YrR1FzMmxteWs0Mjh0cFZ1ZGh3R2d0bFhBck9ZdUkxWWRScW5XRXQ2aE5uL2I1aTVLNU85c1IrWFlIUGw1NWtEL094cU5RYVpuOFJ0dGlVOHBUczFRQWFIV0ZQeGVqMFFoUTVHcDVTZlI2cGo1bnJ5ZHo1Sys3TE54Nm1rOWVid1BBYjZmaWlMNlZ5dFAxdlhtbGJlbit2VXVsRWo0YitBeGdPZ290VjZNcnRHM2VjMVNxZFdRcTFCYmJTS3lzY0xLWFc3eFdFeGlWQ25TMzRuQWFPS3lxcHlJSTFaWjl0MTVvNCtOUS9MSUpLeXNySFBvTytOdm5rSlNVUk9QR2pmbnd3dy94OFBBd1A3NW16Um8yYk5qQTZ0V3JtVGx6Wm9YZjkrV1hYMmJjdUhGRVIwZWJIek1ZRFB6NDQ0OTA2OVlOSHg4ZkFPclhyMjh4cGZyUllQWlI5ZXZYWi9IaXhYaDVlWm5Iek1qSUlEMDluY1RFUkFBMmJkcUVScU1oTFMzTi9ERmp4Z3llZnZwcFpzMmFCY0RhdFdzNWNPQUFhOWFzWWNhTUdSZ01CdDUvLzMwY0hSMzU0b3N2ekVGNWNuSXlRNGNPNVYvLytoZGR1blFwZEg3MTZ0VWpJaUtDNmRPbjgrT1BQekowNkZEZWYvLzlmRzFVS2hYTGxpMGpQRHk4d0lxL3M3Tno4UzlxQ1dudnhHTklUeTNaS1JGYURSbkxGNks5ZmhWNTZOUEZOcmZyOGlLcTQ0ZlJKdHhCNXV0ZmJIdWg1aFBCdG1EUnJsSldJWGUxcytIWklNc3BvY0kvanlFckUwTjJGc2JzVFBSWm1SaXlNakhtWkdQSVZXQlVxVXdmNnR3SG4rZWFBdXE4cnhVNXhkK2dDcnpVdWk0dnRUWUZtSnNQWHVYU3pSU0Nhcmt3YmZERDRqRi8zVXhoNnJxalpDazFQRjNmbTQvN3RiWTRWbjAvTi83OWJtY21yanJFbjlFSmpQcnFEeUlHdEtXQm54dGZET3RVb1AzUnYrNHkvYnRqdUR2WjBpVFF3OEtJSm5yRGcyQzdITTh6cnlEWmV6MmFjU2sraFZydUR1U3F0U2pWT2xidHZvaU5UTXFvVjFxZ2VoQXMyOWtVM0x0ZG5GMG5ZMW02NDF5eDdTSTNIaS8wbW91RERWcys2MVhxZTFjWHVZZjNBU0J2RkZwTVMwSDRaM01aTVE2QW5LM2ZvNG0raU92NHlYL3JIdTRHRFJvd2MrWk1KSkw4QlJrSER4N001czJiK2V1dmtoMEJXVnFOR3pmR3o4K1A3ZHUzNCs5dkNzcjI3dDFMWW1JaTgrYk5LL1Y0c2JHeCtQcjZZbXRyYTA1OVg3WnNHVnUzYmpXL1VadG4vLzc5ZUhsNTRlSGhRZDI2ZFduZHVqVWVIaDdVcmwzYjNFYWxVdVZMWVpkSUpIend3UWQ4K09HSC9PYy8vMkhTcEVrQUxGKytIRzl2YnpwMDZGRHNITnUzYjgrOGVmTm8xcXdaRW9tRWwxOStPZC8xek14TWxpMWJSdE9tVFN0MXo3Yit6aTJzSElzdVlncWdqWWttYSswMzZGT1NLVTFxcDVXREkvbzc4U0xZL29jUXdiWlFRSzVXeC83cnQwdlY1NVhHZFpCS1JBNzVrMHlmZkE5RFdpcjZ6SXdId1hRbWhxd3NETm1aR0xPekhnVFZHUmh6U25lbWNrMTA4bXJCTFJaSEx0MWg5cVlUYUhVR0d0VjJaOGJnOXNpc3BZV08wY0RQamYrTTZNSm5hNDl3KzM0MjQ1YnROKzFsZnF3SW1rcWo0K3NIZ2VtSWw1c1ZHZHdhSGdUYmtqTCtXOHhVcU9rM00vL1p0dC85Y1pudi9yaWM3N0YzRi81dS9uekxaNzBzcHBSZnY1dk9kL3Z5OTJ2YjZDbGVibE9YT2srNTBLUE53NVZ4ZzlHSXBCUi9xT3c4R1dzK1dxeW1VdTdaZ2F4UkU2d0RSVWFRSUJUSFpjUTQ1Q0doWksxY1RPcW40M0hzK3dhMkhjUC9sbnRiS2d3R0lKVktzYkd4eVpkV1hkR0dEaDJLczdNemx5K2JmcFo2ZW5veVlzUUlQRDA5U3pXT1dxMG1JaUlDUjBkSFB2dnNNNEtDZ2dEbzJMRWpnWUdCZUhoNDRPN3VUbng4UEhQbnptWGF0R2swYVZMNklsNU5talJoNk5DaEhEcDBpTnpjWEs1ZHU4YWhRNGVJakl6RTJycGtJVWVMRmkwQTB4c0JHUmtaK2E3bHBiZnYzTG1UTTJmT0ZPZzdiTmd3dkwzTHZ5MUhHeCtMckFRL205TVh6a0pXcHo2dTR5YVJNcW5rYWVHeXdMcG80Mk94YmZOc2VhWXAxQkFpMkJZSzJCdHpDNjIrZEdtM1BSdUxQeGhyTkkwRzNmMGtEQ25KNkZPVDBhZmNSNS95NEwrcHlSZ3kwdUd4ZDc3L3FUSnlWRnlNZTNnazFwMzcyZmg2T09MbjRZaXQzSnFtUWE1MEQ2dkRSeXNPRmp1V3I0Y0RYNDk1bnNqdmo5T3l2by9GYXVPTGZ6bERjb2FTcCt0NzAvWHBvb3ZHNVAyN0xlK1JXSjR1ZG9RMThDbXlUZFMxSkZJeWN3dTlucDZqNHRqbC9PZUFlN3FZanB0cFh0ZmJ2Tzg4S1YzQitHOE8wSzFWRUs5MUNNNlhHcjdtOTB2WXlLUzg4VnlJK2JGc3BZYWRKMk54dEZBTnZhWlFiTjJFUGlVWjUzYy9xT3FwQ0VLTllkZXhLN0tBT3FRdm5FM215a1hrYlAwZXU0NWRzZS9XczBxcWxkKzhlWk9jbkJ5ZWZycjQxT0d5aUkrUE42OW9wNldsb2RQcGNIVjFOZThacjFYTFZKRDJ4eDkvWk5ldVhVV09aV05qdzdScDA1ZzJiUnBqeG94aDdOaXhkT3ZXamREUTBIejd0dlY2MDNHTW1abUYxdzBwekt1dnZrcDI5c00zMi9NS3N3RjgrdW1uQUl3WU1ZTCsvZnZuNjVlYW1zcmh3NGZOWHpkdTNKamc0R0FVQ2dVS2hRS3RWb3UxdGJWNWUxVGJ0bTBCVTNYMVBPbnA2Y1RFeERCMDZOQlN6OXNTM2EwNDdMc1Zuem5sSGhHSmRlMmdVbzl2SFZnWDVkNWZ5ekkxb1FZU3diWlFRR2xUeUIzbE1wNnJYN3Y0aGtMVjBtalEzYjJGTHVFT3VzUzc2RzdIbzA4MUJkWFZOWFc3T3RwLzdoWXlheWxxclo2RTFCeEdMUHFkbnUzcThmNHJMVmc0OGptZWNuZmcwTVU3M0w1Zi9BcS9sUlU0Tzlqd3hUdWRMSzVHNzRtS1krK1plQnhzWlh6OFdsaXg0Mm0wcGorVVpPVU10b044WFBpb2tCVDRQQkdyRHhjWmJMZW81ODNHU1QwQU9COTd2OUJqdnBJemxGaExyTml3UDVxZmoxNmpUL3Y2OU9zUWpMT0REUnNQUk9Ob0s4c1hiS2RsbSs3cFVJYjA5ZW9nYStVaWNnL3Z4N1pET1BLUXBsVTlIVUdvVWF3RDYrSzE0RnMwMFJmSjJmcTkrVVBlS0JSNVNGT3NBK3NnYnhSYTZjRzNYcTluMmJKbEFMenl5aXVWY28rSkV5ZVNtcHFhNzdHUkkwZWFQLy9zczg4QUNBa0pvV1hMbGdYNnIxaXhJdC9YalJzMzVxdXZ2bUxTcEVrY09uU0lGMTU0b1VCcXZLdXJLd0F4TVRISVpES1NrcEpJU2tvaU9UblovUG1NR1RNS1BaNnJWNjllZE9wVWNDc1V3TlNwVXkwK25wU1V4S3BWcXdCVGF2cVFJVU1JRGc3bTQ0OC9CbURwMHFWY3ZIaVI0Y09IRXhabStqMDRZY0lFR2pac2FINDk5dS9mejV3NWN5cnM3RzNkclRpc0E0b3ZlbGVXUUJ0TTM4ZTYrTmd5OVJWcUhoRnNDL25vRFVaK0srV1JYeStGQklrVThtckVrSjVxQ3FqdjNVR2ZjQmZkdlR2b0V1NWdTRTh0dnJOUXJEMm5ieElXWEl1amY5M0YxOE9SeGdFZS9IemtHZzM5M1FsdllUcnZ1dXZUZ2ZsV29ZMUdJeHF0SHB0Q2lxQlpDclRQWGs5aTRWWlRtbHovanNIbVN1RkZVV2xNd2JhdHZQRDA5YitMekZxS2w2dXBpcXVMZytWQ1p0RzNVbWtjNE1IcWo3cXo3Yy9yYk5nZnpmY0hycENsMEREKzFWYW12ZWVQcFpkYlN5VjBhdXBQa0UvRkZjUEpYUFFGUm1YbHZ1Rmt5TTVFbDVLQ1VhWEV0a080ZVIrcUlBaWxKdzlwaW50SVUzVHhzZVFlM28vMlZpdzVXNzgzWDVkNmVpUDFmSmhPTFBYeVJ1cnBnNnhSazNLL3lhVlFLSmc5ZXpabnpwd2hQRHk4ME9DeXZMNysrbXYwZWoxNnZaNlJJMGZpNk9qSWdnVUx6TmZ6Q29LRmhvWVdXQzJHZ3NFMlFLMWF0Vmk4ZURGeXVSeUpSTUpQUC8xRVltSml2b0FhWU1NRzA5RlVWbFpXZUhoNDRPUGpnNCtQRDAyYk5pMDByUjdBejgrUDVzMmJXN3dtbFZyK3ZkUzRjV04yN05nQlFNK2VQUXRjNzkrL1B4a1pHVVJFUk5DOGVYT21UcDFLVGs0T09Ua1BmMmFucDZjRFZGaXdMUWdWU1FUYlFqNUg0aExJMFdoTDFVZFVJYThpUmdQNmUzZlIzb3hGZS9NR3V2aFl0UEd4R0pXSzR2c0taUklWazBqc3ZVeityM01qanY1MUY0QUpyN2Jpci9oVWxtdy95ek1oVDJFams1S2FwVElIbXBmalU1aXk1Z2d2dGE3RGlKY2YvaEdTbks3Z3UzMlhhZHZvS1RxRTVpK1NjdVZXS3RPL080YnVRVnI0alhzWkRKeTdrMy8xYTAyYlJvVWZoWldXWTZwWTdtaFgvYXQwMzA3TzRxTVYvOFBIMVo1M1gyNUd2NDRONmRhcURqOGN2TUxyblJwaU1CZ3dHTUg2c1RjaS9EeWR6RlhOSzRycTlKOFZPbDZockdVNHZ2WW1EcjMvNysrNW55QTg0YXdENitMMHlONWFUZlJGTk5HWEhteURTakkvcm9vNmpqRlhpVU9mQWVVS3RxOWV2VXBrWkNTSmlZbjA3dDJiVWFOR2xXditSY2s3S3V2bzBhTW9GQXFjbloyeHQ3Y3ZkMEQ1YU5YdTMzNzdEYjFlajQrUER3MGJOcVJqeDQ3ODhzc3YrUHY3TTNIaVJMeTh2SkJLcFNRbEpXRmpZMk5lK2Y0N3FGUXFKa3lZUVB2MjdSay9mang5Ky9ibDhPSERPRHM3bzlQcDhnWHZmZnYycFZ1M2JnVlc2c3ZLT3FBT3VsdHhTRjNkS21TOHgrbmlZMFc5am44UUVXd0wrWlEyaGR6V1dzb0x3VVh2SXhVcWdGNlA3azQ4MnB1eDZPSnZtUDU3T3c2ajJ2S3hTRUxsMlBTL0t6all5bmkyOGNQSys0NTJjdjdWUHd4N0d4bHlheWx2ZnJFVG1iV1U3ejR4VlZHdDdlV0VRcVhselBYa2ZHTkZYVXRpZDlSTmt0S1YrWUx0QzdISmZMcjJLTGxxSFZLSkZYcURFU3NySzFRYUhaK3RQY0tFVjhQbzN0cHllbHRTdXVtTkZuZW40bGZCaTNJOUlaMXA2NDRXMjZZOFBGM3M2Tit4SVZzT1gyWGF1bU0wcSt2RmV5ODNZL2hMelFCUXFreHYrdVdkOFYyWmZOWnRxL1I3Nk9KanlWeXhpSnlmTmlJTGJpeFN5QVdoRXNoRG1sYmF2NjJkTzNleVpNa1M3T3pzbURadFdvbXFhMWVFVFpzMjRlM3RUWFoyTm0rKytTYkRodyszdUFKY1VqdDI3T0RpeFl1TUd6ZU9iNy85dHNEMWE5ZXVjZjM2ZGZPZThQajRlQ1pPbklpdnIyK0JNNzhmdDNMbFN2NzczLzlhdktaU3FVbzFUN2xjVHI5Ky9WaTNiaDFidDI1bDBLQkJ2UGZlZTRBcHU4RFc5dUh2T1lsRWdxT2pZNm5HTDBwZXNHM1RyR0I2ZmtVUXdmWS9pd2kyaFh5Mi8zV2pWTzI3TlF4RVhzNzlvY0pqdEJxMHQyNml1M2tEN2MwYmFPTmowZDJKQjEzaDV4SUxsZS9ZWDNjNUgzdWYzcy9VTDVBTzNxcEJMZlBuZFdxNUVoV1R5TFc3NlRUd2M4UEozb1o2VDdseVBTR0RUSVhhWExuN3pIWFRxa3VucHZsWHRSZHZPMHV1V2tmcjRGb0UrN3V4WVg4MFRZTThlYTFEQXlKV0grWS9QMFdSbWwxd3IzU21RazFTdWhLQUlWL3VwdSt6OVJuVnMyeUZlN0tVR3M1Y1R6WWY3NVYzQnJoS28wTWlzVUwrb01xNnJkeTZ6TWVNMmRuSUdOb3RsQjV0NnZEMXIrYzUrdGRkRnZ4OG1xL0hQbytWbFJYcEQxYnBuV3JBS24xSldBZld4V1BXSWxLbmpDTmowUnk4NXErc2txSk9naUNVM2s4Ly9jUTMzM3hEYUdnb24zNzZhYjd6dGl2VGtTTkhTRXhNNU9XWFgrYkFnUU1NSERpUStmUG5rNXljekxCaHd3Qll2MzQ5bXpadEt0V1kxNjVkdzg3T3p1TDFKazJhY1BUb1VSSVNFcmg1OHliLy92ZS9jWEJ3WVB6NDhVV082Ky92VDlPbVRaSEw1YXhmdjU1UFAvMlVTNWN1c1h2M2JxWk1tUUpBWUdESkYyY2tFZ2xkdTNhbGMrZk8vUHp6ejlqWW1INTNxdFZxTWpJeWNIT3JuRlZuQUZsUVBWU25qbFhhK05xYk43QjlwbksySHdqVmp3aTJCYk96ZCsrVG5GTjR3U05MUkFwNStSblZhclRYb2gra3YxMUVHM3NOREtXckJpOVV2aDBuYmlDeGduNGRMUmVHeWRPdTBWTkV4U1R5WjNRQ0RmeE1md3cwcit2RjlZUU1Mc1RlcDJOVGYvUjZBMUV4U1Vna1ZuUUk5Y3ZYdjNWd0xZTDkzUGpvdFRCK1BCeGpmcnh4b0NlemgzWmswUzluYUY3WG13UG5iK1hyZCs2R2FlVmNiaTFCb3l2Yjk0L2NXa0o0aTlyVWU4cU4xenMzcFBlMHJiZzYyckwyWHkrWmp3VnJIK0tiNzJ6eHN0RHE5T1lVZVNkN09STmZiODNSdi96d2NyVXpCL2l4OTB6VmNEMWQ3TXhuZnordUxHZDhWeldYRWVOSS9Xd0N1WWYzbGFqYXJTQUlWU3NtSm9ibHk1ZlRva1VMWnMrZVhhbEhmVDBxTnplWFpjdVcwYWRQSC9OajNicDF3OXJhbWpWcjF0QzNiMThBMnJScFk2N1EvYWhIOTNmblVhbFVYTHg0a1k0ZE94YWFjdDIrZlh0V3JGakI5T25UaVl1TG8wV0xGa3llUEJrM056Zmk0dUlJQ2dveVZ3Wi8xT0xGaXdIWXZIa3pIaDRlZE83Y0dZVkNnVlFxcFYyN2RnQWNQSGlRSDM3NGdYSGppcTVab2RWcWVmWFZWd3M4L3MwMzMyQTBHakVhamF4YnQ4Njh0enpQTysrOFkzNWR5a1BxVnh2aklXVzV4eW1NUWFGQTZoZFFhZU1MMVlzSXRnV3owcWFReTZRU3VqY3FXeVhHZnpTTkJzMjFhRFRSbHg0RTF6SHc0TGdOb2ZwcUhWd0xiMWQ3YXJrWHZSclp0bEV0bG15SEUxZnU4ZGJ6cG5OSzg0THV5N2RTNmRqVW43L2lVMUNvdExTczcxMmc4Tm1BTG8xd3RwZGIvR09tU1pBbks4YS9DSmlxZUd1MGV2dzhUYWx6ZTZKTWhRM2JoZmh5Nk9JZGN4OC9UMGU2aHdYUkpMRDRjMW50YkdSRURERDlVWlNZcGtDcDF0R3NidUhGY0FBaU4vNkpoN01kNzcvU290ang4eXo0K1RSN3o4U1hxTzN4Nkh2MG12YUx4V3U3WjcyR3RJWmwxbGdIMWtYV3FBbktQVHRFc0MwSU5jRDI3ZHN4R28wTUhqejRid3Uwd1ZRZ0RVejdrYmR1M1dwK3ZHdlhyblRxMU1rOGwrRGdZRjUrK2VVQy9TMEYyMmZQbmtXcjFmTE1NNWJyWHFqVmFrNmRPb1ZVS2lVdUxvNUJnd1l4ZVBCZ2MyRCs2YWVmMHFSSkV5WlBubXl4djFhcjVkZGZmeVU4M1BJWjZNbkp5ZXpidDYvWVZYS3BWTXI3Nzc5djhkck9uVHVKaTR0ajlPalJCWDVQaG9TRVdPeFRXakwvUUNSdTd1UWUvQU83enM5WHlKaDVsQWYyWU8xVEM1bXZmL0dOaFNlQ0NMWUZzNTJsRExhN05xaU5uVXg4Q3hWTHEwRno3U3FhS3hmUlhMNkk5a1lNNkVWS2VFMlRWMm04T0xYY0hmRjJ0ZWZhM1hSejJuaDlYMU5SbWVoYnBvcnd4Ni9jQTZCTDg0Skg1dVdsbVpka1BubHp1cG1ZeWFtWVJKenNaSFJwVmp0ZnNCMFM0RUZJZ0NubGNjbTJzM1I5T3NEOGRWRzJINzhPbU41a0tFcHlocEp6Tis2WEt0aHU0T2VHUWxWMEljWVRWKzZoTnhocFVjOGJleHZMUDJjc3ZCOVJJOWgxN0VyV3lzVmkzNTRnMUFBM2JwaTIxMzMvL2ZmODlOTlBGdHYwN05tVHNMQXd0Rm90a1pHUlBQZmNjM1RwMHFWYzk0MlBqK2Vqano3QzN0Nit3TFd5QnYySER4OUdJcEdZajlES2s1bVp5YTVkdS9qNTU1L0p5TWdnT0RpWW1KZ1kwdExTeklHMldxMG1PVG1acmwyN1dodzdPVG1aZWZQbUlaVktlZlBOTndHd3RiVkZvVkJ3OE9CQkhCMGQyYmR2SDM1K2ZoYjdQK3J5NWN2RXhNUVVDTXIzNzkvUHRXdlhzTEt5NHViTm03ejExbHRGVmtjdkQ1ZmhINUE4OGsxc3d0b2hjU2grUDdqUGFzdmZHNDh5WkdXU3MyVTkza3UvcTRncENqV0VpSlFFQU81azVuQTF1WFFGajNvMnFWZEpzNm41REJscHFNK2NSSDMyRk9yTEYwQ3JxZW9wMVZ3eU9WWTJOcVlQK1lNUEcxdXNyS1VndGNaSyt0aC9IenlPVklxVjFCcWtFcXlrMWloK0xmNFhZVkZLY3ZSV251WjF2ZGg3SnA1ek41THAzS3cydGIyYzhYYTF4L3RCaGZMREYrOGdzNWJRTWJUODcyd2JqVVlXL1dJNkl1ek44SkFpai8zYWRTcVczOC9jWlB1TW90UHNUbDY1eHkvSHJ1UGhiTWZ6RDQ0d2t6eUliRFc2aDFrWU9yMkJlMmtLUEoxTFY1Q3RlMWdRb1VHZTVoWC94LzEyS3Baamx4T1FXVXY0dUY4WVBtNVAxdDVtMjFidHlGcTVHTTJWU3lMWUZvUnFUcWswcFJOSFJVVVYyaVl2ZU5Wb05DZ1VDbWJObXNXZE8zY1lOR2hRbWU4N1pjb1VmSHg4eXR6L2NWcXRsbVBIanRHMGFWTWNIUjNKeU1qZ3lKRWpIRHAwaVBQbnoyTXdHQWdMQytPdHQ5NGlKQ1NFeU1oSWR1M2FoYnU3TzIrLy9UWnhjYVlGbVVhTkd1VWJOelUxbGJWcjEzTGd3QUhDdzhPWlBuMjZ1VmhaV0ZnWVFVRkJSRVpHQXFaenZDZE1tSUQ2UVhIWFJ5dUs2M1E2TkJvTisvYnRZKzNhdFR6NzdMUG1hNW1abWF4ZHU1WWRPM2FuRmtuOEFBQWdBRWxFUVZUUXJGa3pXclpzeWFaTm0vampqejhZT0hBZ3ZYdjNycFNzQTlmeGs4bFlPQnYzS2JNclpMeU1SYk54SFdjNUswQjRjb2xnV3dEZ2w0dWxLNHdtc2JLaVI0amxpc2ovU0VZajJ0aHJxTStkUW4zMkZMcGJwY3NTZUJKSm5GMndzbmRBWXUrQTFZTVBTV0gvdGJON0VFUS9DS1RsTnZEZzY0cFMzbUM3Tk5xRlBJVldaOERMeFZTQVJpS3hZc09rSGdCY3U1dE9ZcnFTWjV2NFZjZ1JYYXQyWCtUU3pSUkNBdHg1OWRsZ1RsOUx0TmhPcGRHaDFSbk1BYjhsbVFvMUcvWmY1cGRqMTVGSkpVeDVveTMydHFZL1lCenRaTmpLcFVURkpESnI0M0ZzNVZKaUV6UEp5RkhUcFZuQkZmckNSTjlLNVlzZlR0SzVtYi9GWUh2WHlWZ1diVDBOZ0ZabllOajhQZnhmNTRhODNxbGhvZWVVMXpSVzlnNVkxdzVDRTMxUnBKSUxRalczZHUzYUVyZDFjSEJnenB3NXpKMDdsN1ZyMTVLYW1zcllzV1BMZENSVllZRjJZbUlpWThlT0JTQTdPNXRObXpieHl5K1d0OXFzWHIyYURSczJzSEhqUms2ZlBvMUNvVER2Nzc1MjdScUxGaTNDMWRXVjNyMTcwNjFiTityVmU3aUk4dUdISDVLVmxjWDY5ZXM1ZWZJa2FyVWFhMnRybWpWcmx1OGVibTV1Tkd6WWtFR0RCdUh0N1ozdm1yT3pNeXRYcmlRNk9wcVltQmhzYkd6SXlNaGc5bXhUOEJvUThEQmo3TkNoUXhnTUJ1N2R1OGZiYjcvTmdBRURpSTZPWnUvZXZlemR1eGVWU2tYUG5qMTU3NzMzc0xHeDRjVVhYMlRseXBVc1g3NmM3ZHUzOCs2Nzc5S3hZOGRTdnNwRmt6Y0t4YVo1SzdMV0xNTjVpT1cwOXBMS1hyMFVtMWJ0a0FkWFRLcTdVSE04R1grNUNPWDJ4N1ZieFRkNlJKdUFXampWd09KRUZVcXZRL1BYQlZSUmY2SStjd0pEVm1aVno2alNTWnhka0xoN0luWDNRT3J1aWNUVkhZbVRzK25EMFJrclJ5ZlQ1eTUvMzFtYzFWR25wclhwMU5SeUFMcnZyR212OHZOUGw3ODR5b1o5bC9uaDRGVnF1VHN3WS9DelNDU0Y1MVduWjV1cWUzczZGNnhBcTlIcVdmekxHUTVldklOS282T2VyeXNUWDI5RG5Wb3U1alpXVmxhTTZ0bUNsYnN1OEw4THR3R1FXVXNJQy9aaGNOZkdBT2FpWjQvUElrTmhXc1U0SG4yUFg0L2Z3R0NrUUdyNDNaUnNWdXk2d0xITENRQU1mVEVVS3l2WWVDQ2FkWDljWm5mVVRZWjNiOHB6SlV6bnIrNnNBK3VpdlhLcHFxY2hDRUlGazhsa1RKNDhHWWxFd29FREIralhyMStKVXFkTHl0SFJrZGRmZjcxVWZhUlNLVzV1Ym5UczJORzhYN3QxNjlaOCtlV1hoSWFHNWx0aHptTnZiOC9zMmJQNTZhZWYyTFZyRjJscGFRd2JOcXpBRVZzU2lZUWVQWG9VZWYrVWxCU1dMRmxpL3RyRnhZWFhYMzg5WDJHMyt2WHJFeEFRd01TSkV3a0lDR0Q0OE9IY3VYTUhpVVJDeDQ0ZEdUQmdBUFhyMXplMzkvTHlZdkxreWJ6MDBrc3NXclNJT1hQbVVMZHUzUXA5clFFY1hua054WTR0cE0yYWpOdTRDS3djUzVlMmJzaktKR1BSSEd4YnRjWCs1ZklYYnhOcUhoRnNDNmgxZWs3RTN5dFZueTcxLzVtRkhZeHFGZXJ6cDFGSC9ZbjZYQlJHVmVtcXQxZGJWbFpJWE55UWVuZ2ljVE1GMGxKM0QzTmdMWEV6L1JjTHY1QUZrMTBuWXpsODZXNng3ZkwyYlcvNzh3WTdUejdNZ0FqMmMyTm90OUFTM1N0TG9XYko5ck1jT0grYlFCOW52bmluSTI0UHp0Yk9XeTIvZlQ4N1g1K1RWMDByM2s5WktQQW1sMGx4Y2JBaHdOdUoxem9FMDZXWnY4V1ZtSmRhMStXbDFuVXhHRXpWWUI4dFRuYnRianJKbWJuSXJTVTQydVYvSSs1NHRPbm5TM0tHRWhjSEd6N284elNkbXRiR2FEVHlWM3dxMi8rOHpzRUx0ODFCK0tpZUxlZ1dac3FjZWJGVkVDdC91OEMrczdlWXZla0UyLzY4enFpZUxRajJkeS9SYTFWZHlRTHJvRHF5SDZOU0lZNEFFNFFuakVRaVlkS2tTU1FrSkZSSThQZi83TjE1WEpUVi9zRHh6NndNRER1S0Nnb0NiaWhwTHJtYmFkMHNLN2UwVWx2VTBuYkxsbHRtWnJlZjJhMXNNVFBMOHJwN2JiWHRHdTZoYVdZdXVTVGtBb0liSUNEYndBekR6UHorR0prWUdWWUhBZm0rWHk5ZThqelBlYzd6QlJubE8rZWM3eGsvZmp6ang0OEg3TW4ybURGanF0MUgrL2J0ZWVXVlY1ek9kZW5TcGNKNzFHbzFkOTk5TjNmZmZYZVphdzgvL0xCajMrdktEQmd3Z0kwYk56b3FpYnY2L3lVc0xJeFBQLzNVY1czU3BFbGN1SENCNjYrL0huLy84dC9BNzlxMUs1OSsraWxIang1MWU2SmRRbi9IYUxSdG96bi8vQ1A0M1AwQW5qZmNYS1g3Q3JldUorK3JsUVE4OVJJYUdkRnV0Q1RaRnZ5V2trcVJwWHBiQmQwUTFiaVNiZE9CUFJoMy9JeHgxL2E2RHVXeXFGcUVvZzROUTkweURIVm9HS3FnSnFnQ2dsQUdOYTNyMEJxOFUrZnoySFBVOVJSdVYwcTI2cW9PWTFFeHNYdVNXTEhwQ0xrRlJRenRHY0dqdDEvcjJBY2JvSFV6WDN3OE5ldzVtc2FqSDJ6RTMxdEhnY25zU1BKN2RXamhzdS9KUXp1N1BPL0svM2FmNE90ZmpxSFRxbEVwRlppTHJTU241V0MxUVorWVVLZGZwSW90Vm82ZXNkZUQ2Tkd1T1MvY2RSMm5NL0paK01NZi9QTG5HZEt6N2VzaEZRb1kyTGtsajl6V2hTWitmMDkxRC9MMTVNVzdlM0Y3ejBnKytHNC9meVpuOHZpSG14bldKNG9uaDNlcitqZXZubEdIMmQ5TU1DY25vbzIrcG82akVVSzRtMUtwcEdYTHh2VzdVbVVVQ29YTG5UWktsUDYvb3pwVHdqVWFEWjA2ZGJxczJDcDlSb2RPQkM5Y1JlN2lEeW5jdFIybDNodE5lQ1RxaXg4QXhjbUpGQ2NuWWo1NUFsdUJBVlZ3Y3ltR0ppVFpGckR0Uk9XamNhVjVhZFQwYU9tK29oMzFWWEZLRW9XL2JNWDRheHpXbk95NkRxZnFGRXBVelZwY1RLaGIyWlByMEREVUlhSDJ3bUdpVmt3YUVzUDlOM1dzOGYycUtxenBlL2ZyUFd3OWNJcHJvNEtaTkNUR1pWVnhUdzhOTThmMzRaTjFCem1abGt2eFdmdlBiaE0vVDI3dkdVbC9OeFJsQ3czeTRVeEd2dE01ZjI4UCtuWU00YUZibkJOSHRVckpDM2YxNUdEaWVjWU82b0JDb2VCQTRubSsyWEVNc08remZVUG5sb3dlMEo2UW9QSXJ2c1pFTkdYaGt6Znh6WTVqTE4vMHA4dnA4QTFKU1lKZEZIOVlrbTBoaEdnZ2ZCOThndUp6cHlrK2xZdzVPWkdDalQ5U25Kd0k0RWk4ZFgydXYvaDdsN3paSWtCaHM5bHNkUjJFcUZzM2YvSU5lMDlYZlpUdDFnNnRXVG4rbGxxTXFPNVljM013N3RoSzRTOWJLRDVWdFgyQTY0eENnU3E0dWROSXRUcTBGZXFRVnFDV3BQcFNhZmNQcDlsVEZhOHJxKytzVml1bk0vSUpDL2F0NjFBQWV5VjBpOVdHQXFxOTMvVVB1MDRRN085Sjk3Yk5VVmZ6M293YyszUjBqZnJ5bGpXa3pmc2Z6WlovZDFsOVhJNzBoOGZpMGIwM2ZsT2Vxck1ZaEJCQ0NGRjc1RGZ5UnM1UVZGeXRSQnV1d3ZYYTVpS01lMzZsOEpldEZCMCtBTGJxVGFtL1VoUjZielJ0MnFOdDJ3Rk5tMmcwVWUzY1dxMWIxSDlLcGJMZUpOcGdueEtvVnRWc3MrczdldGQ4NjhEUzA4d2JNblY0QkphTXRMb09Rd2doaEJDMVJKTHRSbTU3WXZXbWtBTU12RXJXYTFzek16QnMrSjdDdUUzWUNneDFIVTRacXBDV2FOdDBRTk8yQTlxMkhWQ0ZWSDE3SlNGRS9hY0ppNlR3bHkxMUhZWVFRZ2doYW9razI0M2N0c1RUMVdvZjVLV2piWk9HdmEyVE9lRXdodlUvWU5xM3U5Nk1ZaXM4UE5CRXRrUFQ5bUp5M2FZRENuMzU2MWVGRUEyZndrdGZMOS9vRTBJSUlZUjdTTExkeU1WVnN6amFMUjFhMTFJa3RheTRtTUtkUDFPdzRVZUtVNUlxYjM4RnFGdUY0OUc1TzlyTzNkQzI2eWpiYWduUnlHaWpZekI4QzBYeGg2UkltaEJDQ0hFVmttUzdFY3N4RnBHUW5sV3RleHJhRkhKcmJnNEZHMzZrWUdzc3RyemNPbzFGNGVtRnRsTVhQTHAweDZOTGQ1VCtEWHVmWUNIRTVWRmUzRi9ia2xIOWJlQ0VFRUlJVWY5SnN0MkliVDZXVXUxNy90RXVyQllpY1Q5cmRoYjUzMzVPWWR3bXNCVFhXUnpxVnEzdHlYWG43bWphZHBEUmF5R0VROG5lckpiemttd0xJWVFRVnlOSnRodXg2azRoNzlROENGK2R0cGFpY1E5clZnYjUzMzFCNGJiTmRaSmtLN3owOXRIcnp0M3g2TkpOUnErRkVCVlN0MnBOY1VwaVhZY2hoQkJDaUZvZ3lYWWpWdDNpYURmVTR5bmsxcXdNKzBqMjlpMVhQc25XYXRGMTY0V3V6MEE4T25lVDBXc2hSSlVwOUhvc0dlZnJPZ3doaEJCQzFBSkp0aHVwMHpuNXBGeklxOVk5OVRIWi9qdkozZ3dXeTVWN3NFS0p0bE5uUFBzT3hPTzZ2aWc4ZEZmdTJVS0lxNGEyd3pVWXZsMVQxMkVJSVlRUW9oWklzdDFJL1h6OFZMWGFLeFVLK2tXRTFGSTAxV2NyTENEL20vOVNzR25kRlIzSlZrZTB3YlB2RGVqNlhJL1MxKytLUFZjSWNYVlNOUTBHN091MlN6NFhRZ2doeE5WQmt1MUdxcnJydGZ1MmJvR0h1aDVNajdaWUtOajhFL25mcnNHV1g3MlIrWnBTQmJkQTEvZDZQUHNOUXRXc3hSVjVwaENpY1ZBMXVaaHNaNlJKc2kyRUVFSmNaU1RaYnFRMlZiTVMrUTF0Nm40S3VXbi9idkwrdXhSTGF2WGVLS2dKcGE4ZnVsNzkwZlc5QVUxVXUxcC9ucWg5MnNqd3VnNUIxRFAxNFdlaVpIL3RvdmpEc3RlMkVFSUljWldSWkxzUmlrL0xJdGRZVksxNzZuSi9iY3ZaVStRc1hZZzU0YzlhZjVhNmRSVDZXNGVqNjlsZkNwMWRaYXhHTStienVXaWErdFoxS0tJZU1LZm5ZQzI2Z25VZUtxQU1haXA3YlFzaGhCQlhJVW0yRzZGdGlkVWJHZmJ4ME5JMTVNcFBiN1Naak9SL3RZcUNEVCtDelZwN0QxSW84T2g2SGZwYlJxRHAwS24ybmlQcWxEbzhnbUpKdHNWRnhlZHpVYmVPcXVzd0FOQ0VSMUNja2xUWFlRZ2hoQkRDelNUWmJvUnFzdVdYUWxGTHdaU2o2TkIrY2o2YmovVkNacTA5UStIaGdlZUFtL0M2WlJpcTRPYTE5aHhSUDNqMHZSSFRoalY0ZHF6clNFUjlZRW90d0hQb25YVWRCZ0Rxc0VoTSszWmpLekNnOE5MWGRUaENDQ0dFY0JOSnRoc1ptdzIyVmJNNDJwVmNyMjNOelNGdjVhY1lkMjJ2dFdjb0F3THgrc2Z0ZUEyK1JYNnhiVVIwWGJwVHRHY0hCUWRTOE9vU1Z0ZmhpRHBrMkg4U1pkTklQR0t1cmV0UUFOQkd4MkQ0RnN6SmliSnVXd2doaExpS1NMTGR5QnhPemFEQVhMMnRzcTdVZXUzQ3VJM2svWGNKdGdKRHJmU3ZiaDJGL3BiaDZIckpldXpHeXZmQnFXUy8vd3EyL1Vub3UwYlVkVGlpRGhqMkpWSmM0SUhmVTQvWGRTZ09tdkJJUUlxa0NTR0VFRmNiU2JZYm1mMW56bGVyZmFDWGpvakEybDNqYWtsUEpXZlJQTXhIajdpL2MxbVBMUzdoLy9ScjVDNmVSODZtZUxRdHZGRTM5VVVUTEh1bVg4M002VGtVbjgvRmRDWVBaYk5JL0o2YVd0Y2hPVkY0NlZFR05hVTRKYkd1UXhGQ0NDR0VHMG15M2Nqc08xTzlpcmU5d21wM0xYUEJwblhrL1hjSm1LdFhIYjBxTkIwNjRUZmhVVlFocmR6ZXQyallmQjk4Q3RQQmZSaC8zVXJCdGhNb1BUUVVKWjZzNjdCRUxkQkdSV0ExRnFGdUhZWG5IWGZXbTZuamw5SkdYNE5wMzI5MUhZWVFRZ2doM0VpUzdVWm0vK25xSmR0ZFc5Wk9GWEtiSVorY2o5L0RkR0NQMi90V3R3ekQ1NTZKYUR0M2MzdmY0dXJoMGJrYkh2SXpJdW9KYlhRTXhsKzJVSnljaVByaXRISWhoQkJDTkd5U2JEY2lab3VWUDlPcVY5MjdhMmhUdDhkUmRPUVFPUXZmd1pwendhMzlLdjM4OGI1elBKNERid0tGMHExOUN5RkViZEoxNzAzdXB4OVFsSEJZa20waGhCRGlLaUhKZGlQeXg5bnoyR3pWdStlNlZzM2NGNERGUXY1WEt6R3NXMHUxQTZtSVZvdisxaEhvYjc4VGhZZk9mZjBLSWNRVm92RFNvMjdWR3VQZVhYZ05HVmJYNFFnaGhCRENEU1RaYmtUMlZYTUtlVVNnTHo0ZVdyYzgyM0krbmV6NS82YjQ1QW0zOUFlQVFvRm4vMEY0My9VQVNqOS85L1VyaEJCMVFCdDlEUVViZnBEOXRvVVFRb2lyaENUYmpjaithaFpINnhycW52WGF4bCsya0x0OEVUWmpvVnY2QTN2eE05LzdIMGJkTXR4dGZRb2hSRjN5SERDWWdnMC9ZTnk3Qzg4Qk45WjFPRUlJSVlTNFRKSnNOeUxWVGJhN1hXNXhOS3VWM01VZlVyaDk4K1gxVTRyQzJ3ZmYrNmFnNjNPOTIvb1VRb2o2UUIwZWlUS29LY2J0V3lUWkZrSUlJYTRDa213M0VubW1JbzVuNUZUcm5zc3BqbVlyTE9EQ2U3TXhKL3haNHo0dTVkRzFKNzRQUG9IU1YvWkVGa0pjbmZTM0RDTnYxV0lzNTlOUk5hMmQzU0NFRU9KcVlENmRqT1YwQ3Via1JJcFRraWhPU1FKQUhSYUJPaXdDVGVzb1ZLR3QwTWdzU0ZHSEpObHVKUGFmT1YrdDlnb0ZkQW1wV2JKdE9aL09oVGRmd1pKK3JrYjNsNGxGUnJPRkVJMkU1NEFieVZ1MW1JTDEzK056NzBOMUhZNFFRdFJMT1l2bVljM09RcUgzUmhNZWlkZVFZYWpESWdBY2liZng5NTNZNGd3b0E0UHdlMmhxSFVjc0dpdEp0aHVKNms0aGp3NE94Rk5UL1I4UGMrSXhMcncxQzF1Qm9kcjN1aUtqMlVLSXhrVGhwVWZYMzc1MjIydklzUG8vdXYzVG5YRGpmMEFyLzBZTElXcGYwWkdEWkw4L0I1LzdKcGU3M0VibEg0Qkg1MjZPNDhLNFRhUS9NZzcvcDE5QzJ5SG1Tb1VxQkFDeUdYRWpzZjkwOVVhMmE3SmUyN2g3QjFuLzk2SmJFbTJGdHc5K2p6NkwvN1Faa21nTElSb1YzM3NmUXVIcFJlNm44K282bE1xbDdZSXM5eTBYcW96SlpDSTFOUldqMGVqeXV0VnE1Y3laTStUbTVsNnhtQ3B6NXN3WnQvZHBOcHVKajQ4bk96dmI3WDBMMTNKemN6bDQ4R0NGYlE0Y09NQytmZnNxN2V2RWlST3NXYlBHNWJYdnYvK2VqUnMzVml1Mmh2aTZxSW44Nzc0Zy83c3ZhREx2UDlXcWErRTU4Q2FhdkxPSS9LOVhZL2p4NjFxTVVJaXlKTmx1SlBhZVRxdFcrMjdWckVSdStPRXJjajU4Q3l6RjFiclBGWTl1dldqeTd3VXliVndJMFNncHZQVDQzUHNRUlFtSDNWcGc4ckxrbjNKOVh1TUQzcTJ1V0JqTGxpMWo0c1NKRkJhNjN0MWkxNjVkVEpnd2dZU0VoQXI3V2JGaUJWdTNiblU2ZCtiTUdlTGo0NnYwY2VIQ2hTckZ1MlRKRWlaTW1FQjhmSHlWMnA4NGNZS0hIMzZZRXljcTNpWXpPenVicVZPbnNuMzc5aXIxS3k3ZmQ5OTl4N1BQUGt0U1VsSzViVmF0V3NXU0pVc3E3ZXY0OGVNdWsyMlR5Y1IvL3ZNZmZ2NzU1MnJGMXRCZUZ6V1IvOTBYV0hPeUNKdytHNlduVjdYdlYrcTlDWnd4aCtLTWRBdy9mRlVMRVFyaG1rd2pid1F5QzR5Y3phM2VhSFBYYW94czUzKzV3aTMvY01uYWJDR0VzUE1jY0NPRjJ6ZVR0Mm94dXU2OTYzYmY3ZFNkc09WQnVPVkxDTHhrQ3VaNEY3KzhGK1ZBN0JqbytDQzB1ZHR0WWVUbDViRnUzVG82ZGVwRWFtb3FxYW1wVHRmYnQyL1AyclZyOGZYMXhkdmJ1MHlDNitIaFFXUmtKQ2FUaVYyN2RuSDgrSEhVYWpVREJnd0E3SWx4WEZ4Y2xXSjUvUEhIR1RGaVJLWHRicjc1Wmo3Ly9ITSsrT0FERml4WWdGSlo4UmlIaDRjSFJxT1JwNTU2aXVlZmY1NkJBd2RXS1I1UnUwd21FOTkvL3ozOSsvY25JaUtpMXA2emZmdDJEQVlEUTRZTXFmSTlEZkYxVVYxRlJ3NVNkT1FnZ2ROblgzWmZmaE1lSmV2MTZXamFScVB0ME1rTjBRbFJNVW0yRzRFOXA2bzNxcTFXS29scEhsU2x0cmxMUDZad3kwODFDY3Y1bWVHUkJEd3pFMlZBNEdYM0pZUVFWd08veVUrVDhleGtjaGJOdy8vcGwrb3VrT1o5b2RVUTJENE5obCtjM2xxVUExbEg3Q1BlM3EwZ3NPUGY2N2EzUHcwMkc0VGQ0dFl3bGl4WmdzRmc0TUNCQTB5ZFdyYlkwYXhacy9qamp6OEFlT3FwcDhwY0R3OFA1N1BQUHNQRHc0TTVjK2J3OU5OUDgvcnJyL1BhYTYvUnMyZFBKaytlek5peFl5dU1vYUNnZ0dlZWVhYktNWWVHaG5MYmJiZVJsSlJFZG5ZMmdZRVYveC9Yc21WTDVzK2Z6NHdaTTVnOWV6WVdpNFhCZ3dkWCtYbWlkdno0NDQvazV1WXljZUpFeHpsWEk5eEdveEdUeWVUeVdxdFdyVkNySy82MU96WTJGb1ZDUVhaMk51dldyU3UzM2NDQkE5SHI3Vy9BTmNUWFJYVmx2eitISnZQKzQ3YisvSjk2aVl6bkh5RjQ0U3EzOVNsRWVTVFpiZ1QybjY1ZWNiUnJRNXFnVkNncWJtU3oyZmZRM3JicE1pS3o4K2pXRS8vSG53ZU45ckw3RWtLSXE0V3FhVEErNHg4a2I5VmljaitkaDgvNGgrcHVoSHZBKzM5UEpmL2pIZmpqM2JKdHJuMFdybjBHdWo1clQ4RGRXRFJ0Nzk2OS9QREREOXg3NzcwTUd6YU0xYXRYTTJqUUlFSkRRd0g3R3Vibm5udU8xcTFiOC9iYmI3TnIxeTcyN05uREUwODhnZUxpLzJjcWxjclJuNStmSDdObnorYUpKNTVneDQ0ZDlPelprMmJObXRHc1diTUs0OGpQejNjNi91bW5uL2pvbzQ4cXZNZGlzYUJTcVhqZ2dRZktiYVBUNmZqeXl5OEI4UFgxNWUyMzMyYlZxbFgwN2R1WDA2ZFA4K2lqanpxMXQ5bHNBQ3hjdUpCRml4WTVYZXZkdXpjelpzeW9NQ1pSZFlXRmhheFpzNFpiYnJtRnNMQXdUQ1lUYXJXYUtWT21sSHVQcTJ2TGxpM0RaRElCa0pHUmdkVnFkU1RsVFpvMDRkeTVjeHc0Y0FDQStmUG5WeGhUdDI3ZDBPdjE5ZloxNFU0NWkrYmhjOS9rcWswZHQxakllbjA2MnBpdWVJOHEvdzBDcGJjUFBuYy9RTTdpRC9GNzhBazNSaXRFV1pKc053TDdxbG1KdkZ2TGl2OVJ4V1lsNStQM01mNWF0V2xGRmZFZU5RNzlDUGROTXhSQ2lLdUoxNUJoS0x6MDVINzZBZWJrSkFKZmVyM3VFbTd2VnZEZFAreEpkLzkzbmFlSUgvOGNmcHNGS2JFd2JJTmJIM3ZxMUNubXpKbERSRVFFNDhlUHgyS3hjUERnUVg3Ly9YZm16NStQajQ4UDc3MzNIbWZPbk9IZi8vNDMvdjcrTkduU2hPM2J0eE1VRkZRbVVTMFJHaHJLd29VTGFkNjhlWTFqaTRxS1lzeVlNVTduMHRQVFdiOStQZjM2OVNNeU1ySksvWlNNZUJZVkZhSFZhdEhwZER6NDRJTUErUHY3T3o0dllUQVlXTHAwS1gzNzlpVW14bmxxZjRzV0xXcjY1UWdYVnE5ZWpjbGtZc0tFQ1FDOCt1cXJXSzFXUHZ6d1EwZkNXdUtERHo3QVpETHgvUFBQbCtuSDA5T3p6QnN1SlVuNTQ0OC96clp0Mi9EMDlHVHUzTG5vZERxWHNjVEZ4YkY4K1hJMEdrMjlmbDI0aS9sME10WUxtVlVyaG1ZdUl2dVQ5ekVmL3d0dFROZEttM3ZlY0RQR1hkc3huejJOSnFTbEc2SVZ3alZKdGh1QjNTbXBsVGNxcFd2TEN2Ylh0bGpJbnY5dlRQdDJYMTVRV2kzK2p6MkhSN2RlbDllUEVFSmM1VXArMGN6OTlBT3k1c3lvdTRUN2ozZnNpZmJ3aldXTG9yVzVHd0k3d1UrajdlMnVmZFp0ajkyd1lRTldxNVZaczJhaFZxdFJxOVc4K3VxclRKMDZsVU9IRHRHM2IxOENBZ0lZT25RbzNidDNCNkJIang0OCtlU1Q1UmFNS25HNUNVVzdkdTFvMTY2ZDA3bDkrL2F4ZnYxNkJnMGFWSzAxMTdtNXVVeWRPcFVCQXdZd2NlSkV4L3B1YjIvdk11dGd6NTgvejlLbFMrblNwUXQzM0hISFpYME5vbnlKaVlsODlkVlhUSm8waVlDQUFINzc3VGYyN05uRFF3ODlSUHYyN2N1MDkvTHlRcUZRbFBtWkFQdHNoTTgvL3h5QXp6Ly9uTmpZV0VjeHRYMzc5bkhvMENFbVRacEV1M2J0T0hmdUhON2Uzdmo0K0RqMVVYS3MxV3I1OXR0djYrM3J3bDBzcDFOUWVQdFUyczU4Tko3Y1pSOWp5VWlIeW1abWxxTFFlMk01blN6SnRxaFZrbXhmNVZJdTVKRm5NbGZybnE3bFZTSzNGSFBodmRjcE9sajV0aFlWVVFZMkllQzVWMUMzREwrc2ZvUVFvckh3SEhBam1yQUlzdWJNNFB3ems5RVBHWWF1LytBcnR3OTNVUTRjK1F4Ni9hdjg2dU9CTWZicnUxK0ZqZys1YlJyNXBFbVR1T0dHRzlCcXRhU2twR0EwR2pFYWpVeWRPaFd6MmN6Njlldng5L2NINE1NUFB5UTNONWZjM0Z4eWNuTEl6YzNsdi8vOUwxOTk5UlZLcFpMVTFGUSsrZVFUUjkvaDRlR09FVXQzS2RsK3lkUFRzMXIzZVhsNUVSTVR3NW8xYS9qcnI3K1lPWE5tbVdSTFhGay8vUEFEeGNYRmJONjhtWTBiTjVLZW5rNUVSQVNqUjQrdWRsOEtoY0t4Wmo4K1B0N3ArSmRmZmlFc0xNelI3M3Z2dmNmcDA2ZFp1WEtsVTFFOXM5bisrNXhHbzJsd3I0dWFNQ2Nub2dtdmZIYkloZmRmUnhQUkJ2K25YaVRqeGFwUEM5ZUVSMkpPVGtUWHM5L2xoQ2xFaGE2S1pIdEwybUgyWFVnaXhaREJxWUxNdWc2bjNybis1dXExLzJmOForVmY3S1dIWGdNdUx5Q0FwQytoL04wemFrMHJyeURDOVUzcEZoREJvR1pTaFZJSTBYQ293eU1KZk9sMURPdC9JSC90ZjhsZisxODhCd3pHNitZN1VGZmhGOUpxMnp3UnpIblFab3c5d1M3S3JieTZlSnU3NFpkbjdIdHZGK1hhaTZocGZlM0pkdzBwRkFxMFdpM2p4bzByYzAycFZHSzFXdkh4OGFGSmt5Ym85WHIwZWozKy92NjBiTmtTYjI5djlIbzlSVVZGNkhRNnJGWXJCb045ZDQ3ang0K1gyYXBvL1BqeGw3MFhjY242MVIwN2RwQ1ltRmhoMjI3ZHVqbEdRZFZxTmM4OTl4ekJ3Y0dzV0xHQ2YvM3JYOHlkTy9leVloR1g1OFliYjhUSHh3Y2ZIeDkrK2VVWERBWURUei85TkNxVmlnMGJOcFJaVzExVVZJVE5aaXN6MjJEU3BFbU1IRGtTZ0xTME5PTGo0OUZvTkx6MDBrczgvZlRUekpneGc0eU1ERFFhRFVlUEhtWC8vdjFNbVRLbFRQWDZvcUlpd0Q2eTNkQmVGelZSbkpLRTE1QmhsYllMbkQ0YmRhdlcxZTVmSFI1SndjWWZheEthRUZYV29KUHQ3S0lDRmh5TFpVOVd4ZitaQ1ZIaVZFRW1wd295K2VWOEFyc3lqL0ZrMjF2dzFyaGVHeVdFRVBXTk9qd1N2eWxQNFQxeUxBWHJ2NmR3KzJZS3QyOUJIUmFCMGt1UE9qd0NwWmMzNnZBSVZFRk5MeThKYjlIWG5qQnIvU0QxVjJqV3UycjNCWFMwSjl0YVh6aTM0N0tUYmJCWGNwNC9mejQ2blE1UFQwL0huMXF0bGxHalJuSG5uWGN5ZnZ6NFN2c0pDUW5ocmJmZUFtRDY5T2xscHRNV0ZoYlNwazBiK3ZidDYvTCtvcUlpbGk1ZFd1RXo4dkx5QU5pOGVYT1pOYjBsTEJZTFpyTVpYMS9mTWxPTzc3Ly9mZ0lDQXVqVXFSTm1zNWxmZi8yMTNHY2NQMzZjYmR1Mmxia2VHaHBLVkZSVWhYR1d4NWFmaC9uVXlScmRXOTlwV2tlaHFNWWV6VEV4TWNURXhIRHExQ21XTEZuQ2lCRWo2Tml4STJEZlV1dlN0ZlRsdWVhYWF4eWZyMSsvSHJWYWpVcWx3bVF5TVhYcVZONTQ0dzNIbG1MTGx5OG5PRGlZSVVPR3NINzllcWR0d014bU0wcWwwcEdFTjZUWFJVMFVweVNoRHF0OHE3V2FKTnBnLy9lME9GbHlDRkc3R215eWZUQTdtWGNUZmlUSFhQRzZFeUhLc3p2ek9FL25MZU9aRHJmUjBVL1c2d2doR2c1VjAyQjg3bjBJNzFGaktkeSttYUw0UTFnTERCUnUyNHl0c01EUkxtRDZiTFRSMTFUUVV3VTZUblkrUGxMQnJLZlNTcllEQzd2RmJmdHNGeGNYMDd4NWN3b0tDc2pQenljOVBaMkNnZ0lLQ3dzeG04M0V4OGZ6eFJkZlVGQlE0UGd3R0F3VUZoYmk3ZTNOeXkrL1hPVm50VzNidGt6UnN4SWxDWExwNU9sUzZlbjJvcVJyMXF6QjI5dmJaWnRkdTNZeGMrYk1jcStYakl4bVpXWHhmLy8zZitVK2E5MjZkUzYzaUJvMmJCaFBQdmxrdWZkVkpIZlp4eGgvKzZWRzk5WjNub09HNER2eHNXcmRZN1ZhZWZ2dHR3a09EblpLcnNQRHd3a1ByOTV5T0tQUnlMZmZmc3QxMTEzSHdZTUhlZjMxMTVrK2ZUb3Z2L3d5UzVjdUpTRWhnZDkrKzQxWFhubUZ0TFEwNXM2ZGkxYXJaZENnUVlEOTUwK3IvWHZubG9iMHVoQ2lzV3F3eWZhRzFJT1NhSXZMbGxtVXg3cHoreVhaRmtJMFNBb3ZQVjVEaHBXWmFsbWNuSWkxd0ZEelJQdFNnWjNzbzl3bGlYUjVzZzdicDU0SHVuZVp6dDY5ZTEwbUJpWFRaWThjT1VKYVdocGVYbDZPRDcxZVQzQndNQUVCQVc2TFE2UFJWRnFRN05peFkvajcrNWViU0FPT0tidmx0ZG16WncvTm1qV2paY3VXZlAvOTkwN1hObTdjeVB6NTg3bm5ubnRjVGlFR0t0M1B1U0srRHp5QzUyRDM3cEZlWDJoYVYzKzBmL255NVNRa0pQRCsrKytqVUNnNGNlSUU2ZW5wOU9uVGg2TkhqMWFwanpadDJxQlVLdm55eXk5UnE5WDA2dFdMZ3djUG9tTUYwV2dBQUNBQVNVUkJWTlBwbUQxN05tZk9uRUdsVXJGdzRVSzZkKy9PZ0FIMjVYcURCZzFpMGFKRjlPblRCNTFPUjFGUkVScU54dEZ2UTNwZDFJUTZMSUxpbENSVS91Nkx0YlRpNU1UYVdZSWpSQ2tOTXRuZWZqNkJIZWYvcXVzd3hGVml4L20vNkJYVWxnRk5POVIxS0VJSTRSWnUvd1hTdTVWOUd2bnVXVEQ0UCtXMzIvK092VjFGQ1hrTnhNVEU4TTQ3NytEcDZlbVVPSGg0ZUZScnVteHR5OHZMSXo0K250NjlLNTV5WDdLdXU3d0NhQjk5OUJGbXM1a1ZLMVk0RlZyTHk4dGoyYkpsaElhR2N0OTk5em1OY3JxTHd0dkhmVy9TTkhCSGp4NWwxYXBWZUhoNDhQcnJyenRtTGJScjE0NCtmZnJ3K09PUFY2bWZ0V3ZYWXJGWVdMTm1EZmZlZTYvVG15RjZ2WjUyN2RxeGV2VnFrcE9UK2V5enYyZVFUSm8waVlrVEovTGxsMTl5MzMzM1VWUlVoSWVIaCtONlEzbGQxRlJKc3UzUnVWdXQ5Qy9KdHJnU0dtU3l2ZjdjSDNVZGdyaktyRC8zaHlUYlFnaFJrVjcvc20vdDljczA2UG1xYzdYeG9oeDdGZkxVWCtIV3I5eithTDFlVCtmT25SM0hack1aZzhGQVptWW1WcXVWYytmT3NYUG5UZ3dHZzJPcWJNbWZKWi83K3ZyeXozLysweTN4ZlBUUlIzVHAwb1YrL1p5ckdNZkd4bEpjWE93WW1TeFBTYkVwWDEvZk10ZFNVbEk0ZGVxVXl5bTduM3p5Q2JtNXVjeWFOY3VSYUM5YnRveVVsQlJtenB4WjB5OUhsTVBmMzUrd3NEREN3c0pvMWFxVjQ2Tmx5NzludzQwZVBacmh3NGU3dkgvanhvMHNYNzRjc0wreEVoVVZ4Y2lSSTRtTGkzTnF0MmZQSHBZc1dZS1hseGV6WnMzQ2JEWmpOcHN4bVV4WXJWYSsrT0lMYnIvOWRrd21rMU95M1ZCZUZ6V2xhUjJGOGZlZGJ1bkxGZlBKRStqNlhGOXIvUXNCRFRUWlRqZGUrWXFJNHVvbVAxTkNDRkdKd0JoN0l2M1RhRWlKdGEvSjltNWxuMXFlRWdzMm0vMTZZSXhiSDd0MTYxWSsvL3h6cDNXbkpWc2dsVmkvZmozcjE2OUhvOUU0S2krWFRKblY2WFQ0K1BqUXJGbXpDcDlqdFZxckhOT21UWnRJVFUxMVNpcHljM05aczJZTmdZR0I5Ty9mdjhMN1M1SnRQNyt5MjZOdDM3NGRnT3V2ZDA0Q0RoOCt6UHIxNnhreFlvUlRndVhsNWNXMmJkdFl0MjRkUTRjT3JmTFhJQ29YSEJ6TTRzV0xLMnpqN2UxZDdyN1VwV2N1S0pWSzNuenpUWFM2c2tWWm82T2ppWW1Kb1VXTEZnUUVCT0RqNDRPdnJ5OCtQajZvVkNwbXo1N04zcjE3TVpsTWp2c2J5dXZpY3FoQ1cySGJWbEI1d3hxeUdneW9Rc05xclg4aG9BRW0yeGFibFV4VFhsMkhJYTR5bWFZOExEWXJLb1d5OHNaQ0NORllCY2JBbU4vZytCZHdiaWZrcGRpcmpWLzdETFM1eTIxN2E1Zld2SGx6dW5idDZrZ1NTbjk0ZVhueHdnc3ZNSHo0Y082Nzd6NlhhNVVQSGp6STNMbHp1Zi8rKzEzMmJ6S1orUGpqanlzZGpTNlJsNWRIWGw2ZVUzRXNtODNHTysrOFEyNXVMdE9tVGF0MGVuZDZlam9lSGg0dUU2L3QyN2NUSEJ4TWh3NS96N2JLemMzbHpUZmZKQ29xaWlsVHBqaTF2L1BPTzltK2ZUc0xGeTZrYytmT1RxT3V3bjNNWmpQSGp4OG5JU0dCaElRRW5uaWk2dnM1bHlodjczVzlYczk3NzcxWDduMnJWNi9HMzkrZjJOaFlSeDhONFhWeHVUUXR3MUVHQkZJWXR3blBnVGU1clYrQWdxM3JVVGRyamlaRVhpK2lkalc0WkZ1bFVHTEZWdGRoaUt1TUZac2sya0lJVVJWYVAzdWw4a3VybGRlUzZPaG9vcU9qeTczdTZlbUp4V0lwdHlqWXlaTW5PWGZ1WEpsaVpFYWprY3pNVEI1NzdESE9uajNMd0lFRFVhdlY1T1RrVkJqUHdZTUhBWHZSSzdBbjJnc1dMR0RuenAxY2Q5MTFsWTR1R3d3R0RoMDY1RElwU1VsSjRjU0pFNDQ5bVFIT25Udkh2LzcxTDdLenMzbmpqVGNvTGk3bXdvVUxqdVFtUHorZm1KZ1k0dVBqZWZ2dHQzbnZ2ZmZLN004c2FtYlBuajM4OXR0dkpDUWtjUHo0Y1lxTGkxRXFsYlJ0MjlhcFVGbHQ4L2YzeDJReWNmTGtTYnAyN1FyVS85ZUZ1L2c5TkpYMFI4YmgwYU0zU24zNVJRZExOUHZQMTVXMnNlYm1rUC9WU29JWHJIQkhpRUpVcU1FbDIwSUlJWVNvUXlteHNNWEYvc0tERjl1bmxsOWhiZHEwSVRZMmx1Yk5tNWRaQTUyVGs4T2FOV3VJaUlod210S2JrNU5EVWxJU0JvT0JpSWdJRml4WVFHUmtKR0ZoWWNURnhlSHA2VWxnWUdDWloyVm5aN05seXhhOHZMem8wYU1IaFlXRnZQUE9POFRGeFJFWkdjbU1HVE9jMnE5ZnY1NXQyN2JScEVrVDlIbzlTcVdTWDMvOWxieThQTWFPSFZ1bS95MWJ0Z0E0VFVQLzVwdHZPSEhpQkNxVmlzbVRKMU5jWEZ6bVBwMU9SMEJBQUVlT0hPSHJyNzh1ZDRzbVVUMTc5KzRsTmphVzZPaG94bzBiUjB4TUROSFIwVTR6RXBZdVhlcjJQYWIzN2R2SHBrMmI4UFgxeGRQVEU3UFp6TDU5KzhqSnlhRm56NTVWNnFNdVh4ZnU1di8wUzJTL1A0ZkFHWFBjMGwvMnZEbjRQL1dTVy9vU29qS1NiQXNoaEJDaTZwcjNzUmRJS3lwVjYwTHJhejlmQng1NTVCSGVmZmRkRmk1Y1NGRlJrZE0xcFZKSlJFUUUwNlpOY3pwZk1rSTVZc1FJcGt5WjRoaWxmT3l4eDNqLy9mZjUrZWVmc1Znc1paN2w0ZUZCbXpadG1EUnBFbnE5bm84Ly9waTR1RGk2ZE9uQ3E2KytpbDZ2ZDJydjQrUEQvdjM3bmRiUzZ2VjY3cnp6VGthTkdsV20vNTA3ZCtMcjYwdE16Ti9yM29jUEgwNTJkamFCZ1lFRUJBUTRQdno5L1IwZldxMFdzOW5NNU1tVFdibHlKYmZlZW11Rlc0K0pxcm52dnZ0NDZLR0hVS2xVNWJhNTRZWWJ5cDFxL2Z2dnZ4TWJHMXZ0NTNwNmVySjE2MWFuTjFZQ0F3TVpOMjRjTjkxVXRlblVkZm02Y0RkdGh4Zzh1blFuZCtsQ2ZDYzhlbGw5NWZ4bkFSN2RlNk50Vi82c0FDSGNTV0d6MlJyY25PeVIyK2ZXZFFqaUtyUjJ3SE4xSFlJUVFqUU1XWWNoWmNQZngyRTN1NzB3V20zTHlzcHlPVXBYSFdhem1RMGJObkRycmJkV09IWGJZckZnTkJxeDJXd1ZKc0ZHbzVIazVHVGF0MjlmbzNnU0VoTFE2L1cwYXVYZXJkZEUzYkRaYkpqTlpwUks1V1h0blY0ZDduaGQxQmJERDE5aE9yZ1gvNmRlUXVudGV0dTg4bGh6YzhpZU53ZVA3cjNSRHgxWitRMUN1SWtrMjBKY0pNbTJFRUpVMGZIUDRkZ1hmeCszdlF2YTNGMTM4UWdoR29XaWhEL0puamNIbjdzZndQT0dtNnQwVDhIVzllUi90UkwvcDE2U0VXMXh4VW15TGNSRmttd0xJWVFRUXRSL09Zcy94SktlaHRMYkcwMTRKT3FMSHdERnlZa1VKeWRpUG5rQ2E0RUJkWEJ6ZkNjOVhzY1JpOFpLMW13TElZUVFRZ2doR2d5L0I1L0FmUFkwbHRQSm1KTVRLZGo0SThYSmlRQ094RnZYNTNwVW9XR3l2WmVvVTVKc0N5R0VFRUlJSVJvVVRVaExOQ0V0MGZYc1Y5ZWhDRkV1MlloUkNDR0VFRUlJSVlSd00wbTJoUkJDQ0NHRUVFSUlONU5rV3dnaGhCQkNDQ0dFY0ROSnRvVVFRZ2doaEJCQ0NEZVRaRnNJSVlRUVFnZ2hoSEF6U2JhRkVFSUlJWVFRUWdnM2syUmJDQ0dFRUVJSUlZUndNMG0yaFJCQ0NDR0VFRUlJTjVOa1d3Z2hoQkJDQ0NHRWNETkp0b1VRUWdnaGhCQkNDRGVUWkZzSUlZUVFRZ2doaEhBelNiYUZFRUlJSVlRUVFnZzNrMlJiQ0NHRUVFSUlJWVJ3TTBtMmhSQkNDQ0dFRUVJSU4xUFhkUUNOV1pEV20xNU4yanFPNDNOT2syUTRYK2w5L1pxMHgwL3JCWURWWmlQMjNCL1ZlbTRudjVaa212SklOZWFVdVRhbHpVMTA4bXZwT0g3NXdCcnlpbzFsMmcxcTFvbTlXWW5rbWd1cjlXd2hoQkJDQ0NHRWFBd2syUWJ1Q2U5TC82WWRhcTMvMXc1OVRicXBiR0liNmhYRTVLZ2JIY2RMaytLcWxHeVBiTldUS085bUFGaXBYckxkeHJzNUw4ZmNDVGI0N01SbU5xY2RkcnJlMU1PWE1LOG1qbU9Wd25ueWd4SUZrOXZjeUMwdHJ1VlVRU2F6RG4zQmhTS0RVeHVWUWttZkp1MnFIRk5wNmNZY2p1YWRjM250d2NoQjNCN2EzWEY4Nzg3NUdDeW1HajFIQ0NHRUVFSUlJV3FUSk51QXYwWlBxR2RncmZXdlVhcHFkTi8xd2RHTUMrK1BvZGhFZnJHUjJZZS94bXl6MURnT0g3V09sMk5Hb1ZOcUFIaWkzUzEwRFl4Z3dkSDFGRnFLS3IxZnIvTGd1WTdEdU5ZL0hJQldYa0hNN253UDAvWXRvOGhhN0dpblUycDR0c1B0TllveEx2MElwNDVuY25PTExvNXpQNmY5U1k2NW9FYjlDU0dFRUVJSUlVUmRrR1M3SG92MGJrWXpuUjhBRjRvTWw1Vm9BK1FWRzFtZXRJMUgyLzREdGNMK0JrQy9KdTJKMEFmemR2ejNuS3hnVkQzRU00QVpuVVlSNGhuZ09HZTBtRm1SdE0wcDBYWUhIN1dPQ1JFREhjZUhzMU1rMlJaQ0NDR0VFRUkwS0pKc3V6Qmw5eUx5TG1NdDhxMGgxM0ovcVdTeHFvYUg5a0NuMUxBaDlRQVhpZ3hPMDdtVEN6SnFIRTlwVzlJT2M2WWdpeGM3amNCZlkxLzNIZUlaUUVlL2xoVW0yNVBiM09TVWFKOHpadlBHbjJzNVZaQlpwcTBWRzVsRitRQjRxYlI0cXJRQTJJQ3NpK2ZCdm1hOVJINnhFWk8xbUh3WDY4T0ZFRUlJSVlRUW9xR1JaTnVGU1ZHREtMYldmQlE1cElJcDZTMTAvblR5YjBXR0tROXNOcWRyQVZvOTk0VDNaWFJZYno3NDZ5Zkh1bXdBZjQyWFk3UTN5TVBIY1Y2Qndta1V1RVM2S1pkMVovZTdqT0d2dkxNOHQzOEYwenVPSU1xN0djdVR0cFhidHNUYlI3N2oxV3ZHME5hbkJic3pqelB2cjNVVWxEUDF2TkJTeEVPL2ZRelkxOFBmSGRZWGdJSmlrK084UnFIaWkvN1RIUGQ4ZG1JTGNlbEhBQWoyOEswd0ZpR0VFRUlJSVlTbzd5VFpkcUYzVU52S0c5VlFlOThRSG04N0JDczIvdS9RVnk3YjJMQ1JXWlNIcjhiVGNhNjF2aW10OVUzTHRGVUF3MXRlVitiODBieHpqZ1Q2dHBCdTNOVDhtakp0dEVvMXhUWXIxd2RIYzMxd05BREJGNmV0bC9oWDU3dXdYbnhUUUtmU1lMdlk1dlV1WTh2MDkveitGUlRicks2LzhJdGZseEJDQ0NHRUVFSTBCcEpzdTJDMG10M2FYK2trMCtkaUFwMW5MdVRTdEhSMzVuR2l2SnV4NzBJU3pYWCtibnQrb05iYlphSmVvcUpycGFleVY5WmVnYUxNT1dXcGM1SnNDeUdFRUVJSUlSb0xTYlpkZU96M3o4cVpScTVBcWJqNGdRS2xRb2xhb1VTdFZLRlJxbEFyN0g5NktEVjRxRFI0S05VY3owdmxiT0VGUnc4K2FudXk3V3AvNmlPNVo1ajMxem84VkJvZWpCcGNXMTllcmV2aUg0NlgyZ09BTUwzek5tSWxXNEtwTDlsU3JJMVBjMGVodGRUQzdDc1VxUkJDQ0NHRUVFTFVEa20yWFdqaTRjTmIxOTdybHI1K1RqL0N2TC9XT1k1TFJyYkxxNjVkWUNuQ2FESFQ1ZUwyV2dCN3NoTDU0SytmSE1ldmRiN0xNYnBzeGNhRVh6OHEwNCtsVk9YeWZSY1NNVmpLTHp6VzFxZEZoVlBualJZenYyWWM1WFJoMldKb3pzKzBqOVZQaWhya2NrVGNTK1hCUDZPSHViejM5cEJ1M0I3U0RZQzM0cit2OERsQ0NDR0VFRUlJVWQ5SnN1MUNhbUVPS1FVWkxoTkdHL2Frc3ZUSWJPSEZCTmxzSzhac3RWejhLTVprTFhhYVJnMFFxTlVEa0Yxa0tQZjUxd2EweGx1dGN4d2Z6RTRtci9qdmtYRExKZXVpUzE5ejVjK2MwL3laYzdyTStWRFBRRWEyNmttdlN0YW82MVFhQmpYcnhJbjhOT0xTajdBdFBWNjI0aEpDQ0NHRUVFS0lDa2l5WFk0WDlxOUNwVkJpd1lyVlpzTmlzem9sdVY4UGVOYVJTSDkyWWpOYjB2NnNVcjhsbGNRelMyMkJkYW1TWW1VbERtV25WRGY4Y25tcmRmUUtha1AvcGgzb0V0RGE2YTBBRy9hSzRmcUxVOEF2RmVYZGpDanZaa3lJdklFL0xweGtTK3BoZnNzOFR2RWwrMzluRnhuUXEzV29GVXI4TG00dkJsQmdNVkZvK1hzOXZLdXR2d0RNMW1LbmRmTldtNnoxRmtJSUlZUVFRalFza215WG81MXZDTk03alNqM2V1a1I2MGZhM3N6a05qZTViTGZreEZZMnBCNTBIQWRlVERDelRPVW4yOStmMlVOem5UL3RmVVBJS3NxdmNQL3JxdEFwTll4cjNaK09maTJKOEE0dU05b085dEh4OXhMK3g5Q1FidlFJakhTY24zbndjNjRQam1aZ2NFZTBTdnVQaXhJRjNRSWk2QllRUVg2eGtlM25FOWlVZXBERS9IUUFaaDM2RW9CeDRmMFlFOWJIMGRjYmYzN0w0WnhUUU1WYmZ3R00zVEhQS1Q2TlFrV1VUM09uYzVZeUplYUVFRUlJSVlRUW9uNlFaTnNsR3lxRkFwMVNVNlhXR29VS2pVTGw4cHBhNlh5K1pNUTJzeWl2M1A0Uzg5TjU4Y0JxQmplTGNVdFZjcVBWVEN0OUU2ZDl1MHZZZ0MxcGgxbVJ0STBjY3dGREw2NmJMbkc2SUpPUGptMWcxY2xmdUMya0s3ZUVkTVduMUJSM2I3V09XMXRjaThWbUpURi9pK084djhhTDIwSzdPNDR6VFhrY2NUR1Z2U0pMZWorR1ZxbkdiQzNHVTZWMUpQdGdId2szV3R4Yk5WNElJWVFRUWdnaDNFV1NiVUNsZEs2TTdXcXY2QmYvV0UyaHBjaHgvRjczQnh3anhLdE8vc0x1ek9PT2EvL3FmQmYrcGFaUGwvYlk3NS9SWE9lUHlXcW1sWXMxNFNXOFZGcTZCclFHNE5rT3R6dGRhMVpxTDJ3RmlqTFh3YjdQOWc5bjlqcU9seWYrekxYZEhuQWNXN0d4OC94ZmZIUHFONUpLalp5dlNOckdkNmQvZHh6bkY5c0xxK1dZQzFpZHZJT3ZUKzNtcHViWE1MeGxENXA2K0FMMjc5ZTNwZTVSSzVTODBIRUVYaXF0NDl6YTA3OWpyV0RycnhEUEFLSjlReW13RkpGOE1aN3p4aHphK3JTQVV2MlUySk9WV0c1ZlFnZ2hoQkJDQ0ZIWEpObUdNcVBTbHhZZ0EvczZhdlBGTmNYZ3ZLZDB0RjhvM3FYV09WYzJJcDVxdEc5dFZWR3lyVldxNmQrMFE4V0JBd3B3MlU2bFVEb2wyMG1HOCt6TlNxUzVwei9iMHhQWWtuYVk4NmJjTXZjOUVEbVF5SXNqNERhYmpZZCsrOWpwdXNscTVuOW45L0hUMmYxY0h4ek5uYTE2OFZmZU9USk5mNC9VcTVVcWNrc1ZVRXZNVHlmMjNCOFZmaDEzaGZYaHJyQStITTA3eHd0L3JBTGdkRUdXUGRtK1JIenVHWllrYnEyd1B5R0VFRUlJSVlTb1M1SnNBNTZsUms2dDJCejdQWmMyTktScnVmZVhyRit1cjBxbW9xODR1UjNUeGFuWEtvWFM1UlQxVmw1QmpsSDUvR0lqd2FWRzBTK1ZrSHVXT1grdVJhZlMwbHpuajZIWVNON0Y2ZDF2SFBtV0VTMnZZMWhvRDk2Ty83N01HeGhtbTRWN2Q4NG53anVZLyt0OHQ4disxNTNkVDBMdUdTdzJLOFUySzBaTEVhY0xzamhUbUZXajc0TVFRZ2doaEJCQ1hDbVNiSU5UOVczRHhXblRtYVo4dGxaUVlmeUdacDBjWTl2eHVXZElMY3gyMmU1MFFjVjdVNWZIQms0VnVVdlRLdFZPUmM1Y3RTdjloc0hDNng2cVVRemVhbDIxN3YzbTFHNVduTnptT0Q2ZWw4cjNaL2JRTGJEOE55S2FYSnlLWHNKZjYxWG1qUTAxS2p5dy96MEZlZmpRSlNDY1hSbkh5S3Fnb3JzUVFnZ2hoQkJDMUNWSnRvR0FVbHRRNVJRVkVPSVpRSVIzTUFleWs4dTlaMkN6am82cDVLY0tNamlTYzZiY3ZxTjlRNG5QZFgyOVBEbm1naklWdVV2TTdYcWZvOWlaRlZ1NTdlcmF3T0NPM05UOG1tcmRFK3poeCtTb0d5dHRsMkxJa0dSYkNDR0VFRUlJVVc4MSttUmJpWUltRi9lK0JrZzM1WEp0UU9zcUpYd2xibTdlaFp1YmR5bjMraS9uRTZxZGJBc2hoQkJDQ0NHRWFMZ2FmYkxkMGl2SWFVdXA4cWFETjJRekQzNWVhWnM3UXJ2VE02aU40OWhvTlRzS3ZkbUFMMUoyY2pqN1ZJVjlYRnB3ellxMXdncmtKUzdkOTdzcTk5aXEwRVlJSVlRUVFnZ2g2a3FqVDdhN1hyS2VPTW1RN3BSOG02eG1IdG45YVpuN0Z2ZCsxSkVrTGo2eGhZUFpLWFFQak1SRHBTYjI3Qjg4RTMwNzEvaUYxVzd3VlhRNHAvd2tXYTFRY1gvRTlVNkpkb0dsaUpjTy9KZi82M3dYUG1wUEZNRG9WcjNKTXh2NTM5bDlWWDd1d21NYldYaHNZNFZ0b3J5Yk1iZnJmWTdqMHRYSWhSQkNDQ0dFRUtLaFVsYmU1T3JXL1pKaysxaGVxdE94RGZ2NmFhUEZqQTE3Y1RKdmphZFRtM0I5VTI0SnVaYjdJNjdudHBCdVpKc0xLTGFXM1Q2c1BsRXBsQXdNN3NnSFBTWnlSMmgzcDJ0TFRtd2wyWENlZHhQKzV4aGxWaW1VUEJRMW1IZTYzdS9ZLzFzSUlZUVFRZ2doaEd1TmVtUTd4RE9BbUZLanp6bm1BcElONStuazE5S3BYWS9BS0Y3cU5MTGNma29YQWZOVzYyaFd3WFpaVlRHcVZVL3VDZTlYN25WMXFYM0JsU2o0b3Y4MGwrMDJweDdtaytOL2p5enJsQm82K0lYU0l6Q1MvazA3NEhkeGk2L1N2a3paeGFhMFF3RDhjZUVrbnh6YnhKUTJONkpTMk4rWGlmUU81cFdZMFp3dXpPTFg4MGZabFhtVWsvbm5uYVorOTIzU0RwMnE0cjNHUzF5NnRaaXZ4b3ZCelRwVjZWNkFaRU1HSi9MVHF0eGVDQ0dFRUVJSUlhNkVScDFzRHczcDZyUmErTGZNWXk3Ym5UTld2bzQ3djlpSXAwcUxTcUVrMHJzWktzWGZQVnR0MVZ0ZnJGSW8wWlJLcUN0VFhsdTFRb2xPcVdGS201dUk4QTRtVE4ra3pQcm9Fa2FMbVVVbk5wWFo3bXhENmdGU2pkazhIMzBIM21xZDQzeEx6MERHaFBWbVRGaHZ6RFlMWndxeStOK1pmV3hLTzhTa3FNRUVsYXJ3WGgzTmRYNDgyZTdXS3JmLzV0UnVTYmFGRUVJSUlZUVE5VTZqVHJaL3pUaktyU0ZkSFFub2xsVFgrMnFuRm1hVG1KOU9WbEVlR2FaOE1rMTVaQmJsa1dHOCtLY3BENjFTelgwUkE4Z3lHVkFBVWQ3TkhmZG5tdzFYNHN0eHlXZzFrMkhLWTFBNW84VVdtNVdmMDQrdzZ1UjJMaFM1anZOZ2RqTFA3MS9KZzFHRDZSRVlXZWE2UnFFaVFLdm45NndUYm8xZENDR0VFRUlJSVJxcVJwMXMvNWx6bXBWSjI3ay80bnJpYzgvd1Y5NVpsKzJLYlJhZTNiKzh3cjRDdGQ3bGJ2OTE0RUw1KzNXN2tteklJQzc5U0xYdWNlV3ZYUHZYc3laNUJ6MkNJb25RQnp1dXBadHkySlllVCt6WlA4aXN3bjdWcWNac1h2L3pHOXI3aERDdWRYODYrenNYZi92d2FDdzU1Z0lBVEJZelJxdjVzdU92Q3JPdCtJbzhSd2doaEJCQ0NDR3FvMUVuMndCclQrOG14cjhWL3oyNTQ3TDZTVFZtazJiTUlkRERHNXZOaHRWbUk3L1l5T2EwUSt5N2tGU3R2blpuSG1kMzV2SExpcWMwS3pibS8vVVREMGJkeUtIc0ZQWmRTQ3hUQ0s2cS9zbzd5NnhEWDlEVXc1ZnJncUs0TGpDS2RGTU9lN0lTSFcwZTM3UFlYYUVMSVlRUVFnZ2hSSU9rc05tcXVhQzRIaGk1ZmE1YisxTXJsQlRiNm5mMWNGSDcxZzU0cnE1REVFSUlJWVFRUWx3bEd2M1dYNEFrMmtJSUlZUVFRZ2doM0VxU2JTR0VFRUlJSVlRUXdzMGsyUlpDQ0NHRUVFSUlJZHhNa20waGhCQkNDQ0dFRU1MTkpOa1dRZ2doaEJCQ0NDSGNUSkp0SVlRUVFnZ2hoQkRDelNUWkZrSUlJWVFRUWdnaDNFeVNiU0dFRUVJSUlZUVF3czBrMlJaQ0NDR0VFRUlJSWR4TWttMGhoQkJDQ0NHRUVNTE5KTmtXUWdnaGhCQkNDQ0hjVEpKdElZUVFRZ2doaEJEQ3pkUjFIWUFRUWdnaGhCQkNpSVlscXhBdUZFSkdBV1FXUW1hQi9YeVFGd1I1UWhNdkNQQ0VRTSs2amJNdVNiSXRoQkJDQ0NHRUVLTEtmajRKaGlMd1VOdVQ2bXVDN1VrMjJKUHV6RUpJeW9hL01rQ3ZoWUd0NnpiZXVpTEp0aEJDQ0NHRUVFS0lTcDNKaFEwbm9HOHJhTi9FZFJzdlAyamw5L2R4UWdZcy9RTnVqb0lRbnlzVFozMGhhN2FGRUVJSUlZU29nTlZxeFdhelZhbXQyV3l1NVdncVo3VmFpWXVMWStmT25aZlZqODFtWS9mdTNlVGw1Ymtwc3I4bEppWVNIeDkvMmYwY09uU0l6ejc3ak56Y1hBQVNFaEpJVDArdjByMFhMbHdvOTFwQlFRRkdvL0d5NHdQNzMwZEtTZ29HZzZGRzk1dk5acEtTa21wOHY3dnNPd2Y3VTJGODUvSVRiVmM2TklHeE1iRDNMUHlSV252eDFVZVNiQXNoaEJCQ0NGR0JuVHQzTW5yMGFOTFMwZ0E0ZHV3WVE0Y09KVEV4MGFuZHVYUG51UDMyMjltL2YzOWRoT253eFJkZk1IdjJiT2JPblV0bVptYU4rOW0vZno4elpzeGd3NFlOMWJwdnhZb1Z6SjQ5dThJM0tCWXRXc1RDaFF0ckhGdUpoSVFFUHYvOGMvTHk4ckJhcmJ6OTl0dE1tVEtGdUxpNEN1L0x5Y25obm52dVljR0NCUzZ2cjEyN2xoRWpScENVbEZSaFB6dDM3dVRvMGFNVnRzbkx5K1BCQngva2wxOStxZmlMS2NmcDA2ZVpNbVVLdi83NmE0M3VkNGQ5NTZEQURMZTNBNjJxK3ZkN3FPR085cEJuZ3YzbjNCOWZmU1hKdGhCQ0NDR0VFQlhZdTNjdkdvMkdaczJhQWZZUlg3UFpYQ2FaUEhic0dGYXJsVFp0MnRSRm1JQjl4SGpac21XRWhvWmlNQmg0NjYyM3Fqd3FmNm5ZMkZnMEdnMy8rTWMvcW5XZlZxc2xMaTZPbFN0WE9zNVpyVmJ5OC9QSno4OG5Nek9UQXdjT2NQMzExenZPbGY2d1dxMDFpbGVwVlBMMjIyOFRGaGJHN05teitlbW5uOHB0R3hjWGg5VnFwWC8vL2k2djc5aXhnK0RnWUNJaUlzcnR3MlF5c1dEQkFsNTg4VVdTazVOckZMTTduRHQzanNjZmY1eURCdy9XU3Y5bmN1RnNIdlFQdS95K0JvVERxVnc0NS83SkV2V1NyTmtXUWdnaGhCQ2lBci8vL2p0OSt2U3B0RjFDUWdKaFlXSDQrTlROd3RUTXpFeG16WnFGUnFQaDlkZGY1K2VmZjJicDBxV3NXcldLZSsrOXQ5ejdubnZ1T2Y3NjY2OHk1MHVtVVk4ZlA3NUt6Ny90dHR0NDVKRkh1T3V1dTlpN2R5OHJWcXdnT2pxYUhqMTZrSlNVeENPUFBPTFUvcE5QUHVHVFR6NHAwOCtLRlN0bzNyeDVsWjU1cWNEQVFPYk9uY3ZpeFl2cDE2OWZtZXRHb3hHYnpjYTZkZXNJQ3d1alhidDJGQllXQXFEUmFGQ3IxU1FuSjNQczJERkdqQmpCK2ZQbnkvU2gxK3Z4OHZMQ3c4T0QxMTU3amFlZmZwb1hYbmlCOTk1N0Q3UFp6T09QUCs0eXRubno1dkhoaHg4Nm5Rc0xDM01hWFYrNWNpV2ZmLzY1VTV1U054L2VmZmRkNXMyYjUzUnQrZkxsdlB6eXkyUmxaZUhuNTBkdDJIRENQblhjWFc2T2dzOFB3d1BYdXEvUCtxcEJKdHR0ZlZwd0xLOFJ6VDhRdGE2dFQ0dTZEa0VJSVlRUTlkRGh3NGRKUzB1alo4K2U3TnUzRDdCUDZ3V0lqNDhuSnljSGdJNGRPL0w3NzcralZxdFpzMmFOVXg4alI0N0V3OE9qVnVQTXpjM2xoUmRlSURVMWxSa3paaEFhR3NyWXNXTTVjT0FBeTVZdHc4UERnekZqeHJpOGQralFvZlRxMWN2cDNJOC8va2g2ZWpvUFBQQUFLbFhWNWcyWGpPZ3JGQXBlZU9FRkprK2V6SHZ2dmNmU3BVc2RiWjU2NmltaW82TmQzbi9vMEtFeTA3cW5UcDFhNFZUdTR1SmlBQjUrK0dFVUNvWFR0WFhyMWprK2YrQ0JCeGc5ZWpUanhvMXpXb00rYk5nd3grZFRwa3hoekpneGp2dSsvZlpidnYzMjJ6TFBMR2tIRUJVVnhmVHAwM24xMVZmNThzc3ZtVGh4SW84KytxaFRlNlBSeU1LRkN4azhlREFkTzNaMHV1YnI2K3QwM0s5ZlAwSkRRNTNPWldSa3NHalJJbTY5OVZaaVltSWM1M056YzVrK2ZUcm56cDNqelRmZkpEdzh2Snp2VXMzOWZOSmVESzJpcWVObmN1SDNzL2F0d0xRcWlBcUVIaUdnS1djT3RVNE52VnBDM01tcnYwcDVnMHkySS9UQmttd0x0NHJRQjlkMUNFSUlJWVNvaHpadjNveW5weWQrZm40ODlkUlRUdGRLanpMT25qMmJreWRQMHI1OWUzNy8vWGNNQmdNblRweWdYYnQyM0hISEhiV2FiS2VtcHZMS0s2K1FuSnpNRTA4OHdRMDMzQURZcDFYUG1qV0xGMTk4a1VXTEZsRllXTWk5OTk2TFV1bWNCUTBlUE5qcCtQRGh3eXhhdElpNzdycUxlKzY1cDBZeEJRVUZNWFBtVElLQ2d0Qm9OSTd6SVNFaFJFVkZ1YnpIMVNqeXFGR2p5TTdPTHZjNSsvZnZaK2ZPbmR4MTExMWxFdGZTT25YcTVQajhtbXV1WWNpUUlZN2p3c0pDUjVLZm41OVBiR3dzMTExM0hiZmRkcHRUSDJscGFTeGN1QkMxMmptRjZ0dTNMMis5OVJhZE8zZEdxVlF5ZE9oUXArczVPVGtzWExpd3pITmRpWWlJS0ROMVBTa3BpVVdMRmhFZEhjMmdRWU1BKzkvNTlPblR5Y3JLNG8wMzN1Q2FhNjZwc04rYXlDcXdiKzlWVVRHMDFIeFlkd3dpQXV3SmRsNFIvSFlhY294d1N3V3JLVG8wZ2VOWjluMjZBNjdpZmJnYlpMTDlqK2JYc0NuMUlGWnF0djVFaU5LVUtCalN3bzF6WTRRUVFnaHhWY2pMeTJQVHBrMW9OQm82ZHV4SWJHd3NBRWVQWW43NEJ3QUFJQUJKUkVGVUhtWHExS2tzV0xEQWtUaXVYcjBhZ0RmZWVBTWZIeC8yN05uRDlPblRlZVdWVjlEcjliVVc0NEVEQjNqdHRkZkl6YzNsMFVjZlpmanc0VTdYOVhvOS8vNzN2M25oaFJkWXNXSUZCdzRjNE1VWFg2UnAwNll1K3pNWURNeWRPeGVWU2tWVVZCUzdkdTJxTklZT0hUcmc3KzlmNW56WHJsM0xuRE1hamVUbjU3dnN4MVgxNzVJM0RzNmNPWU5PcHlNb0tNanB1dGxzWnVmT25mVHYzNS9JeU1neTEvTHo4d2tJQ0hBNkh4b2E2cFQwNXVUa09KTHRiNzc1aG9LQ0FpWlBubHdtNlQxKy9EaEFtV1FiNE5wcjdYT2lGeTVjV09iTmdaSUs5Zi83My84Y3N5TktlL0RCQndrSUNNQmtNcFc1QmppbXVadE1Kdkx6OHpsOCtMQmpMZjVycjcxR1ZGU1UwL2RVcjllWEdlV3ZpUXRHZTJHeml2eVJDbjQ2dURFU1NwNW90Y0dPRk1nMWdXOEY3ekY1cU96UGtHUzdubW5qMDV5Ym1uZG1RK3FCdWc1RlhBV0doblFsMHJ0WlhZY2hoQkJDaUhybSsrKy94MmcwT2tabVM2WlRsLzVUcFZKaHNWZ2NpWGhPVGc0K1BqNk81S2UyMXRHYVRDWldybHpKRjE5OGdWYXJaZGFzV1k1aVh3YURnUmRmZkpIdTNic3pZY0lFOUhvOTc3NzdMaDk4OEFIcjE2OW44dVRKakJ3NWtsR2pSam10TDdmWmJMejExbHVjT1hNR3NMOXhVQlZ6NXN6aHV1dXVBK3lqc0tkT25YSmM2OVdybDlPby9xeFpzNnI5dFpyTlp2NzV6MytpMCtsNDU1MTNYQ2IyMzMzM0hkT21UWE1jVzYxVzNuenpUUTRmUHN6Y3VYTnAyYkpscGMvSnljbmgyMisvWmZEZ3dTNExvNVdzbmRacXRXUm1acko5KzNiSHRZNGRPOUt1WFRzTUJnTUdnd0d6Mll4YXJYWWt2U1hUOUV0djMzWGh3Z1dPSGozS3hJa1RpWTJONVlNUFBxZ3d2dmZmZjUvMzMzL2Y2ZHh6enoxWHB0M2F0V3Z4OXZhdTlPdXRURVlCTlBHcXVFM2ZWbUMyL3Axb0E2Z3ZUcHl3VkRJdTJzVEwvb3pJZ0lyYk5XUU5NdGtHR04rNkg3OW1IQ1d2dUxDdVF4RU5XS0RXbTNHdFhWZWhGRUlJSVVUamxaZVh4MWRmZlVWQVFJQmpYWEI1Tm16WVFFWkdCbXExbXZUMGRGcTJiTW41OCtmUjYvWG9kRG9zRmd0RlJVVnVpVXV0VmhNZkg4L2N1WE01ZCs0Y0xWdTI1SlZYWG5GS0RvdUxpMGxJU0hCVVR3ZDdndmpjYzg4UkV4UER4eDkvek1xVksvbm1tMjlZc21RSmdZR0JnSDFVdG1SdjdvOCsrcWpTQlBYUW9VUE1tREdqelBmaXE2KytjaHl2WHIzYWFSVDk4Y2NmcDMzNzlpNzdpNCtQWjhtU0pXV211V3MwR3FaT25jck1tVE41OGNVWGVmZmRkL0h5Y3M0QzE2OWZ6OTEzMzAxSVNBZzJtNDM1OCtjVEZ4Zkh3SUVEcTF4c3pjL1BqemZmZkJNdkx5OVdyVnJGMkxGam5XS3hXQ3lBL2U4Z0xTMk54WXNYQS9ZUitRa1RKdEN1WFR0SDhydGd3UUlPSFRyRVF3ODlSSThlUFFDWU5tMGE3ZHUzZHhTSzI3SmxDMis4OFFaNnZaNSsvZnFWVy9uY1pyT3haY3NXMXExYmg3ZTNOK1BIajZkZHUzYmxmaDJYZm05cUtyTVFycWxrcFdYcGtXdXJ6VDZ0Zk04WmFPRU5BYnFLN3czeWdqK3J0aVY2ZzlWZ2syMWZqUmNmOVhpUStjZGkyWjE1dks3REVRMVFqOEJJbm00L0ZFK1Z0cTVERVVJSUlVUTlzM3o1Y3F4V0s2TkhqM1lVUE12THl5TTlQZDFSSUsxa0JQZkFnUVBjZXV1dEpDUWtrSnljVExkdTNUaDc5aXhoWWZhOWtyWnQyOGFjT1hQY0V0ZXdZY1BvMmJNbmFXbHBqQmt6aGdrVEpxRFZWdjEzbVZ0dXVZWGV2WHZ6MldlZlliRllISW4yNHNXTFdidDJMY0hCd2FTbnArUGg0WUduWjhYemUxMnRRNTg0Y1NMang0OW55NVl0eko4L3Y4ejFzTEN3Y2d1a1JVZEhNMnJVS0pmWGV2WHF4U09QUE1MQ2hRdDU3YlhYbURObmpsTWlyRktwZVAvOTkzbmpqVGQ0NTUxMzJMaHhJME9HRE9HWlo1NHBrN3hYcEZPblR1ellzWU9sUzVjNnB1YVhLSmtPWHJLczRJY2ZmZ0Rnamp2dUtOUFBtREZqeU03T1p2cjA2WFRwMG9WWFhubkZzYlZaaVFzWExnRDJhZDlLcGRMeGQxSENack94WThjT1ZxNWNTVXBLQ25mZWVTZmp4NCt2MVdVSnBXVVcyQlBpcWlpMndwTDlZTU5lQUsxZkZiWUpLeG5adnBvMTJHUWJ3RnVqWTNySEVXeE4rNU45RjVKSU5wem5WRUZtWFljbDZyRldYa0dFNlp2UUxTQ0N3YzFpS3I5QkNDR0VFQTFDWnFFOU9jZ3NnSXhTRXgrTGl1M1hnanpoem83bDMzOHBzOW5NQXc4ODRKVFkvUGJiYjd6NTVwdU80OWRmZngyQUNSTW1NSFRvVUQ3OTlGUGk0K01aT1hJa1I0OGVkYXdoYnQ2OGViWDNxaTVQZEhRMHZYcjFZc21TSllTRWhOU29EMzkvZjU1NzdqbXNWaXNXaTRWNTgrYngwMDgvMGJ0M2IvcjM3OC9jdVhPWk5tMWFwVW1xcXhGL3JWYUxWcXN0dHlEY3l5Ky9YR2wxODdGanh6SnUzTGd5NTBlTkdrVmFXaHB0MnJSeHhGWlFZTS9XN3J2dlBoWXZYc3lVS1ZOSVNVbGgzTGh4VEp3NDBXWC9zYkd4am1uL3J2VHIxNC9odzRmenpUZmZFQlVWeGMwMzN3ejhQYkpkdXVEYnBZeEdJOU9tVGFOdjM3NDgvZlRUakJ3NWt1M2J0K1ByNjB0eGNiSFQxejV5NUVpR0RCbFM1dnRjV0ZqSTVzMmJXYnQyTFNrcEtRRG9kRHEyYk5uQ2xpMWJYRDUzOWVyVjFYcFRvVFlNNzJDZlVyN3ZMSHliQUxlM2crQXI4NzVBdmRXZ2srMFNnNXAxWWxDelRwVTNiSVF1L09jK2lwSitxM0o3NzV1bW9SL292RjNCWHhrUWwzeDVjYlQyaDhFUmY2L2hFRUlJSVlTNEhFVVcrQ3NUVG1iYkUrd2lleDZFVm1WUHJFc0VlZGwvRDlGVzg3ZmVzV1BIMHJScFV6WnUzRmptMnRkZmYrMUliTzYvLzM0OFBUMEpDQWdnSWlLQ0w3LzgwbEdKZk1TSUVZQTlRUzV2TkxlbWFwcG9sNlpVS3NuSXlHRExsaTFjZDkxMXpKdzVrMjNidGdFd2V2VG9NaU90bHpwMTZsU1pQYUVyTTNiczJES0Z6RXA3KysyM0s1eTJYekxTbkpTVXhOS2xTeDNUM2djTUdNQ2ZmLzdKcmwyN0dEVnFWTG1KTmxSY2piekV3dzgvektGRGgvamdndzlvMzc0OTRlSGhqcEh0aW1ZU2FMVmFSbzhlemZMbHkxbTdkaTMzM25zdkR6LzhNR0JmcjYzVC9UMjNXcWxVT3EydFBuejRNSnMzYjJiTGxpMFVGQlFRR2hyS0N5KzhVTzZ6QUhidDJrVmNYQncybS9zTFJ3ZDUyVjliWGxVb082QlcvcDFZQjdlRlZRZnR4ZE51ZGwxNEhxamFtdkNHN3FwSXRrWDUxS0hYVkN2Wk5wODVYT1pjK3liMmFvTDdVMnNleDhsc1dCc1B0N1lGYjVtMUxZUVFRb2dheWl1Q3ZXZmg2TVhKakMyOG9WMFFoUGpZa3dNZk4vMmVVWHE5ODZYMGVyM0wwZGxldlhxeGFORWlQdm5rRXl3V0M5MjZkWE5QTUxXb1NaTW16Sm8xaTJ1dnZkWnB4TFpmdjM2T2FmRGxPWERnUUxXVDdVNmRPbFg0ZmJtMEFOaWx6cDQ5eTdKbHk5aTZkU3Rhclphb3FDaE9uRGdCMkl1RlBmbmtrL3owMDAvY2NNTU41YjdCVVZFMThoSWFqWVovL3ZPZlBQYllZeXhmdnB5Wk0yYzYxdDFYbEd3cmxVcHV2UEZHQmc0Y3lEZmZmT01ZNFRlWlRHUm5aNWVwakY3aS85bTc3L0NveXV5QjQ5K1p5VXd5NlpCQUlJRkFFbm9KTlNnSUlpaEZCY1M2c0lndUZsQllYVnhjQVJFcmlsalF4WjlkRVF1S2lnMVhFUkFRRUVRSUNOSkxDTVVrbFBRNm1mcjc0eVdUREdreklTSHRmSjduUHBuTTNIdm5uZFE1OXozdk9mUG56MmZkdW5Wb3RWb0dEeDdNNGNPSGFkbXlKZGRjYzAyRlg0L1UxRlEyYk5oUTRUNVZGV0pVV1NHdEt3aTJqNlNyMzdrV0plcXg2YlZxTFhkdUpXVUtQRWxUcjY4azJHN2c5QkdlcFVwYmt2YVVlWDljaEZxTHNlY2lpaGhrbUdENWZyZ21HbHFWM3daUkNDR0VFS0lVc3cxV0pVQktqcHE5N2hBQ2ZjS3JMN2l1RHBHUmtjVEV4TEJ5NVVwNjlPaFJxazFWWFZWVVNieWt6TXpNU3Rkc1Y5VC91cm9sSlNYeDJXZWZzV2JOR25RNkhXUEhqbVg4K1BIOC9QUFB6bUE3S0NpSVo1OTlsZ2NmZkpELy9PYy96SjQ5bXl1dXVLTEt6eGtURThOenp6MUhiS3hxRVZ2VW1xdThZTnRpc1pTNTV2eXR0OTdDNFhEZ2NEajQ2S09QV0xwMHFjdmpkOTExRnpmZmZEUEJ3Y0hjZlBQTk5HL2VuT25UcHp2YmZGWGt6Smt6VlhscGJnbjFoY1JLdnNXN1V0U3M5dGpPeFJYSmM4MnFmM2E3aWhNalNNMkhtRXIycWU4azJHN2c5QkdlTmJpM1o1L0ducGVHMXEvMFA0ZityVUd2ZzUwcFZSK1AyYVlhMzhkRlFDLzNDa01LSVlRUW9wRkxLNEJWUjlYN2lENHRvWHVZQ3Jqcm9pdXV1SUtFaElSS1p5VHJ1aGt6WnRUSWVmLzQ0dy9TMDlQTGZid29WYnZJOGVQSCtleXp6L2psbDE4QUdERmlCTGZmZmp2Tm01ZGRKcnQxNjlhODlOSkx6Smt6aHllZmZKSWJiN3lSZSs2NXg2TWljaVgxNmRQSGVidW9EM2g1NjlGMU9wMUxRYldTZnZqaEJ4SVRFNWsyYlZxcEh0aWRPM2NtS2lxcVZJWHh3NGNQTTN2MjdBckhWMW1sL0l2UnhLaVdrMVlrTGdKV0o4RFB4NkJUQ09SYjFacHR2UTU2VjdMU29kQUtUU3VwV0Y3ZlNiRGR3T21hdEViajdZK2pNTGZ5bmMrei9QVW4zaDJIbFBsWTMzRFYzUDYzVTJVKzdMYnRTWEFtVjgxeXl6cHVJWVFRUXBUblVCcHNPSzZXb1kzdTZMb2V1N2I4L3Z2dnpqWGJSVVd6QU5MVDAvbmhoeDhBK1BiYmJ4a3laRWk1Z1ZsZDkrU1RUMWJhTXV2UW9VTzg4c29yWlQ1Vzh1dFMwbzgvL2xoaGdiR2lnbWVnK2xyUG5UdVgwNmRQTTNEZ1FPNjY2eTVhdDI1ZDZkaGpZbUpZdEdnUmp6MzJHTjk4OHcxYnRtemhnUWNlY1BhNnJxcWlIdG5semZqdjM3K2Z3NGNQTTMzNmRKZjcxNjFieDVFalI5Qm9OQncvZnB3NzdyakRwYjk1ZVhyMzdsMXByL05seTVZNVc1QlZ0NlpHOERQQXdWVG9GRnIyUG0yRFlXUTdOUm0zNWhqb05DcUR0VityaXJOT0RweURRQjhJcmdPL3p6VkpndTFHUU4rNkIrYWptOTNlMzVxOHQ5eGdHMVMvUFlQMjRvdW1uY3lDci9hcmRkeUI5ZlAva0JCQ0NDRnFVRkdnM1NZWWhyU3RPN1BaRndaQVhsNWVaR1ZsTVh2MmJHdzJHdzgrK0NCdnZ2a21DeFlzWVBiczJSVUdsM1ZWNjlhdEsxMnpmZnEwS3VqajVlVWFVbXphdEltMzMzNmJrSkFRM252dlBSNTg4RUdDZ29JWU0yWU1ZOGVPclRCZy92Nzc3NTBGMUxSYUxmLzYxNzh3R28xMDdWcDJNZVNpVlBZTDE5QTNiOTZjMTE5LzNWbW9yT1JhNmRXclZ6dG55ajJ4Yjk4K3RGcXR5N21zVml0bXM1bTFhOWZ5NFljZnVxU3RaMlZsOGVHSEgvTDk5OThUR3h0TDc5NjlXYlpzR1QvLy9ETVRKa3pnaGh0dXFQTS9HNFBid3BKZEVCV3NKdHpLRWhta05uY1ZXR0I3TXR6Um8zckdXSmRKc04wSTZDTmlQUXEyTFgrVnZXNjdwSTZob05YQytzU0xHUmxrRmFxQSsrcG96MzVKaFJCQ0NOR3dwUldvVExxVy9qQ2lnb3JHbDVMQllDQWdJSURseTVlN3RGbEtTa3Jpb1ljZUlpY25oeGRlZUlHb3FDaENRa0o0N3Jubm1ENTlPdlBuenljd3NQNFhyTm0zYngrZmZQS0pzNkwybjMvK2lWNnZwMDJiTnM1OWxpOWZ6dHR2djgzNDhlTVpPM1lzRHovOE1CTW1US0IvLy81RVIwZXpiOTgrRGg0OGlKZVhGenFkRHExV2k4MW13Mkt4T0ZQSUR4MDZ4TjY5ZTdudXV1dm8yN2V2eXhpS0NxUUZCZ1pTV0ZqSXVuWHI4UEh4SVRTMDlOU3JYcS9uN3J2djVwWmJiaUVvcVBpTlpreE1qRXRRYkRLWm5MM1VpN3oxMWx1WXpXYUNnb0x3OXZZbUlTR0JMVnUyMEtOSEQ1ZVU5STBiTjJLMzIwbEpTZUhPTys5azNMaHhIRGh3Z0RWcjFyQm16UnBNSmhPalI0OW15cFFwZUh0N00zejRjTjU5OTEzZWZ2dHRWcXhZd2IzMzNzdWdRWVBLL0hydjNMbXp6QjdlSmRWa0dubVI0VEVxVlh4MHgrbzUzK3FFaXF1VU55UVNiRGNDbmhkSis5T3QvZG8zVmRVRzF5U29CdlpWWmJIRFQwZWhkMHVWcGk2RUVFSUk4VXVpbXNrZTBhNjJSMUxzeWl1djVNb3JyeXgxL3pmZmZJT3ZyeThMRml5Z1diTm1BQXdZTUlELys3Ly9ZOFdLRlM3dG5lcXowTkJRQ2dvS01KbE1hRFFhWW1OanVmYmFhMTFhaExWdTNacEJnd1l4YWRJa05Cb05iNzc1Sml0V3JHRFRwazFzMjdhTjNOeGM3SFo3cGM4VkZSWEYzLzcydDFMM04yblNoRTJiTmprRDg3Q3dNQ1pQbmx4cWRyMmtrb0UycUdCN3dvUUp6cyt6c3JKS0JkczVPVG1zWHIzYStibEdvNkZyMTY3OCs5Ly9kdG12WGJ0MlJFWkdNblBtVENJakk3bm5ubnY0NjYrLzBHcTFEQm8waUhIanh0R3VYZkVQY2JObXpYajAwVWU1OXRwcitlOS8vOHY4K2ZPSmpvNG1JaUtpMUxpam82TzU4ODQ3eTMxZG9JTDlzdHJUVmFmd0FEZ2JCSnRPd0tBMmxlOWZrWTBuVk9wNWk0YnhLMUVwamFNbW1yS0pPc1dlZlpwekw1Yit4MUNSWmc5dlFCdlUwcTE5VDJXcDZxRDJhdmhKQ3ZPRElWR1NWaTZFRUVJMFprWHA0OE5qMUJ2enVzNXV0Mk96MmVwOFN2Q2xZamFiS3l4SVpyZmJuVFBaRG9jRHJWYUxWcXRGcDlNNU4zYzRISTVTeGNZcWMvYnNXWHg4Zk56S05MRGI3WmpOWmdvTEMvSDE5UzMzKzJ1MzI1MlpEcHMyYlNJakk0TXJyN3lTNE9DS2YzZ3RGZ3VIRHg4dU4wVytydmtqQlU1bHE5OUxIdytuYkFzc2FrYTdiVEQwYUVSRmtpWFliaVRPUFg4NTlyenlLejllS0hqOC8rSGRaYmpiK3lmbnFGOGdjOW0xTUR4MmVTdUlMYis5cFJCQ0NDRWFzQ1c3VkNHMDZrcGJGVUpVajVUejcva3ZhMVYrMGJRTEhUaW4xbWdQajJrOE05cEZKTmh1SkRJL21VTGhvZlZ1Nys5MzVYMzREL3QzNVR1V2tHdUdsVWRVUCszcTBOd1BybW9Md1EyOEpZQVFRZ2doaWhYTmFvL3FvTkpYaFJCMXo0YmprR01HYjUzcXh4M2lxejZDNnArZGxxOCtGdHBVeHVxVkY1bCtYbC9KbXUxR1FoL1J6YU5nMjVKVWVaRzBDL2tiNE1iT3NDNFJqbWQ2ZkhncFovTmcrWDYxanJ0SEMvQXNTVWdJSVlRUTlkSGVNNnJsa0FUYVF0UmRnOXRDUm9HYVpFdk5oMzFuMVVjb0RyNWpta0lUSDlXdnU3R1NZTHVSOEFyM3NFamFYN3VyOWp4YWxTTHk1eG40L2ErTEs1d0dhaDM0dGlRNGxxSFdjamVSV1c0aGhCQ2l3VW9yVU52Z3RyVTlFaUZFWlpvWTFSYmRwUEo5R3lzSnRoc0pmYXRZai9aM0ZPWmlTeitGcm1uNWZSQXJFaHVtMHNCWEhWWHBJeGNyTlYrMUNPdlZFbnExQUsxTWN3c2hSSzA1bXJNZERScVM4ZzhTNGRzSkg1MC9FYjZkYW50WW9nRTRsS28rUnRXRG9taENDRkVaQ2JZYkNhMWZDTnJBRnRpelQ3dDlqQ1hwenlvSDI2QUtJTnpTVmEzalRpK284bW1jN0E3WWtRekgwbUZvdENxY0lvUVE0dEpJTnlleEt1a3Q5bVN1dzJUTEtmVzRqeTZBN3NGREdSRnhIMDBOcFZ2WUNPR080NW5RSmxpMS9CSkNpUHBPVzlzREVKZU9QcUs3Ui90Ymt2WmU5SFA2NmRVNjdwaHFUQy9KTU1IWCsxV2Z2bnhMOVoxWENDRkVhUVcyYkw0OTlRTHovcnlXN1duZmxSbG9BNWhzT1d4UCs0NTVmMTdMdDZkZXFMSHhXSzFXckZacmhmczRIQTdNWnJOYnZYd3JZektaTUprcXJ2eVprWkhCN05tenljakl1T2puYTh6U0NsU3gxZnJRNmtzSUlkd2h3WFlqb20vbFdiQnRUZmE4U0ZwWmRCcTRPaG9HdEs2K0ltY080R0FxZkxaSHJlbXVycFpqUWdnaGloWFlzbm45NE4xc1BQT0pSOGR0UFBNSnJ4KzZpd0piZHJXUDZkRkhIK1daWjU2cGNKL2s1R1N1di81NnRtM2JkdEhQTjMvK2ZKNTY2cWtLOXlrc0xDUStQcDdDd2tJQXNyS3lPSDM2dE10bXQ5dEwzVmUwWldaV1hsWFVaclB4OU5OUE0zcjBhSGJ2cmxwZGxib3UrZngxSEVraEYwSTBGSkpHM29qb3d6MEx0czJucXZlZmViZm1xanBoZGEzakJyQTVZTmRwMWIrdlYwdjFITEtlV3dnaExsNVJvSjFjY0toS3h5Zmt4TFA0NkhTbWRWeDgwV05KU0VqQVpsUC9PUEx6ODdIWmJCdytmTGpjL2MrZE93ZW9vTHRvdjVDUUVFSkNRdGl3WVFQNzl1MHI4N2h4NDhaaE1Canc4dkxDeDZmc2lweG1zeG1MeFlLZm4xKzV6Ly8yMjIrelpzMGFsL3MrL2ZSVEprNmNXT2IrQXdZTXFEQ2d0OXZ0dlBEQ0MyemV2Sm5telp2ejNIUFA4Znp6enhNVkZWWHVNZlhSNFZSVmhWeFN5SVVRRFlVRTI0MklwMFhTc0JaaU81ZUFybGxNdFkyaGhUL2MxazMxNWp1WlZXMm5wZEFHVy8rQ3ZXY2hMaHphaDFUZnVVWERkQ0lUanFXWlNjc0hINDJaNUVMLzJoNlNxQUV0dlhNb2RIZ1Q0cXVoWGFpZTFrRzFQYUw2WTFYU20xVU90SXNrNU1UelUvSWJqQXlmZWxIbm1URmpCbmw1ZVM3M1RaczJyZExqM256elRlZnRpUk1uY3NjZGQ1Q1ZsVVZ5Y2pJbWs0bmR1M2ZUcTFjdkRBWURvRkxVWjgrZVRlZk9uWmsrZlhxWjUxeTZkQ21yVnExaTJiSmxGVDczc0dIRGVPQ0JCMGhKU1dIS2xDa1lEQVkrLy94ejUrUC8vdmUvR1Rac0dOZGVlNjN6K2N1U2s1UERjODg5eDg2ZE81a3padzY5ZXZWaTl1elovUHZmLzJiV3JGbGNkdGxsbFg0ZDZvTWNzMG9qNzEvMVVqRkNDRkhuU0xEZGlHaDhBdEExYlkwdC9aVGJ4MWlTOWxScnNBMWc5SUtSN1NBeEEzNDlDUVVWTDczelNLNFoxaCtIM1dmZ3NnamtqYlVvMDhhRVF1dzVLVVRZRW9rbGpSRFNhM3RJb3FZVVFocE5TVE9IY0NRbmh1T0JZUXlLOXE3dFVkVjVTZmtIMlhoMmFiV2NhM1h5Vy9RTHZlR2lpcVl0VzdZTWgwTTFrNXc3ZHk0K1BqN01tVE9uM1AyTEF0eTVjK2NTRnhjSGdKZVhlc3N6WnN3WXhvd1p3NlpObTBoTVRPVDU1NTlIcTYzYXFycWNuQnpPbmoxTGFxb3FvWDNpeEFrS0NsUkZVSjFPaDlGb3hOdTcrT2R0K2ZMbFdDd1dwazJiaGthandjL1BqNlpObTVaNy9vTUhEL0xzczgrU201dkx2SG56aUl5TUpDQWdnQmRmZkpIbm4zK2V4eDU3akJ0dXVJRjc3cm1uM0puNCt1TDQrVXg2V2E4dGhHaElKTmh1WlBUaDNUMEt0czBuZCtMVGMyeU5qQ1dxQ1lRSHdwWlRjQ1N0ZXMrZFhnQXJqMEtZSHd5SWhHYSsxWHQrVVY4NStIbGZKaTFOKytsSzJXbWtvdUVKSVowUTB1bGdPOEtlak82czI5K0pvVjJDcWI0cUVnMlBwMnUwU3dvM2RxQ3Bkd1I3TTljWG4rLzBKNHlObkZubGM1WU1KTFZhTGJ0MzcyYnExUEpueTRzS3FCa01Cb3pHc2x0WDdOaXhnN2k0dUNvSDJnQ2JOMi9tbFZkZWNWNEllUHp4eHdrTURDUXVMbzZzckN3T0hEamdUR2tIU0UxTnBXWExsczR4RmwwQXVGQmVYaDZMRnkvbSsrKy9wMTI3ZHJ6NDRvc2NPWEtFU1pNbThlcXJyOUtoUXdlZWV1b3B2dnp5Uzk1Ly8zMSsvZlZYN3JqakRrYU9ISGxScjZjMkhjOVVLZVFCNVUveUN5RkV2U1BCZGlPamoraUdhZStQYnU5dlB2WmJEWTRHdkhVd3BDMTBESUgxaVpCWHpkWEZ6K1RCTndjZ0lsRDEvbTRkV0wzbkYvWEx4b1JDV2tpZzNhaDFadzk3Q2h4c1N1ak5vSmo2UFJOWWsvWmtycXZTY2VIR0RrenJ0QmlqTHBERlIvL2xETGozWks2L3FHRDdRcEdSa2R4eXl5M2xQcDZSa2VHU1FuNGh1OTNPNXMyYnVmLysreTlxSENOSGptVGt5SkVzWDc2Y3Q5OSttdzgvL0pBV0xWcnd3Z3N2OFB2dnYvUEhIMzg0QTNHQXpNeE1PblZTL2NoTkpwUExyRGVvSUh2RmloVjg5ZFZYNU9mbk0yblNKRzY3N1RaME9oMGhJU0hFeE1UdytPT1A4L3JycnhNU0VzS3R0OTVLMzc1OVdiUm9FYSs4OGdwTGx5NWw1TWlSakJneGd1Yk5tMS9VYTd1VWtuTWdKUWNHdDYzdGtRZ2hSUFdTWUx1UjhmS3cvWmN0N1FUMjNITm8vWnZWMElpVThBRDRXemY0N1M5VjdLeTZKV1dyTGRnSHVvZEJoeEJWSlYwMEhpZlNiZGh6VXVnbWdYYWoxNTI5ck1zTzUyUm1HeUtENVEvQmhZN21iTWRreS9YNHVKS0I5b1V5ek1razVSOGt3cmRUZFF5UndNQkF1blhyVnU3alo4NmNxZkQ0K1BoNE1qTXphZE9talhQbU9TQWd3RG1EYnJmYk1adk56dHNYZm42aHNxcWVEeDgrbkJrelpwQ1VsTVEvL3ZFUFFGVXBEdzVXZWRKNWVYa3VSZGJ5OHZLNDg4NDd5Y3JLWXNDQUFVeWVQSm1JaU9MVWU3MWV6NXc1YzVnNmRTcC8vdmtuUTRZTUFTQXFLb3FGQ3hleWZ2MTZQdjc0WXo3NjZDUEN3c0lZUG54NGhWK0R1c0pzZzk5T2diOUJYWGdYUW9pR1JJTHRSc2JRdWlkb2RXQjN2eHk0K2NnbWZIcmRWSU9qVXJ5ME1DaFMvYk5kZTB3VlM2bHVtU2JZZEFLMkowSG5adEMxR2ZqcXEvOTVSTjF6TE0xTWhPMTRiUTlEMUJIaDloTWtwb1lSR1Z4MmluRmpWbEJPSDIwZm5UOUdYUUFaNXBSU2oxMFlhSCtXK0poTEdubEY1NjJLK1BoNC92NzN2MWY1K0crKytRYUErKzY3ejNuZnRHblRHRHRXTFp0YXVYSWxLMWV1ZERubSt1dXZkOTRPQ1NtT0NrMG1FM3YzN2dYZzlkZGY1NkdISGlyM2ViT3lzZ2dLQ2lJM054ZUx4ZUlNdkFIOC9QeVlOR2tTYmRxMG9WdTNidno2NjYvOC92dnZwYzV4NDQwM2twR1J3ZGRmZisyOHIwT0hEZ3dkT3BTcnJyckttUjVmSDVodDhQMGg5Zi8rS3BuVkZrSTBRQkpzTnpaZTN1aGI5OFp5WXJ2Ymh4UWUyM3BKZ3UwaXpmMVV4Zkx0U2JEbmpPcXBYZDFNVnZnakJYYWZoblpOVllwNVUzblAzYUNsRldpSXBacUxBNGg2SzVSVTloVTBuRm50bEJJVDBZVldWZFVaVkxHcEVBLy90aVhsSHl4MW40L09uMmtkRjlQVU81elhEOTVGY2tGeDI2MnlBdTN0YVNzOGZnMmU2TmV2SDdObnp5NzM4ZE9uVDVlYkluN3MyREhpNCtNQlZhM2MzOStmV2JObU9SKy85OTU3eWNrcHZqQ3dmUGx5ckZZcjQ4YU5BMkREaGcwY1BGajhOWXFQajZkVnExWWtKaVpTVUZEQTNMbHpDUThQSnpjM3Q5U2E3ZXpzYkY1NzdUVjBPdFhiNnFXWFhrS3YxOU8yYlZ0bXo1N3RFdEJ2MkxDQlBYdjJWUGgxc0ZxdFpHVmxNWDc4ZUxwMTY0WldxNzNvUVB0WUp1eXZnUXl6a2h3T01Oc2hMVSsxK1JyZDBmT2ZVeUdFcUE4azJHNkV2R011OXlqWU5oLzl0UVpIVXphZEJpNXZCWjFDVldyNXFXcHNFMWFTM1FHSDA5UVdIcUNDN2tpcFlONGdlV3ZNVW5WY09JV1NoZ0VMVVAvV2JlZVkxZnJXdEh5MTFyVW9zQzVMaU5IeklLWmRRQnlyZWF2VWZVVXA0Tk02TFhZRzNKY2kwRTVJU0NBeE1kSDVlWHA2T2dhRGdhMWJ0NVo3VEVaR0JnQzdkKzhtTjdmNFNzVFFvVU41OTkxMzhmZjNKemMzbDJiTm1oRVVGT1JTcUt4djM3NHU1L3JsbDE4d204M090TzJ1WGJzNnp3L3c0NDgvMHJkdlh4SVRFL25uUC8vSjZ0V3JPWHYyYktrMTIzYTduY21USndPd2E5Y3UwdExTR0RObURBQk5talFwOVJvcXFyWmU1UFhYWCtmSEgzOWs1TWlSbGU3cnJ0UThTTTZ1dHROVktxb0tGNFNFRUtLK2tHQzdFVEpFOTRkMXI3bTl2ejAzRlZ0cUlyclFxQm9jVmRtQ2ZlRGFkbkE2VjFVdFQ4MnZ1ZWRLemxHYnZ3SGFONFdPb1JBb0hZSWFqQlN6Vk1jVHJsTE1BYlU5Qkk4Y1RsUFpQa1hCdFVHbmdwUStMYUZsaVpjUzRGMzlGWjMzWnE3bnM4UzVqSTk2QnFNdWtHbWRGck1xNlUxR1JOenZkcUJ0MUZYdDY3MTkrM2ErLy81N2wvdVNrNU5ac0dCQm1VWEFzck96TVpsTWhJYUdzbkhqUmpadTNPaDhySGZ2M2h3OGVKQ0pFeWVXV1VEdDNMbHpMRnk0a0h2dnZaZm82T2d5eCtOd09GaXlaSW16ZC9hT0hUdVlNR0VDWDM3NUpUNCtQa3llUEprWFhuakJ1V1k3T3p1Ynp6NzdES1BSNkV4VGo0K1BwMXUzYnM3UDNaR2VuczZwVTZmbzBhTUhBQWNPSEdERmloWGNmZmZkaEllSHUzMmV5dlNMVUZ0Tk10dlUvL1BqbWJEM3JNcGdHOUJhL1V3TElVUkRJc0YySTZSdjNSTzhER0IxZjFHMCtkaFdqTFVRYkJkcDRRODNkWWFFREpWZW5sMVljOCtWYTRZL1RxdXR1UiswRDFHcDV0N3lKa0FJY1ltWmJiRG5MQnhLVlgrYi9BMnFZbk40UU0yMVNHb1hFSWVQenI5VWtiVHRhZDhCT0FQdWt0WEZLd3UwbXhoYVZybGVkRk9aQUFBZ0FFbEVRVlE0MnJoeDQ1d3AzS0I2Ym4vMDBVZk1tREhET2FNN2R1eFk3cmpqRG02NjZTYk9uRG5EbzQ4K1NtQmdJTE5uenk0VmtMLzExbHN1czkwbEZSUVVFQjhmNy9KOEY4clB6eWMrUHA0SkV5YXdkZXRXZXZUbzRiS0d1eVNIdzhIUFAvL004T0hEbmNYWDh2UHoyYmx6Snc2SGc4VEVSS0tpeXYvZmFyVmFNWmxNK1ByNjhza25uL0RqanoveXlDT1BjTlZWVjdGdzRVS2lvNk9kVmRsUG5qeEpaR1JrdWVlcVN3dzY5VE1jSGdBaHZyRGh1TXJZR04yaHRrY21oQkRWcTM0Mll4UVhSK3VGSWVweWp3NHByT0VXWU82S2FRSzNkWVVySXNIbkVsd3FPcHNIbTAvQ3g3dGhWUUlrWnFyVWN5R0VxR2xwQmFwNDFJNWtGVmlQNmdCLzc2NktTTlowTCtMdXdVUEx2SDk3Mm5kOGxqalg1VDUzVXNmTE81OG5jbkp5ZU9xcHAvajAwMDk1K3VtblhWS256V1l6TnBzcS9Ca1dGc2FpUll2dzh2Smk4dVRKckZxMXl0bDN1K2p4NnRLa1NSTm5LbmhaTkJvTlc3ZHU1WTAzM25EZTk5VlhYMkd6MmJCYXJXVldObCs2ZENuejU4L0g0WEN3YWRNbWJyenhSbEpTVXBnMmJScjkrL2RuL3Z6NXJGeTVrb1VMRi9Ma2swK2kxV3I1N3J2dnVPKysremh3NEVDMXZiWkxwV09JeXM1SXlhbVp3cWhDQ0ZHYkpOaHVwTHlqUFF1MmE3cmZ0aWUwR2xWRi9PL2RvWGRMVmNXOHB0a2RjQ0lUMWlUQVI3dGgwMG5WdzFzSUlXckM4Y3ppS3MwM2QxRUZwTUl2WWRiN2lJankrMCtYRExqZENiUjlkUDVjMmVMMktvL0ZZckh3eFJkZk1ISGlSRTZkT2tYWHJsMTU2cW1uR0QxNnRIT3pXQ3dzWHJ6WStmbTRjZVBZdjM4LzExMTNIUXNYTG1UQ2hBa3NYYm9VazhsVTVYR1VaZGl3WVF3WU1LRGN4ek15TXREcGRPemF0WXR0MjdhUmtaSEJGMTk4VVNwOWZQWHExZVRucTNWU2E5YXNJUzB0RFkzR3RZQ2ZUcWRqenB3NTlPdlhqMFdMRnBHUmtVRllXQmlmZlBJSmZmcjBJVEl5a2llZmZKTFUxTlJxZlkyWFF2Y3dOZHU5STdtMlJ5S0VFTlZMMHNnYktVTk0rVzhPeXVJb3lNSjYrZ0JlTFRyWDBJZzg1NldGdnVIUXJUbkVKNnYrM0pkaTB0bHNVODkxNEp4YTA5MCtSRjJaOTYvaG1TWWhST053S0UybDFUWTF3cGlPdGJPT3Rha2hnaXViVDJEajJhVmxQcjQ5N1R2MlpLN0Q1RVk3cnl2RGJxZXBvZXFMZ0ZldFdzWDc3Ny9QMkxGanVldXV1emgzN2h4cGFhNmRCV2JPbk1uSWtTTzU2cXFyWE82UGpZMWx5SkFodlBmZWUremR1NWZ4NDhlN1BGNzB1Y1ZpcWRMWUFnUExyZ1dSbloxTlNrb0treVpOd3MvUGo4NmRPL1BUVHoreGZQbHlXclZxeGEyMzN1clN1dXYxMTEvSDM5K2ZzTEF3a3BLU3VQWFdXOHM4cjVlWEY0OC8vamg3OXV3aE1qS1M5UFIwUHZ6d1E0S0Nnbmp5eVNlWk9uVXFUenp4QkFzWExzVGJ1LzRVSFRIb29FT0lxa3NnaEJBTmlRVGJqWlJYaTA1b2pFRTRDdHd2ODIwK3RyVk9CZHRGZkx4Z1lLU3FKUDc3WHlyVisxTEpMbFJYNG5ja3F6ZkdrVUZxQy9PSGh0TlVTQWh4cVJ6UFZJRjJoNURhN3pzOE5uSW1SM08ydTdUNUtzbWRRRHNtb0E4anc2ZGUxRGhHalJwRlhGeWNNLzI3VmF0V3RHclZ5bVVmclZaTGVIaTRzM2hZU2UzYnQyZkJnZ1hZYkRhMFd0ZFVxSWNmZmhoZlgxOWVlODIxYUtqZGJuZW1wVHNjRGh3T2gvUHpzbEsvUzhySnlXSFhybDBVRmhZeWN1Ukk3cnZ2UGdvTEMxbThlREY3OSs3bHRkZGVRNi9YTy9jdkxDd2tQeitmNE9CZ3Z2dnVPL1I2UFlNSER3Wnc3bGRZV0Z5b3hOdmIyMWt4L2RDaFF3QjA3dHlaRmkxYThQREREL1BFRTA4NE13SHFrL0FBVlN6dGVLWnFXU2VFRUEyQkJOdU5sVWFMSWZweUN2ZXRjdnNRYzhKditBNllWSU9EdWppQjNqQXNCakpNOE9jWk9Kb0d0a3U0dmpxOVFHMjdUcXVyOUswQ2k0UHZTN0crWEFoUnYrV1k0WmZ6TTlxMUhXZ1hLZG5teTFNeEFYMjRxOTEvcTJVY08zYnM0SjEzM2luM2NZdkZ3Z2NmZk1EU3BXWFB4QWNIQjdOa3laSlM5L2ZwMDRlZ29DQ09IajNxVXFqc2tVY2VLYld2dSsyMUFnSUNHRFZxRkIwNmRHRG8wS0VVRmhieTMvLytsejE3OXJCdzRVTEN3c0tjTStrLy9mUVRQajQrYUxWYVFrTkRXYnQyTFZkZGRSWCsvdjRBdEduVEJvQjMzbm1IWWNPR3VWd3NLQ3dzWk5teVpiUm8wWUtZbUJnQUJnd1l3Qk5QUE1IbGwzdTJWS3d1YUJ1cy9uZEtzQzJFYUVna0JHakV2S1A3ZXhac0g5OEdEanRvNnZaUy95WStNTGdOWEJZQis4L0J2ck5RWUszOHVPcGt0c0d4RExVQmhQb1dCOTdOL0dUV1d3aFJXdEY2MVJIdGFuY2NKUmwxZ1R6Y2RUbmZubHhRYmtwNVdZYUgzM2ZSTTlvbDllN2RtMW16WmxYNWVJUEJkWjFQWkdRa1M1WXNJU0JBTFlTLy9YYTFwand2TDQrWk0yZVdPcjZrMU5SVTNuLy8vUXIzdWUrKys1eTNseTVkU25wNk9tKzg4WWF6bjdaZXIyZjA2TkdzV0tIV3U5OTY2NjAwYjk2Y2VmUG1FUm9hNmp5MmRldldUSjQ4bWVYTGwvUDg4OCs3UElkT3B5TXFLb3JwMDZlN3JPOGVPSEJnaFdPcnk5b0dxMkJiQ0NFYUNvM0Q0WkRheW8yVUxUV1IxUCtPOE9pWXBwTy9VSzNENmhHN0F4TFNWZnVjbXV6VDdTNXZIYlFPVWx0a2tMUVV1MVRlMlFHVEtYOW1URFErN3pDWnlYMXFleFJLV2dGOHRWOVZaZTVUZlMyVHExVzZPWWxWU1crZVg2dGR1blZXRTBOTHVnY1A1Y29XRjdkR3V5RnlPQnlsQ3A2SjBvNW53dW9FVlJRd3hGamJveEZDaUlzbk05dU5tQzQwQ3ExL0tQWmM5eXVYbW85dHFYZkJ0bGFqaXBpMUQ0SFR1U3JGdkRhdm5CZmE0R2k2MmtETnhJZjVxNjJGUHdUVm41bzJRb2hxRXArc1VtaTdWMTlYcW1yWDFCREIrS2g1akFlUzhnOVNVR0xOdGxFWFVPVSsybzJCQk5ydUthcTRmeWdWQnJTdTNiRUlJVVIxa0dDN2tUTzBHNGhwMTdkdTcyOCt0aFcvd2RXWEduaXB0VGdmME9hYVljOFpPSmdLbG9wcjNkUzRESlBhRHA2LzV1R3RLdzYrdy95Z3VkK2xhVzhtaEtnZE9XYlZXckJQeTlxcFBGNFZFbGlMbW1EUVFadnpxZVFTYkFzaEdnSUp0aHM1NzVqK25nWGJKM2VDdFJDODZ2ZjBxNzhCK3JlR3VBaFZ2Znh3R2lSbDEvYW9sRUlibk14U0c2ajEzU0crS3ZBdUNzSURwTTFZdldJeVcvRXhWTzNQN1pHa0RQUTZMVzFiQkZYenFJcWRUcytqUlZPL0dqdS9wN0x5Q2lrb3ROREUzd2Z2S243ZDZwUEQ1eSswZFFpdGVEOGhHb08yd2VyaVUxcUJwSktMK2l1OUFESUsxUExGdEFKSU83K01NY1JYL1Z5SCtrSVRveXFJS1JxMmh2OHVSbFRJME03RFFpcFdNK2FUZjJDSXJuK1ZUc3ZpcFlYMlRkV1diNEVqNlhBa1RmMlJyQ3NjcUQvV3FmbXc3NXk2ejF1bi9rZzNNVUpUbitMYlJ2bU5yalVIVHFheDg4Z1piaG5Vd1JrZzJ1ME81aS83blIxSFR2UHhJOWZoWi9UOEtzbS8zbHhIV0xBdkh6eDhiWlhIbHBGaklpazFoM1lSVFVvRi9TdTNIK1BWYjNZeWFYZzN4bDFWTTdPVmY1M0xvVld6QUxmM2YvdUgzYXpaZVlMbkpnMGtybVBMR2hsVFhYSW9UYzNteVVVMElTQXFHSDdUcWV5enVsS1ZYd2hQL0hJYzhzemc3YVdDNnU3TlZaQU5LdWhPSzFBVFBZZFN3YzhBZytYbnZFR1R0K2FObk5hL0diclFLR3lwaVc0Zll6NzJXNE1KdGt2eTFVT1BNTFdsRmFqWjdxTnBsNzZTdVRzS2JXcjkrZWtMYWhRVkJlRk56d2ZmVFh6VWJXazlWck1zVmhzdmZ4WFBpVFBaMkIwdzhab3VBR2kxYXAxbVRvR0ZGVnNUR0Qrayt2clVteTAyVXJNTHlETlpTbTNuc3ZKSlNjOGpPUzJYNUxSY1RHYlZIL2l4djEvTzRGalgzTXkyWVVFWXZMUzgvOU1lVEdZci94amVEWUJWOFltczNubWlTbU43K280cjhQTlIvWUcvMkhDSTkzNzZreGszOTJWRTM2aEtqbXg4MGdyVXNwYTZXaFJOaUV2Tm9GT3oyNGZUVkNwNWZWbGFJVVJTdGlyd042QTFkQ3duVThuM2ZJSGNJZ2RUWWNrdUdCNVRYTE5BTkN6eUZseGdpTDZjQWcrRGJYaW81Z1pVQjRRWW9YOHJ1THdWL0pXdFpydVBaNEsxbHRkM1Y2YThJTnpIU3dYZXp0bnc4NXRVUXE4ZW4vMXlrQk5uc2dscjRzdXRWM1p3ZVd6aU5WM1lzT2NVbi8xeWtCRjkydEkwc0hweXhyWWVUT2FacFZzcjNVK3IxUkFhWktSNXNDODUrZVpTajNlT0RHSGVQd1l5ZS9FbWxxNDdnSS9CaTNGWGRlSk1aajUvSGp0WHBiRlpiY1cvS0tGQlJod09XUGhWUElHK0J2cDNVVldxYlRZN1pxdXR6T050ZG5XODJXcW5vTkJTNWo1Nkx4MWV1dnBmek9EUStSVHlLT2tyTElSVG4zQVZiTzg1MDdndVJCMC9mcHpFeEVRNmR1eEllTGhuTDl4cVZUTURYbDdsdjdWM09CeFlMQmE4dkx4Y2VyWlhoY2xrQXNESHg2ZkMvZkx5OHZEenF6dkxsR3JLemhSSXpvRUpzWjVkSU9vVXF2NytyMDZBczBIUXMwWE5qVkhVRGdtMkJkN1JBeWpZOXBuYisxdVM5dUF3NTZFeE5Qdy9uaHFnZGFEYUxIYlZOL3RJbXZxRFdwK1lySkNTcTdhUzlGcTFmajNBVzZXdytudWYvOXlnUHZycWEyZTg5Y21CazJsOHR2NGdBUDhhMjd0VW1uWms4MENHOW94azdSOG5lZVdiSFR4elovWDJ3RzNkTElCZTdab1RZRFRnYjlRVFlQVEczNmdueU0rYlprRkdRZ09ONkNvSlNudEVOK2ZSY1pmeC9PZmJhT0t2NmpGYzN5K2FXd2QxS0hQL25BSUxBY2JTUHh6M3YvWXpTYW11UDJSRGUwWnlPajJQRDFidlpkNm5XMWx3OTVWMGkyckcrdDJuV1BERnRnckg5ZVRIVzhwOTdPNlIzV3NzN2YxU09wNnBVc2hsOWs2SVlnRUc2QkNpV25aMkQyc2N2eDg1T1RuTW1qV0x0TFEweG8wYng5MTMzKzNSOFk4KytpaEdvNUdubm5xcTNIMlNrNVA1eHovK3dUUFBQTVBsbDE5Y2h1TDgrZk14bTgzTW56Ky8zSDIyYk5uQ0N5Kzh3Sk5QUGtuUG5sWHZaR096MlZpL2ZuMlpqNFdGaGRHNmRXdFNVbElxUFUvTGxpMEpEcTcrSzVzN1U5UlN4RkZsLzh1c2xMY1hqTzRJbTA3QUh5blFxK0d2bm1wVUpOZ1dHS0l2QTQwRzNHMjVicmRoUHZvcjNsMDg2OUZkMyttMTBERkViZmtXZGRYOWNCcGttbXA3WkZWbnNSZFhReTlQNEFXQnVORkx6WlFiOWNXM0cydWFlbWF1aWFjKzJZTFZabWQ0bnpibHJpK2VmRzBzTzQ2Y1lldUJGTDdjZUloYnIreFliV1BvMWE0NUQ5elEyK1BqOGdyTWZQYkxRVUlDamR4NFJYc0dkbXZGSjIxRENmYjM0YVhsMjlsOTdCeUw3aDlLa3dEWFdZc2pTUmxNZjNNZDQ0ZDA1dmFydTdnOFZsNXpvNzhQN2N6cGpEeFdiay9rOFkrM3NHVEdTSm9IK3pLZ1M5a3pOMGVTTWppWFZVRG55S1kwOFM5NzFxUlZxTC9IcjdtdXlUR3JGUEs2M081TGlOcFNOTHU5NVZUdHJ0M096czVtd29RSkYzV09XMjY1aFR2dnZMUENmZjc3My8rU2xwWkdaR1FrbjMvK09YRnhjY1RHeGxaNFRFSkNBamFieWhES3o4L0hack54K1BEaGN2Yy9kMDVsS3lVbkp6djNDd2tKSVNRa2hBMGJOckJ2Mzc0eWp4czNiaHdHZ3dFdkw2OXlaN0xOWmpNV2k4VmxGanN1TG80ZVBYb3daODRjNXMyYlI2OWV2WGoxMVZmNTRZY2ZLbnhkUllvdUNwak5aaFlzV0VDYk5tMHdHb3V6dzA2ZlBrMjNidDNvM2JzM2l4WXRxdlI4RHovOE1DTkdWTzk3MTZSc05RRlQxVUM3cEVGdFlNVWgxVFducGFTVU54aU45QzJ5S0VsakRNYXJSV2VzS2Z2ZFBzYTBiM1dqQzdaTDh0V3JWSitlTFZTdy9WYzJuTXFHbEp5Nm4ycnVxZXhDdFZISmJINVIwTzJyTDc1dDlBS2Y4MEc1VWE5bUp3dzZsYjVlMzJjcXJEWTdUeS85amJSc0UxRXRnbml3Z29DM2FhQ1JtYmYxWS9iaVRieTc4aythQi91V1dqdGQ1TFh2ZHJMaXR3U1grLzVLeldYWXJDK2RuejgzNmVKbngvTUxyWHkrNFJEUkxZTzQ4WXIyQUFTZkQydzdSRFJoVmZ4eEh2dndWMTZaTWdTRFhuMnpIQTRIcjMzM0IyYXJuU0EvenpvUy9HdHNiL0pNRm9iMmpDVFF6NXZZNkdiRVJqY3JjOThYdnRqR21wMG5tSGgxbHdaZElPMTRwdnJZVmxMSWhTZ2x3S0RhNGUxSVVZRkh4NURhR1lmRDRjQmtNdEd1WFR1NmRDbSt3TGgrL1hvTUJnTlhYSEVGQVB2MzcrZm8wYU9NR2pYS21hSnROcHY1NmFlZnNGaktYZzVUWk5teVpXellzSUZSbzBaeDU1MTNNbVhLRko1Ly9ubGVlKzAxUWtMS2YrRXpac3dnTHkvUDViNXAwNlpWK3ByZWZQTk41KzJKRXlkeXh4MTNrSldWUlhKeU1pYVRpZDI3ZDlPclZ5OE1CbFcxMFdxMU1udjJiRHAzN3N6MDZkUExQT2ZTcFV0WnRXb1Z5NVl0Yzk2bjErdVpPM2N1eno3N0xJc1dMZUxOTjk5azhPREJSRVpHVmppKzFOUlV2dnp5eTFMM3o1Z3hnODZkaTJ1ZnZQcnFxMlJsWlRGcTFDaXV1KzQ2NS8xUFB2a2tHbzJHSjU1NHd1WDRpMDJkTDh2cUJKVTZYbDJHeDhEbmUrSE9xaWNDaURwR2dtMEJnQ0c2djBmQmR1R2hkV0MzZ2JhZVIwelZJTmhIYmQyYWc5MmhBdTVUMlNvQXIwdFZ6V3VheWFvMlQyYjZTd2JmM2w2dWdiakI2L3o5NTI4YmRHcm1WS3RSaVJoYVRmSG5SZmRkK0huUlB0WGRwOXhtcy9Qc1oxdlprNWlLcjdjWFQ5emV2OUlXVlgwN3RHRGNWUjFaOXNzaG52dHNLeGFybld0NnR5bTFYNXZtZ2ZUdG9CWnQyZXgyL2poNkZoK0RGOTNhRmxkYkNmTHpwc0JjYzVYN3h2UnZ4eDlIei9McnZpUmUvV1lIajl6V0Q0Q1YyeE01Y0RLTlh1MmFNK3F5YUkvT3FkTnBtVHVoUDZDS3UxVTBmc3Y1SzFiNWhWYXk4Z3JMM0VlcjBSRGdXNy9MZHg5T1ZiVVRwQXE1RUdYckU2NW1EWDg3cFg1UGFyT0FWSjgrZmJqbm5udWNuKy9hdFl2UTBGQWVlT0FCQU41Nzd6Mk9IajNLL2ZmZjd3eFNzN0t5K09tbm55bzg3L2ZmZjgvNzc3OVB1M2J0bk1mT21qV0xXYk5tTVdQR0RGNSsrZVZ5QSs1bHk1YmhPSitWT0hmdVhIeDhmSmd6WjA2NXo1V1Nrc0tVS1ZPWU8zY3VjWEZ4UVBFYTd6Rmp4akJtekJnMmJkcEVZbUlpenovLy9FVUZweDk4OEFFYk5teGd5WklsUFBiWVk5aHNOZ3dHQTcxNjlhSlhyMTRWSHB1UWtGQm1zTDF6NTA1T256N3QvRHc1T1JrL1B6ODBHZzA2WGZINzBaU1VGQzYvL0hLWCsyckNMOGM5SytLMy94ejhlaEp1NjZyZU41YkZ4d3N1YXdVYmprdVY4b1pDZ20wQmdIZkhxOGpmL0w3Yit6c0s4ekFuYk1iUS9zb2FIRlg5bzlWQVJLRGFRRlV5UDVrRmYyV3A0THV3N0hwUWpaYlpwcmJjeW5ldE0reDJCODh0KzUxZjl5YmhkVDZBakFoMTd4M2dwT0hkeU1venMzSjdJZ3UrMk1ieE0xbmNOYUs3czJvNXFFQjNUUDkyQVB4eDlBeC9IRDFMYUtBUDgrOGE1SEt1MHhtdXN4blZwYWdnMlpUclk5bDdJcFVXVGYwb0tMU1FYMmpsL1ovMjRLM1hNWFZVVDB6bmcyV2p0K2NMKzMvY2Rvelh2OTlWNlg3elBpMi9BRnlRbnpmTDU0N3grTG5yQ3JOTlZTTHZYM2FDZ3hEaXZCSHRWR3J0L3c2cjM1ZnV6V3Q3UklyTlprT3Z2N2pDSmw5KytTWHZ2dnN1a1pHUnpKOC8zeG1rOStyVmk1a3paL0w4ODg4elk4WU1ubjc2NlRKbmcwdW1kR3UxV25idjNzM1VxVlBMZmI2aUltb0dnOEVsSGJ1a0hUdDJFQmNYZDlHendBVUZCV1JuWndPZzArbXFKZkJkdjM1OW1XbmtBQ3RXck9EWXNXT0FDc0wzN2R2SHE2Kys2dHgzNU1pUmRPcFVmWFUrMHZOVmU2L3lxbzVmS0xzUXR2N2wzcjZkUXVGb3V1clQzVVQ2Y05kN0Vtd0xBQXh0K3FJeEJ1TW95SFQ3R05QK05SSnNWOExvVmJ6TzJ3R2N5enMvNjUwRlovUFVmYUwreUNzd00vL3piZngrTUFXdFZzT2M4WmM1WjZIZG9kVnFlZWltUG5qcmRYeTc1U2lmYnpqRUh3bG5lZmlXT0tKYUJKWGEvOWQ5U2M3YkZxc052VmZOWHFYUHlpdmtsbWRXdU56MzhjLzcrZmhuMTZ5WGUxOWQ3Ynk5Zk82WU1sUEtqeVpsOFBGYTErTXU2OVNTNi9wRkU5VXlpT3Y3RmMrTTJ4ME90SnJ5Vm55WDlzTzJZODdXWXZYVm5qUHFvNlNRQzFFeGd3N0dkRlJydDM4N3Bmb1UxNFdXWUNhVENXOXZ6NWJURkRHYnpTeGN1SkMxYTljU0dSbkppeSsrV0twdzE5Q2hRN0haYkx6MDBrdE1uVHFWKysrL24rdXZ2NzdDODBaR1JuTExMYmVVKzNoR1JvWkxDdm1GN0hZN216ZHY1djc3Ny9mc0JibkJaREtSbUZoKzV4dWRUa2VIRGhVdmZDNHZqUnhnMjdadG1NMW1CZ3dZd09USmsxMk9XN0prQ2QyNmRhdldZRHZEcERMeTNPRUExaVdxV2V2YzBrMUJ5dVN0VTg4aHdYYjlKOEcyVUxRNmZEcGZUY0hPcjl3K3hMUnZGWUZqbmxiNXVxSlNHcUM1bjlyNnRGVEZ5Yzdsd1prOE9KdXJQcHJxWUU5dm9adzZtODBUSDIvaDFMa2N0QnA0NU5ZNEJuWnI1ZkY1TkJvTjA4YjBJdERYd0NmckRuRDRyd3p1VzdTRzRiM2JNT1g2SHZnYno2K1JzOW5adEVkZEJzL09OM1BYd2xWTXVTNjIxSFArc3ZzVWU0K251djM4blZ1SE1QMm1QaFh1RXhwa3BHLzdpcXQyeFI4NVEycFcrZXNrTW5KTmJObWZYT3E4b0txZjk0aFcwMU5uTXZLWS90WjZSdlJweTgwRE83aWtoaTladlJkdnZjNmxQM2xPdnBrZnRoM0R2NHhxNlBXRjJhYXFMSGNJa1JSeUlkeGgwS2tpYVNHK0t1QStucWtLQzlibTcxQlZXMW9kT0hDQVYxNTVoY1RFUk9MaTRwZ3paNDd6UEY5KytTVWJOMjdrc2NjZUl5d3NqR0hEaGhFV0ZzYThlZk40OWRWWFdidDJMUk1uVGl3M0RUc3dNTkE1MDF1V00yZk9WRGkyK1BoNE1qTXphZE9tamJPWVdrQkFnSE1HM1c2M1l6YWJuYmN2L0x3aUowK2U1TUVISHl6MzhZQ0FBTDcrK3VzS3ovSHd3dys3ekxnWEJkZEZZbUppR0R0MkxELzg4QU0vL3ZnanI3LytPb0RMT3ZMcWtwb1BvYjd1N2J2cmZMWHlQdUVxUGR3ZG9iN3FPYUtiVkgyTW9tNlFZRnM0ZVhjWjdsR3c3U2pJeEhJeUhuMmJ1Qm9jVmNPbDE2cjFaeVhYb09XWWl3UHZNN2txemRRdTA5OTF3clpEcHpsMUxnYy9IejJ6eC9Vak5xcFp1VDJnM1hINzFWM28wejZNRjc3Y1RsSnFMbmttQzc0bExwTnYyWjlFUnE1YXIreHdPTWpLSzJUQkY5dUpDUEVucW1YeERFaDJ2cG5zTXZwbmw4ZWR3bVp0dzRLWWNVdkZ2OWV6RjIrcU1OanVHZE9jVDJlcFdaamR4ODZWMiticmJHWStYbG9OUzljZDRPdk5SeGc3b0IyM0RPeEFvSjgzbjY0L2dMK1AzaVhZVHM5UnorbFhoZlQxdXNCc2crOFBxZHRTaFZ3SXozUnZydjVuN2prRE81TFYxaUZFWllpRUIxeTYyZTY4dkR4TUpoTk5teloxK3hpejJjemJiNy9OOTk5L0Q2Z0szNU1tVFhJSkhrK2ZQczNCZ3djcExDeXVWUkViRzh1YmI3N0pTeSs5Ukh4OFBJODg4Z2kzM1hZYjk5NTdiNm5uaUkrUDUrOS8vM3VWWDljMzMzd0R3SDMzM2VlOGI5cTBhWXdkT3hhQWxTdFhzbkxsU3BkalNzNjJWMVRNcmNqamp6OWVxb2Y0NnRXcldiTm1UYm5IYURRYTlIbzkwNmRQcDAyYjRsb25YM3p4UlpucDdoYUx4ZVZyV0JQU0N0eGIwcEJXb0lyOFhkOEJDang0eXhEaUMvdk9WbjE4b3U2UVlGczRlYmNiQ0Y3ZVlIWC9ENVJwMzJvSnRxdFJnQUVDbWtMTStmL2ZOb2RLbVNzNSsrMXVDcEtvWGpjUDZrQ3V5Y3lRSHBIc1BuYVdNVTk4ZTFIbld6cnpPcnEwQ2VXdEI0Zng5YTlIdUhsZ2U1YzNEZDl1T1lxUHdRdXp4VXFRbnpjVHIrbkMvR1hiZUdycGI3enh6MnVjKzkzUXZ4My92S0gwTEVkUlZmTzVFeTdueXU2WGZtR3cza3RIczJCMTJUL0lyK3lwcHdNbjArZ1NHY0xpR1NQNTdyZWpMRjEzZ00vV0h5UTd6OHowbS9xb1ZtSVhaTTU0NmJSYzJiMFZiY01DYS9nVlZLKzBBbFhvNlhDcXVxZzJ1aU9FU0hxZ0VCNExNYXBaN2o3aDZ2ZHB6MW5WSWd4VWU4cndBQldvbEp4MU5PaXE5L2Z0K0hFMVBYbGgwRmdSTHk4dmpodzVRcXRXcmZqUGYvN2prZzVkbVpDUUVPYlBuOCt2di83S08rKzhVMjc3cW43OStqRjc5dXh5ejNQNjlPbHlVOFNQSFR0R2ZIdzhvS3FWKy92N00ydldMT2ZqOTk1N0x6azV4VzFKbGk5Zmp0VnFaZHk0Y1FCczJMQ0Jnd2NQVnZwYVdyVnFSVlJVbE10OW9hSGxMM3kyMld3VUZoYnkyV2VmbFhxc3FEaWR5ZVJhbWRYaGNOUkk1ZkdTMHZMVnoxbEZiQTVZZHd5Nk5vT1cvbkFzdy8zekY4MXNpL3BQZ20xUlRLZkhwOVBWbVBiKzZQWWhoUWQrSnVDNjhpdGZpb3VqMHhTbm5uUCtDbXFoVFZVNUw5b3l6bjgwUy9HMUduZm5NSldlZC9Kc051MGpYSE83VG1ma2taTnZwbm13YjRXenh3a3BtZGp0RG1kaE1SK0RGMzhmNnZxbTY0K2paOWlUbU1yd1BtMVl2L3NVQUVON3RtSEhrVE9zM25HQy8xdnhCejFqMUErRXQ3NStkZ1E0ZFRhYkdlLzhRbGl3TC9kZUY4c3Rnem95b2s4VW4yODR5RzFYZGxRcGlnN3cwcm9HMnhHaEFjNnE1dFhsblIzVmVyb3lGU1dvTkRWS29DMUVkUWd3cUlDN3FHSjUwUVd0NUp6aTRQdENCaDM4b3hwYUtxMWR1eGJBSldWYmMvN0NvTlZxZFJZNkswbXIxZkw0NDQ4VEdCaFk1dVB1R0Rod0lBTUdERUNyMVpLUWtPQ3lCam85UFIyRHdjRFdyZVVYbHN6SVVOSGU3dDI3eWMwdExrMDZkT2hRM24zM1hmejkvY25OemFWWnMyWUVCUVU1SzVVRDlPM2IxK1Zjdi96eUMyYXptU0ZEaGdEUXRXdFg1L21yMCtIRGh5dE1Qd2RWU2Iyay9QejhjZ3ZBWFVyYmt0VGYvbjZlcnpnVERZZ0UyOEtGZDVkaEhnWGJ0c3drck1uNzhBcnZXb09qRWlWNTY5UVYwcGIrcnZmblcwb0g0Qm1taHRmM3V5NFkySzFWcWJYVGN6LzhsYTBIVXJqMzJsaXU2bEgrVFBMb3g3L0daTGJoVTA2K284UGg0SVBWK3dBWWRWbU1NOWdHbURxcUozdVBwOUdoVlJOeXorZWoxVVQ3cTZQSkdUengwZVpLOTdrWW9VRkdiaDNVa2VXYkR2SEVSMXVJalc3R2xPdGl1ZWRhMWJBMDM2UmVuK0VTWEV6bzJVSXQyNmhKR28yYXBiRFlhcit3a3hBTlRkR1NySkpwdmNuRms3Q3ErcjhiTTVIdTJMMTdOei84OEFNOWUvWjBtZGt1dXYzc3M4L1N1WE5uSEE0SHpabzFjem0yb2hsY2R4WE4yRzdmdnQyWmtsNGtPVG1aQlFzVzBMeDU2ZnptN094c1RDWVRvYUdoYk55NGtZMGJOem9mNjkyN053Y1BIbVRpeElsbEZsQTdkKzRjQ3hjdTVONTc3eVU2dXV5Mmp3NkhneVZMbGpCbHloVGF0cTIrbmxVeE1URzgvNzVydDV5cFU2Y3laY29VZXZUb0FhajEzaSsvL0xMejhkT25UM3VVNGw4VkliN3FaOHEzZEcxVEFGSnlZZThaR05sTy9kMjNvR3IxUUhFbmxvcitGM2l5Smx6VWJSSnNDeGMrbmE0bVM2Y0htL3NMUzB6N1YrTXZ3WGF0ODlXcnJkVUYyYlhaaGVlRGIxTnhJSjVwa3JYZzFhMW8vWEt6b0lxdnBwdXRkclFheXEwcy9zUHZ4emh3TW8zWTZHWjBqblJkLytabk5QRGVROFBSZStuNGNNMWVBUHhyb0NwM2RyNlpuVWZQT3R0NytaenZJVzR5VzlGcU5Sak9qOTNINEVWVnl5TWF2ZlZNR3RHTjYvdEY4Y2IvZHJONVh4S3ZmTDJETng2NEJvMUdRMGF1U2dzTU1OWjg5YU4rRVRYK0ZJQ2FlZnYra09yTk9ycmlvcnRDaUl0MFlVL3U2cWo4djJIREJsNTg4VVY4Zkh6NDE3Lys1ZkxZTmRkY3c0NGRPOWl5WlF2YnRxa2FGYmZlZXV2RlAyazV4bzBiNTB6aEJsVUU3S09QUG1MR2pCbU1IRGtTZ0xGangzTEhIWGR3MDAwM2NlYk1HUjU5OUZFQ0F3T1pQWHQycVlEOHJiZmVjcG50THFtZ29JRDQrSGlYNTd0UWZuNCs4Zkh4VEpnd29jSngyKzEyYkRaYnFmdktZekFZbkZYVzc3cnJMcTY3N2pvMEdnM05talVyc3gwYXFCN28vZnRYYndiVWhVS002bTk2NjNLQzdaTlphbFo3NWRIU2ozMTdFTUw4NElZS2lxTlgxOFVoVWZzazJCYXU5RDU0dHh0STRhSDFiaDlpMnI4YS8yc2Vxc0ZCaVlzUjZLMjJOaGZjbjE2ZzFvN21GcDcvYUlhY1F2V3hRS3FpZThScXMzUGlyT29uMnFhQ3RjUldteDI3M1RCSlQ2MEFBQ0FBU1VSQlZGRmgyNnIvYlZOOVF1OGFYblpGMmFJZy9VeUdXc3dWV001NjZLb3dlR2taMnJNMU1TMmJjTnZnanR6d3hEY0UrL3Z3NFgrdWRiWUZHOUE1bkNjbURxajhaQld3V0cxWWJlck5WWUN2Z1ptM3hiRjVYd1ROZ28zT0FQOVlpbXJuRWhwa0xMY1FYVlY2Zk5lbW9yV21xeFBnVUpwcUNTaUVxQitTa3BMNCt1dXZNUnFOekpzM2oxYXRYTE9iOUhvOWp6MzJHQTZIZzhMQ1Fod09Cd1VGQlh6NTVaYzFPcTZjbkJ3V0xseklqaDA3ZVBycHAxM1N2YzFtc3pPd0RRc0xZOUdpUlR6NTVKTk1uanlaKysrL242dXZ2dHFaS2g0V0ZsWnVzRjJkU2haZkt5a2dJS0RNKzBITm11Zms1TGkwUjN2NjZhZWR2YnRuekpqQnBFbVQ4UEh4WWRPbVRadytmWnB2dnZrR2g4UEJ2ZmZleTJPUFBlYlIrbnAzaFBwQ1lnWGRjanVIUXFzTFhsSktMdXhNZ2NGdDFaS2lpcVRtRjlmdkVmV2JCTnVpRk8vT3d6d0t0bTNuRXJDbEhrTVhXblpxa2FpYm1ob3IvbU9mYVlJOE0yU2ZEOGh6elpCclVkVTBDeXhxN2JoUTlwOUl3MksxRXhIcTcyemRWWmJpbWVMeWM4ZUd4TGFtYlZnZ1hkdFduRzU0NEtSYWxOZ3V2UHI2Z2hpOTljd2VkemtBcDlQenlDKzBFaHRkL2hzZ2dIbWYva1pJb0pIN1I3bS9FUEtWcjNld1p1Y0p0L2JkZWlDbDNHSjBQejE3TXpwZHpSYkJxVzV0ZzlYdjNkNHpFbXdMVVo5RVJFVHc3TFBQRWhrWldXSFZiWTFHNDJ5VlZkUVdxeVpZTEJhKytlWWJQdjMwVTBKRFErbmF0U3RQUGZWVXFYMFdMMTdNUng5OTVMelBicmR6d3cwM3NIRGhRaFl2WHN5WU1XTzQrZWFibldPdWFSTW1UQ2p6NjFkUnovS1VsQlRzZGpzblQ1NTB0dm9hUDM2OHMyOTJkSFEwSVNFaDdObXpoNWRmZnBtaFE0Y3ljT0JBWG43NVpYYnUzTW1jT1hPcVBhMjhpUkVPVmRCMXMyaWlvNlNpOTAxaGZoQmN5WmU3MEFwTkw4MjNSTlF3Q2JaRktUNmRyeWI3T3kwNDNGL3NhOXEvR3I4cnk3NWFLZXFuWUIrMWxaZGg2MEQ5TXlpd3F2N2dCWmJ6SDYxZ3NyamVYMkJWK3piVXpQVzF1MVRnZUZuSGxoWHVsM2QrSGJMUlVQNmYzaEY5MjZMVFZweWNuWk5meUYrcHVRVDdleE1lNGwvaHZsVzFZcXZLZll2cjBLTEMvYzVtNXJNcjRaeEh3WGI3aUNiT3IwVjVmaitZZ3MzdW9HZE1jNWVXYUNWcHFwckRYc3U2aDZsZXEya0ZVaWhOaVBxa3ZQN1d0V0hWcWxXOC8vNzdqQjA3bHJ2dXVvdHo1ODZSbHVaYUdXN216Sm1NSERtU3E2NjZ5dVgrMk5oWWhnd1p3bnZ2dmNmZXZYc1pQMzY4eStORm4xc3NWVzl2ZWFHUWtCRCs4WTkvY1AzMTE3dk1VTHZqNE1HRGFEUWFQdjc0WXpwMjdBaEErL2J0aVl0VDNYRCsrdXN2WG5ubEZYNzY2U2Q2OWVyRlF3ODloSStQRCszYnQrZVpaNTdobi8vOEp3ODg4QURYWG50dHRiMmVwa2J3TThEQlZPaDA4VXZ4WFJ3NEI0RStFQ3ovSHhvRUNiWkZLUnJmSmhqYXhtRk8vTjN0WTB6N0pOaHViRFNBajVmYTNHV3hxMEloVm52eGJZdnQvRzE3aWR2blAxcHRyc2ZZSFdwelVPSjJHWitYM0tlbUM4U2R5Y2h6enRKZTAvdkNaSDFYdVFWcWxzT25nbUE3MkwveVM5bWI5eVVEMExWTk5mK0hQMi9id1JTKzNYS1VrRUFqMS9SU3IwbDdQckkxVzR0VEdxdzJPeW5wZVlRR2VuYjVmV1RmdG5SckcxcXFvbnVSbGR1UHNXVi9Nbm92TFEvZjBwZXdKbjVWZkNWMVUxUXdiQUNPWjBpd0xVUjlrWjZlenVIRGh6MDZKaTh2cjRaR0E2TkdqU0l1TG82d3NEQkF0ZFM2TUxWZHE5VVNIaDd1TENSV1V2djI3Vm13WUFFMm02MVVtNnlISDM0WVgxOWZYbnZ0TlpmN1M2NjNkamdjT0J3TzUrY1ZyYnNHRld4WHRwNjdTRkdMc2FLcTdSczJiQ0EyTnBiTEw3K2NSeDk5Rkp2TmhzUGhjRDd2b2tXTFNFaElZTXFVS1l3ZE85YjVlbHEwYU1IQ2hRdDUrZVdYU1U1T2R1dTVQVEc0TFN6WnBmNm1sM05OMkVWMEU1amNwK0o5Q2l5d1BSbnVLUDB0RS9XVUJOdWlUTjVkaG5rVWJGdVQ5MkxQT1lzMm9IUUZUQ0dLNkxWcXF3MDEwZDdKWnJQejdHZGJzVmp0OU8wUVZtN3dXQ1ExV3hYOXFpalYzQjNmYkRrQ3dKQUtxcDVYUlZaZUlVdlg3ZWZiTFVmUjY3VE1HWDhadnVmWGwvc2I5ZmdZZE1RZlBzMnpuMjdGeDZEajJPa3NNbk1MdVNyVy9YRWNPSm5HODU5dlkzQnNxeksvWGo5dU84Wi92MUhmTEl2Vnp0MExWL0czd1IyNTdjcU9lRmR3a2FJK01lalVyRWh5RGxUeXZrc0lVVWVzV2JPR05XdlcxUFl3WE96WXNZTjMzbm1uM01jdEZnc2ZmUEFCUzVjdUxmUHg0T0JnbGl4WlV1citQbjM2RUJRVXhOR2pSMTE2WWoveXlDT2w5aTBxeG5ZeHRtM2J4djc5KzlIcjlXZzBHdGF1WFl0V3F5VXlNcEtFaEFTMmJObkMvZmZmejAwMzNVUndjREJ2dlBFRzgrYk5JelkybG9pSUNOcTFhMGVQSGozUTZYVDg3My8vQTFRUWJyVmFzVnF0aEllSFl6YWJXYmx5WmJYT2JnTU1qMUYxT0VaM3JKN3pyVTVRNXhRTlI4TjQ1eUtxblUvWGtlVDhNTStqWTB4N2Y4SzMveDAxTkNJaDZoYUwxY1p6eTM3bndNbDBqTjVlL0d0czcwcVArZVBvR1FEQ1E2bytVN3Z0WUFySFVySm9IdXpMd0s3VlUwYmJiTEd4Nk51ZGJOanpGeWF6bFpqd1lHYmUxbytvRnNWbFZqVWFEVk5IOStUZEgvL2tsejlWT3pLOWw1YStIY0tZZUhVWEFHZlJzd3V6dXpQekNnRzEvdnAvV3hPd095aVZHcDZVbXNNN1AvN0psdjFxOW1IUzhHNW9OUERwK2dOODlQTitmb28vemowanV6T2taOW5WWit1YjhBRFllN2EyUnlHRWNOZmd3WU1aTVdLRVI4Zms1K2N6YjU1bjc2VTgwYnQzYjJiTm1sWGw0eS9zOXgwWkdjbVNKVXVjeGNwdXYvMTJRTTNRejV3NXM4SnpwYWFtbG1yUjVhNnNyQ3lYQ3dMQndjSDg4NS8vSkRRMEZDOHZMNW8yYmNydzRjTUJWZlY5d0lBQmJObXloUjA3ZHBDUWtFQmFXaHA1ZVhrVUZoWmlzOW13MiswNEhBNDBHZzBhalFZdkx5Kzh2THlZTm0xYWxjWlhrZkFBT0JzRW0wN0FvSXFUMnlxMThZU3E2OUdpWmxhSGlWb2l3Yllva3phZ09WNFIzYkVtN1hIN0dOUCtWUkpzaTBiaDFObHNYbHkrblFNbjAvSFNhWmwxV3o5YU5GWC9IVTFtSzFsNWhZUUVHdkU2WDd6TDRYQ3c5VUF5SzdZbUFKV3ZneTVQZGw0aEM3OVdzNzQzWHRHdTJvcURHZlE2Z3Z5OGlXd2V3TTBETzNCVmJLdFNhWVVBMThaRmMyMWNOSGE3U2g4cytmeEhrakk0bTFXQXdVdUx2OUcxU3ZqV0F5bUFXdDhkNU9mTmcyTjdjV1gzMWpnY0R2YWRTR1BGYjBmWjhPY3BaeEErZFhSUFJ2UlZzeW5EKzdUbDNaVi9zdmFQa3p5MzdIZSsrKzBvVTBmM3BFT3IrbDJtdGFpbGk2emJGcUp1Q3dvS3VxZ1o3Y0dEQjd1OTd3TVBQTUFERHp6Zzl2NHRXclNnUll1cS9UOHBpMTZ2SnlLaTlFVmNQejgvcnJubW1rcVBMOWthYk9yVXFVeWRPdFd0NXgwMmJCakRoZzBEMUl4MHlmOC93Y0hCdlBqaWkvajdGMGVndnI2K1hIUE5OVzZONlZMbzJRTCtTSUVWaDlTc3RDZkw2MENsanE5T1VJRjJqK3I3ZG9vNlFvSnRVUzZmTHNQSjlTRFl0aHpmamlNL0E0MXY5VlZIRnFJdU9aZVp6OWViai9EZGIwZXhXTzM0ZW52eDZQakx1YXhUY1dHMHJMeENibC93STZEV1p2c1lkSmpNTm1jbDhzNlJJUXpvVXJVWjZTODNIU1l0dTRCT3Jac3lka0Q3aTM5QkpkeDdYYXpiKy82d0xZR3ZmajJDajhFTG5WYUR4V3JueEprczdBN28zeTNDNVkyUzFXYm5jRklHQUgwN3RHRG1iWEg4bFpyTG05L3Y0dGQ5U1p6TlZDM01OQm9ZSE51Sys2N3ZRV2hRY1hQUmtFQWpzLzUyR2FQNlJiUG91ei9ZZHlLTmFmKzNsakg5WTNqZ2hzcXpDZXFxMFBNdk1UVmZnbTBoaENoUzFvWGU4dnBwMXlXOVdxb1o2Yy8zd21XdDNDK2FkdUNjV3FNOVBFWm10QnNxQ2JaRnVYeTZYMC91bXBjOU9zWjA0R2VNZlc2dG9SRUpVWHNjRGdmUGY3R05QNCtkQTZCSGREUCtjMnRjcWVKZHpZTjlDUWswa3AxZmlNbHNkUWJaQWI0R0JuV0xZUEoxUGRCV1VtMjhQTGNPNnNEMlF5bk1HWCtaYzlhOE5rU0VCSkNVNnRxUE5kamZtd0Zkd3JsblpIZVgrNzEwV21iZTFvOC9qNTFqL0pCT2FEUWFkaDg3eDllYjFicnpBRjhEVjhXMjRwWkJIU3Vzck40dHFobHZQbkFOWDI4K3drYy83eU0wc0g1SHFFVUJkbTVoN1k1RENDRkU5V2daQUhmMlZOMG1qcWFEdDA1ZFdBM3hkYjNBbXBhdlBoYmFWSHN3S1liV3NHa2NSZVg4aENoRDZxSnJzWjFMY0h0L1E5UmxOTG5yNHhvY2tSQlY4ODRPbUV6NWhXVGNrWmxyWXRHM083bXVYelI5M1V3RnQxaHRPQndxVmJzNjJHejJPdE5iMnVGd1lMTTcwSURIWS9wK2F3TE5nNDMwYWQvQzR3c0hxVmtxSFYzdmRYRmYwM2VZWEdsbDJKcTBmTDk2TTFaZGhYV0VFRUxVRFJrRmtHRnlEYTdCTmZodTRxUDZkWXVHVFdhMlJZVjh1b3dnYjhNYmJ1OXZUdndkVzhZcGRFMnF0MHF5RUhWQnNMOFBqOTgrd0tOakxqWWd2RkJkQ2JSQkZVM3owbFZ0bG43MDVWVXZ0MW95emJ3K0MvQldiOEtFRUVJMExFMk1hb3VXbFpXTlh0MTUxeWJxSkordXd6MCtwbURIVnpVd0VpR0VhRmhDalpCcnJ1MVJDQ0dFRUtLbVNMQXRLdVRWc2d1NllNK0tPUlhzWEE0T2V3Mk5TQWdoR2daL2IvVXhyYUIyeHlHRUVFS0ltaUhCdHFpVVQrd29qL2EzNTV6RmZHUlREWTFHQ0NFYWhvRHpMVzRMcmJVN0RpR0VFRUxVREFtMlJhV01mVy96K0pqOEhjdHJZQ1JDQ05Gd2hBZW9qeWs1dFRzT0lZUVFRdFFNQ2JaRnBYUk5XcU9QOUt4a2IrSEJ0ZGp6MG10b1JFSUkwVEFZZEtyOWl4QkNDQ0VhSGdtMmhWdU1mVzd4N0FDN0ZkUHU3MnBtTUVJSTBVQ0VHS1VpdVJCQ0NORlFTYkF0M09MVDdWbzBlcythQWVadi83eUdSaU9FRUExRGlLOFVTQk5DQ0NFYUtnbTJoVnMwQmw5OHVsL24wVEcyMUdOWS90cGRReU1TUW9qNnoxc0hacHZhaEJCQ0NOR3dTTEF0M0dic2ZiUEh4eFRzK0xJR1JpS0VFQTFEeS9ORjBsSWxsVndJSVlSb2NDVFlGbTdUdCttTHJra3JqNDR4N2Y0ZXJJVTFOQ0loaEtqZkFzNzMyczR4MSs0NGhCQkNDRkg5Sk5nV0hqSDIvWnRIK3pzc0JaajIvRkJEb3hIQ2ZTME4yYlU5QkZISDFJV2ZpYUplMjdseVRWSUlJWVJvY0NUWUZoNHg5cmtWTkJxUGpwR2UyNkl1S01TYk5Kclc5akJFSFpGS0NHYU5UMjBQQTRDbVJraVdYdHRDQ0NGRWd5UEJ0dkNJMXE4cGh2WlhlblNNNVVROHRveFROVFFpSWR3VFl0U1FSa2h0RDBQVUVhbUVFdXBiTi80RmhrcEZjaUdFRUtKQnFodnZORVM5NHR2Ync1N2JRTUgyWlRVd0VpSGMxNjZaZ2IvMEhXcDdHS0tPU05LM0p5YlVxN2FIQWFnaWFXYWJyTnNXUWdnaEdob0p0b1hIdkRzTlJlTVQ0TkV4K1R1V2c4TmVReU1Tb25LdGcwQWYwSnk5eE5iMlVFUXQyMDBQZkFLYTBTcXd0a2VpaFBxcWoybFNrVndJSVlSb1VDVFlGcDdUNlRIMnVzbWpReHo1R1JRZStxV0dCaVNFZXdaRjZUbnIyNUU5ZEszdG9ZaGE4aWZkU2ZkdHp4VlIrdG9laWxPSVVYMlVZRnNJSVlSb1dDVFlGbFhpR3pmTzQyT2s1N2FvQzRaMmJrSm1rNzZzMDQza0lCMUpsWFhjRFY0cUlSeWtJMnUxMTVMVHREZERPdGU5UW5rdC9hVkltaEJDQ05IUTFJMEZhNkxlMFRXTHdTdThLOWJrZlc0ZlUzaG9IZmE4ZExSK2RlK05ybWhjQmtWN2N5b3JrbU5wTGRtWFo4ZWdNWk5TNk5uU0NGRS9oSHZuVXVqUUUrcW5wV09vdnM2a2psOG94QmYybnEzdFVRZ2hoQkNpT2ttd0xhck0yUHNXY2p3SXRuRTR5UC85RS95SFBsaHpneExDVGEyRG9IVlFVU3F4ZDYyT1JkUWsvOW9lZ0Z2Q0ExU3duWnlqYmdzaGhCQ2kvcE0wY2xGbHhoNmpRZXZaOVpyOHJSK0RWVXJ1Q2lGRVNXMkQxY2ZqbWJVN0RpR0VFRUpVSHdtMlJaVnBmQUx4NlRyQ28yTWNCVmtVN1BxMmhrWWtoQkQxVjB0L1NKRjEyMElJSVVTREljRzJ1Q2pHS3ZUY3p0dnlRUTJNUkFnaDZyZTJUU0N0UVBwdEN5R0VFQTJGQk52aW9oamFYWUV1T01Lalkyem5FakFmL2JXR1JpU0VFUFZUMFZwdFNTVVhRZ2doR2dZSnRzVkY4NzFzZ3NmSDVHMSt2d1pHSW9RUTlWZUlFWm9hNFhCcWJZOUVDQ0dFRU5WQnFwR0xpMmFNRzAvT3VrVmdNYmw5alBub1ptem5FdEExaTZuQmtRa2hSUDNTUFF3MkhGZnA1Q0hHMmg2TkVFTFVYZWtGa0ZFQXFmbnFiMlphdnJvL3hGZjkvUXoxaFNibkwySUtVVnRrWmx0Y05JMjNINzVWV2JzdHM5dENDT0VpS2hnTU90aHpwclpISW9RUWRkY3Z4K0czVTVDWUNkNWUwTDA1M054RmJkMmJxL3NTTTJIcktYVUJVNGphb25FNEhJN2FIb1NvLzJ6cHAwaDk1V3JQRHRMcGFUNXpNeHBqY00wTVNnZ2g2cUZmanNQaE5CamZIUUlNdFQwYUlZU29PNUt5WWZYL3MzZmZjVTFkN3gvQVB5UVFRaElnQ0JVVVJGR3JVcW5XdXFtdHFGVnBxMmkxV0syNzFqM3FvQzZxcUhYZ3dsYUtWZXZBZ2FLZ1ZtMVIzSWdERmJWTzhLdUlvZ3dISXdtUWhLemZIL2x4YTB3WUNVRkFuL2ZyeFV1NDk1NXpIMUpDZWU0NTV6a3BnSGM5b0tsVCtkb2t2d1FTbmdJOUd2MVhHNE9RTjRWR3RvbFpzR3ZWZzNXenJzWTFVaWxRY0hGNzVRUkVDQ0UxbEhjOTdlajJtUm93R25QRnR3ZGtUNTVVZFJpRWtIZkF0VXpnZWhZd3VFWDVFMjBBYU9ZRURQSUNybVlBLzJaVlhueUVHRUxKTmpFYlhzY1JScmNwVE5nQktHbWZHMElJS2NaaEF6NE50SHR1MzNwZTFkR1VyaURwTG1SUDMxeXlMWmZMa1pXVkJabk1jSTBRdFZxTjlQUjBpTVhpTnhaVFdkTFQwODNlcDBLaFFGSlNFdkx5cUhUOW01Q2JtNHM1YytZZ056ZTNxa014cUNhK0w0eDFMUk1vVkFDOW1taC9SeHJMMmhMbzNSU1F5SUhybWVhUGo1Q1NVTEpOekliVHNJUFJCYzgwVWhHa053NVdVa1NFRUZJek5SQUNkUVRha1pnaVZkWEdvaFNKa0gvbmpzRno5dTA3UVBCQmM3M2pzaWRQb0JTSnpCN0x0bTNiTUhMa1NFaWxVb1BuRXhJU01HTEVDQ1FuSjVmYXo0NGRPM0Q2OUdtZFkrbnA2VWhLU2lyWFIzbVRycTFidDJMRWlCRklTa29xMS9VcEtTa1lPM1lzVWxKU1NyMHVMeThQVTZaTVFYeDhmTG42SlJVamw4dVJtSmdJdVZ3T0FCQ0pSTWpLeXRMNVVLdlZlc2VLUDhyelVFU2xVbUhSb2tYbzNiczNidHk0WVZSOE5lMTlZYXgwTVpBaEFUcTVWN3l2VCtzRFQ4VGFoNW1FdkFsVWpaeVlGYi9UYUlnUHpEYXFUY0g1TGJCcDdWOUpFUkZDU00zazR3SHN1NnVkVHQ2akNqZHVrRDE5aXNRdmU2TFpxaEM0K0EvUU9kZHFiN1RlOWZsMzd1RGZnZjVvUEgrQjN2VVZJWkZJRUJNVGcrYk5tek5Kekt1YU5tMktBd2NPd003T0RnS0JRQy9CdGJhMlJzT0dEU0dYeTVHUWtJQUhEeDdBMHRJU24zNzZLUUJ0WWh3WEYxZXVXQ1pPbklpK2ZmdVdlVjJQSGoyd1o4OGVyRjI3Rm1GaFlXQ3hTaC9qc0xhMmhrd213NDgvL29pZmZ2b0puVHQzTGxjODVNM2FzR0VEamg4L3JuTnMxNjVkR0RwMHFNSHJ2YjI5c1hEaHdoTDdVNnZWV0xGaUJjNmZQNC9hdFd0ajZkS2xDQTRPaG9lSFI1bXgxTVQzaGJHT3BXaW5qcHRMajBiQW50dkE4SS9NMXljaEphRUNhY1M4MUVxOFdQRXAxQVhaUmpVVER2NEQxczJNTExCR0NDRnZ1VnZQdFJWM216aHFwNVpYbGF5b3ZjaU0yc3NrMXk5amp5SS82Uzd5TGw2RXNHTkhDRDVvRHFjZVBRRUF0My80SHBaMmRtZ1c4cXRaWTFpN2RpME9IejVjNHZtZ29LQlNFNXI2OWV0ajA2Wk5BTFFqazFPblRrVm1aaVlXTFZxRWR1M2E0ZG16WjhqUHp5ODFoc0xDUWt5ZlB0Mm9wQ0kwTkJTcHFhbjQrZWVmVWF0V3JUS3ZGNHZGQ0F3TVJISnlNdWJNbVlPdVhmWHJvYng0OFFMZmZmY2Rwa3laZ3Q2OWU1Y3JEbUs2ckt3c0RCMDZGRHQyN0lDTGl3dFdyRmdCQUpnOGVUSXlNek14ZHV4WVJFZEhRNlg2YnhySzlPblQwYjE3ZDN6eHhSZmdjRGdRQ0FRRys1WklKRmk2ZENtdVhidUd3TUJBdEdyVkNuUG16RUY2ZWpwbXo1Nk45dTNibHhwYlRYMWZsTmVaUjlwWlB1VlpvNjNXQUlmdUFmWHNnTloxUzc4MitTWHdMQi9vWElXL1Y4bTdnVWEyaVhteExNRnJQeGo1cDlZYTFTei8xRnBLdGdraDVEVWYxdGF1VDR4N3BOMUR0bmRUMDlZclZwU0wvd0M0K0E5QS9wMDdTQTZZaHZ5N2QySGZ2Z01jT25aRTdvVUxlTFFtQklJUFBrQ3pWV3ZndFdtTDJlOS85ZXBWSEQ1OEdFT0dESUdmbng5MjdkcUZMbDI2d05YVkZZQjJEWE5BUUFBYU5HaUFsU3RYSWlFaEFZbUppWmcwYVJJc0xDd0FBR3oyZnkrY3ZiMDlGaTllakVtVEp1SDgrZk5vMTY0ZG5KMmQ0ZXpzWEdvY3J5Y2RSNDRjd2JwMTYwcHRvMUtwd0dhek1YejQ4Qkt2NFhLNWlJcUtBZ0RZMmRsaDVjcVZpSWlJZ0xlM041NCtmWXJ4NDhmclhGODhUdkxISDM5ZzQ4YU5PdWM2ZE9pQXdNREFVbU1pNVNPUlNQRDgrWE84ZlBrU0FQRDQ4V05tcWphYnpZYU5qUTJzcmEyWjY2T2pvNkZRS0RCeDRrUllXRmlBeitlWCtvQWxPVGtaUzVZc1FYNStQaFl2WGd4M2QzZlkydHBpNWNxVkNBNE94czgvLzR3K2ZmcmdoeDkrQUpmTDFXdGZYZDhYNXBKVENCUVVsUy9SVm1tQTA2bkE4d0p0c2wyV1prN0FneHp0UHQwT3RBODNxVVNVYkJPejQzVVlndnk0UHdDVm90eHRsSmxKa0NlZGdMWG41NVVZR1NHRTFEeE5IYlgveGowQ0R0K3J1b1M3ZUhxNFUvY2UrQ2d5Q3BiMjlnQ0FCdE8wNjdxVFowekR2d1A5MFNZbUZ0eDY5Y3gyM3lkUG5tRHAwcVh3OFBEQTRNR0RvVktwY1BQbVRWeTVjZ1dob2FHd3RiWEZtalZya0o2ZWp1RGdZQWlGUWpnNU9TRStQaDZPam81NmlXb3hWMWRYL1BISEgzQnhjVEU1dGthTkdzSGZYM2NaMVBQbnp4RWJHNHRQUHZrRURSczJMRmMvbHBiYVA4ZUtpb3JBNFhEQTVYSXhhdFFvQUlCUUtHUStMMVpRVUlEdzhIQjRlM3ZEeTh0TDUxeWRPblZNL1hiSWE4NmZQNDgxYTlZd0R6Zm16NThQT3pzN3RHM2JGaUtSQ0VsSlNYang0Z1Z6L2N1WEw1blhYNmxVTXY5ZFgxZFFVSUF0VzdiZzhPSERhTnk0TVZhdVhJbjc5KzlqNU1pUitQWFhYOUdrU1JNc1hMZ1FVVkZSMkx4NU04NmRPNGRodzRiQjE5ZVhXWXBRbmQ4WDVwSXIweFkySzB0V1BuQXVEY2czc3Q2dU5WdDdEMHEyU1dXaVpKdVluWVdORURZZjk0ZjBTcVJSN2ZKUGgxS3lUUWdoQmpSMTFPNjVmU3dGaUw2ckhla3BIdlYrVSs0dkRJS3dmUWVEMDhNdDdlM2h0V2tMYnYvd1BaSURwdU9qUFZGbXUrK3hZOGVnVnFzUkZCUUVTMHRMV0ZwYVlzR0NCWmd5WlFwdTNib0ZiMjl2T0RnNDRNc3Z2MFRyMXEwQkFHM2F0TUhreVpOTExCaFZyS0lKUlpNbVRkQ2tTUk9kWTlldVhVTnNiQ3k2ZE9saTFKcHJzVmlNS1ZPbTROTlBQOFhJa1NPWnBFb2dFT2hOelgzeDRnWEN3OFBSc21WTG1rWmVpWHg5ZmVIcjY0dm82R2hzMkxBQjI3WnRZNmFSWDdwMENkZXZYOGVycXpIejh2TFFyRmt6QUlCTUp0TVo5UWEwU2ZhaFE0ZXdiOTgrRkJZV1l1VElrUmd3WUFEWWJEWWNIUjNScUZFanpKOC9IMkZoWVhCMGRJUy92ei9hdEdtRHRXdlhZczJhTllpSWlJQ3ZyeTk2OXV4WnJkOFg1dkt5RUhEaWxYM2RzUlR0ZFQwYUFYc04xM0kweUltbnZVZERCOU5qSktRc2xHeVRTaUg0YkN5a1Y2TUFkZm5MNk5Mb05pR0VsS3l1clhaVSswS2F0a3I1cldmYUpOekxXWnVJbTV2c3lSUEkwcDlDNFBrQmxHSXhSSmNTME9IY3hWTGJOQTVhaUlST0hTRjc4c1Jzbzl2ZmYvODlmSHg4d09Gd2tKYVdCcGxNQnBsTWhpbFRwa0NoVUNBMk5oWkNvUkFBOFB2dnYwTXNGa01zRmtNa0VrRXNGbVAzN3QySWpvNEdpOFZDVmxZV05tell3UFJkdjM1OWpCaGgvTGFWcFNuZWZzbkd4cmpoTWg2UEJ5OHZMMFJHUnVMZXZYdVlOMjhlYkcxdHpSb2JNYzNseTVmMWp2WG8wUU16WnN4QWVubzY4ek1rRW9tWW44V0NnZ0x3K1h6bStvS0NBZ3dmUGh3aWtRamUzdDRZTTJZTU05MGJBS3lzckJBWUdJZ0pFeWJnNXMyYjZOS2xDd0RBdzhNRElTRWhPSDM2TkhiczJJSHQyN2ZEMmRtNXhyMHZUSkV0MVQ1VUxFdXZKa0F0RTBhbkhYbkFuV3ErdlNLcCtTalpKcFdDSlhTRnpVZDlJTDIyMzZoMmt1T3J0V3UzLzM4dEVTR0VrUDg0MnZ6L1hyRkYvNTl3UDlkKzFMSFZKdHkyMXRwcnJDMjEvMVprNUR1aFUwY0FnRXYvYnlEczZBMXJWOWN5RTJodXZYcGcyOW9pLys0ZFBOMjhDVSszYm9hbG5SMDYzYnByY2h3V0ZoYmdjRGo0N3J2djlNNnhXQ3lvMVdyWTJ0ckN5Y2tKZkQ0ZmZENGZRcUVRYm01dUVBZ0U0UFA1S0NvcUFwZkxoVnF0UmtGQkFRRGd3WU1IZWxzVkRSNDh1TUo3RVJldlh6MS8vandlUG54WTZyVWZmL3d4TXpKdWFXbUpnSUFBMUs1ZEd6dDI3TURDaFF1eGF0V3FDc1ZDS2s0bWsrSDI3ZHNBZ0xDd01FeWJOcTNFYTBVaUVlenQ3WkdmbncrRlFzRWt1d0RBNS9NeGN1UkkxSzlmSDE1ZVhqaDM3aHd1WGJxazE4ZlhYMytOM054YzdOLy8zOTlQVFpvMFFkZXVYZUhqNDRPclY2K2liZHUyQUZDajNoZW15QzdVSnNSbE1TWFJCdjRiMlNha01sR3lUU3FOb010a1NLOGZBSXdvZUs5NmtRSjU4Z2xZZTNhdnhNZ0lJYVJtcytWb3E1TjcxOU9PY0dkSXRCLzVyMjBFMGJGZStVYUdEUEY1L0pUNS9Pbm1QMkgxLzJ1MHk4SjFxd2ZaMHlkb01HMDZuSHIyaEtWZCtkcVZwbDY5ZWdnTkRRV1h5NFdOalEzekw0ZkRRYjkrL2RDL2YzOE1Iank0ekg3cTFxM0xWSktlTTJlTzNuUmFxVlNLeG8wYnc5dmIyMkQ3b3FJaWhJZUhsM29QaVVTN2dlL0preWVaSWxTdlU2bFVVQ2dVc0xPejA1dUdQbXpZTURnNE9LQjU4K1pRS0JTNGVGRi9Oa0h4UFI0OGVJQ3paOC9xblhkMWRVV2pScWJ0Ri9jd0Z6aFIrak9DR3N1QkMvanJid3RmcXNURVJMaTV1U0UxTlJWU3FSVHo1czFEM2JwMWtaK2ZyN2RtV3l3V0l6UTBsQ2s2dG1yVktsaFpXYUZCZ3dhWU0yY092dnJxSytiYXVMZzQzTHAxcTlSN0s1VktpRVFpREJvMENGNWVYbUN4V0V5aURkU3M5d1VoN3lwS3RrbWxZUWxkd2Yyd0YyUTNTOTZTd2hESjhSQllOL3VjUnJjSklhUU1ITFoyaTV2V3J4eVRGQUVTdWZaZkQyR0pUWTBpK0tBNTh1OHVoRklrWWdxakdhSVVpVkNRZEJlQ0Q1ckQwdDRld282Ry96ZzNsbEtwaEl1TEN3b0xDNUdmbjQvbno1K2pzTEFRVXFrVUNvVUNTVWxKMkx0M0x3b0xDNW1QZ29JQ1NLVlNDQVFDL1B6enorVysxL3Z2djY5WDlLeFljWUw4NFljZmx0aisrWFB0dk5USXlNZ1N0M3RLU0VqQXZIbnpTanhmdkE0N0p5Y0h2L3p5UzRuM2lvbUpRVXhNak41eFB6OC9USjQ4dWNSMnBYRVdBRzNxR3ZXY3ZNYXcxeS9vWGFhWW1CaTBhZE1HcWFtcG1EUnBFbzRkTzRibno1L3JyZGxXcTlVWU0yWU1BT0RmZi85RmRuWTIvUHo4QUFBT0R2cUxnc3RUTVQ0c0xBd3hNVEh3OWZVMWVMNG12UzlNNGNqVGptN3pLdjY4enFEeXJna25wQ0lvMlNhVlN0QjFzdEhKdHVwRkN1Ukp4Mkg5UVk5S2lvb1FRdDVldGh6enIrRVdkdlFHMjlZV1Q3ZHNRb05wTTBxODd1bVdUV0RiMnBvdHlTNTI5ZXBWZzRsQjhYVFp1M2Z2NHRtelorRHhlTXdIbjg5SDdkcTFEU1k2cHJLeXNpcXpJTm45Ky9jaEZBcExUS1FCTUZOMlM3b21NVEVSenM3T2NITnp3NkZEaDNUT0hUOStIS0dob1JnNGNLREJLY1FBU3F5Q1hSNThLK0JqS21nT0FNakl5TURWcTFjeGVQQmdSRVZGZ2N2bFlzeVlNVml4WWdXelpydDQvYk9OalExVHlDNHhNUkZlWGw1RzdUbWRuM25YV3dBQUlBQkpSRUZVazVPREowK2VvR1hMbGdDQXBLUWtIRHAwQ0tOR2pVTGR1b1kzamE1Sjd3dFRPTnBvMTIzWHE2Umt1N3pUMUFtcENFcTJTYVZpT3phQWRmT2VrTitKTmFxZDVNUWE3VlJ5R3QwbWhKQnE0ZjJnaFVnT21BNWhoNDRHayttOGl4Znc2TmMxOE5xNHllejM5dkx5d3VyVnEyRmpZNk9UT0ZoYld4czFYYmF5U1NRU0pDVWxvVU9IRHFWZVY3eXV1NlFDYU92V3JZTkNvY0NPSFR0MENxMUpKQkpzMjdZTnJxNnVHRHAwS0RpY1NxaU1SeGd4TVRGbzJiSWxIQjBkRFo3WGFEUTRjZUlFZXZUb3dleURYVmhZaUd2WHJrR2owU0ExTlJVZUhoNGw5cTlVS2lHVHljRGo4YkJ6NTA3RXhNUmc1c3laOFBIeFFVaElDQm8yYklodnZ2a0dBSkNXbGdaM2QzZWQ5alhsZldFcUp4NlFtbGQ1L2I4c0JCcVZ2QTA2SVdaQnlUYXBkSUt1VTR4T3RtbDBteEJDcWhjWC93SC92OWYyQUxoODR3K25ucjZ3dExPRFVpekd5OWlqeUlxT2d0dklVWERxYVhqS2EwWHcrWHkwYU5HQytWcWhVS0Nnb0FEWjJkbFFxOVhJek16RWhRc1hVRkJRd0V5VkxmNjMrSE03T3p2TW5EblRMUEdzVzdjT0xWdTJ4Q2VmZktKei9PalJvMUFxbGZqMDAwOUxiVjljYk1yT3prN3ZYRnBhR3A0OGVXSnd5dTZHRFJzZ0Zvc1JGQlRFSk5yYnRtMURXbG9hNXMyYlorcTNRMHJnNE9EQVRBVTN4TUxDQWdrSkNiaDQ4U0pXcmx3SkFOaTNieDlVS2hYVWFqWFVhclZlbTRpSUNLU2xwV0gyN05tSWo0L0gwcVZMRVI0ZWpva1RKeUkzTnhmTGxpMkRWQ3BGU0VnSUNnc0x3V0t4Y1BEZ1FXellzQUdyVjYrR3A2Y24wMWROZVYrWXlzRUd1UGZTTEYwWkpGY0N0VXhZV2tDSU1TalpKcFhPc3ZiN3NHN1dGZkxrVTBhMW85RnRRZ2lwWGhvdldBaW5uajN4ZFBNbTNCNDlpam51MUwwSFBvcmNhL2JwNHdCdyt2UnA3Tm16UjJmZHFVS2gwTGttTmpZV3NiR3hzTEt5WWlvdkYwK1o1WEs1c0xXMWhiT3pjNm4zTVpRWWxlVEVpUlBJeXNyU1NTckVZakVpSXlOUnExWXRkT3JVcWRUMnhjbTJ2WUgxNy9IeDhRQ0F6ejc3VE9mNDdkdTNFUnNiaTc1OSsrb2tXRHdlRDJmUG5rVk1UQXkrL1BMTGNuOFBwR3pkdTNlSFFDQmcxdUcvTGpjM0YydzJHNG1KaWJoOCtUTGVmLzk5N04yN0YzMzc5dFdwSm43czJERjA2dFFKUEI0UHg0OGZoNU9UazE3eFBEYWJqY0RBUUFRRkJXSHQyclg0OE1NUDRlN3VqcDA3ZDhMSHh3ZnU3dTVZc0dBQndzTEM0T1RrVkdQZUZ4VlJ5d2JnYzREa2wwQXpKN04weVVoNkFkaHhBYUdKbGN3SktTOUt0c2tiSWVneTJlaGtXL1VpQmJKYmY0UGJ3dnpyZ0FnaGhKaEcyTkc3VXBMcWtyaTR1S0JWcTFaTWt2RHFCNC9IdzZ4WnM5Q25UeDhNSFRyVTRGcmxtemR2WXRXcVZSZzJiSmpCL3VWeU9kYXZYMS9tYUhReGlVUUNpVVNDK3ZYck04YzBHZzFXcjE0TnNWaU1hZE9tbFRtOSsvbno1N0MydG1hbUhyOHFQajRldFd2WFJyTm16WmhqWXJFWXk1Y3ZSNk5HalpnaVhNWDY5KytQK1BoNC9QSEhIMmpSb2dYYzNOeks5WDJRc2htYWVRQm8vM3RrWm1aaTVNaVI0UFA1OFBUMHhOR2pSeEVkSFEwM056ZjQrL3ZySk50aFlXRVFDQVJ3ZG5aR2VucDZpWVhHTEMwdE1YLytmTnk2ZFF2dTd1N0l5Y25CdG0zYllHOXZqd1VMRm1EQ2hBa0lDZ3BDU0VoSWpYaGZtRVBuQmtENHY5cGlqOWJseUZwKytManNhNlFLNEVvR01LeGx4ZU1qcEN5VWJKTTN3ckp1YzNBYWQwTFJnM05HdFpNY1hRN3VCejBCUzFxWFJnZ2gxVUgrblR0NHNHaUIzdkhHOHhkQTBOeklmWlhLd2RQVFUyZnE3T3RzYkd5Z1VxbEtMQXIyNk5FalpHWm02aFVqazhsa3lNN094b1FKRTVDUmtZSE9uVHZEMHRJU0lwR28xSGh1M3J3SkFHamN1REVBYmFJZEZoYUdDeGN1b0czYnRtV09MaGNVRk9EV3JWc0drNUswdERTa3BLVGc2NisvWm81bFptWmk0Y0tGeU12THc3Smx5NkJVS3BHYm04c2tOL241K2ZEeThrSlNVaEpXcmx5Sk5XdldnTVZpbFJvRE1aMUVJc0cvLy80THVWd09YMTlmakJzM0RuSzVIRnUyYk1IdDI3Y1JHaG9LS3lzcjVucTVYSTdDd2tJSWhVSWNQSGdRVmxaVzZOeTVNd0F3MThubGN1WjZhMnRydEduVEJnQnc3OTQ5QU5yM2dJdUxDd0lDQWhBVUZJUzllL2RpNk5DaDFmcDlZVTQ5R2dISFVvRGVUYzNUMzdFVWJaK0V2QW1VYkpNM3h2YnphY2cyTXRsV1M1Nmo0UHhtOER1UHI2U29DQ0dFR01QU3pnNUNBd1hBTEVzWUJheHNqUnMzeHRHalIrSGk0cUkzRWlrU2lSQVpHUWtQRHcrZFltUWlrUWlwcWFrb0tDaUFoNGNId3NMQzBMQmhRN2k3dXlNdUxnNDJOamFvVlV1L2NsSmVYaDVPblRvRkhvK0hObTNhUUNxVll2WHExWWlMaTBQRGhnMzF0bk9LalkzRjJiTm40ZVRrQkQ2ZkR4YUxoWXNYTDBJaWtXRFFvRUY2L1o4NnBaMEI5dW8wOVAzNzl5TWxKUVZzTmh1alI0K0dVcW5VYThmbGN1SGc0SUM3ZCs5aTM3NTlKWTZja29xenRiVkZyMTY5MEtSSkUzVHQyaFZ5dVJ5Ly9mWWJidDI2aFpDUUVEZzdPelBUdVk4ZVBRb3Vsd3NXaXdVbkp5ZWNQSGtTUGo0K1RJSmIvTUJsNDhhTjZONjl1ODVERXJsY2pzaklTTGk0dURCN3BudDdleU1vS0tqTUFueEExYjR2eksydUxmRGNIb2gvREh4YXdZSHpzNCtCQmtMQXBlVE5BZ2d4S3d1TjVtM2NTWkZVVjNtUlV5Qy9jOVM0UmxaY3ZEZmpERmg4S2hsSkNDSFZnZXpKRThqU256SmZjMTNkd0sxWHIwcGlTVTlQUjBoSUNKS1RrMUZVVktSempzVml3Y1BEQTlPbVRVUFRwdjhOaTJWbloyUDA2TkhvMXEwYnhvd1p3NHd3UG56NEVMLysraXZTMHRLZ1VxbjA3bVZ0YlkwR0RScmcrKysveHdjZmZJRDE2OWRqMzc1OWFObXlKUllzV0tBM1Nuamh3Z1VzWHJ4WVp5MHRuOCtIcjY4dlJvOGVEVGFiclhQOW1ERmprSjJkamFpb0tDYnhldnIwS2JadDI0WmF0V3JCd2NHQitSQUtoY3dIaDhPQlFxSEE2Tkdqa1p1Ymk0aUlpRkszSGlQR3ljckt3dENoUTdGanh3NjR1TGpvbk51eVpRdnUzcjJMd01CQW5lMjAxcTVkaTMvKytRY0E0Ty92ang5KytBSFhyMStIazVNVDZyM3lYb21LaWtKMGREUnljbkowK21XejJmRHc4TURVcVZOMWZuYkxxeXJmRjVYbGVpYndSS3dkbGVZYU9Wd29WV2hIdEJzSWdaWXVaVjlQaUxsUXNrM2VLRlh1RTd4YzB4M1FsTC9nQmdEWXRQYUhYZDhsbFJRVklZUVFZMlJGN1VWeXdIVG02MmFyUXVEaVA2QUtJekplVGs2T3dWRTZZeWdVQ2h3N2RneGZmUEZGcVZPM1ZTb1ZaRElaTkJwTnFVbXdUQ2JENDhlUFRVcXVBQ0E1T1JsOFBsOG5tU09WVDZQUjZCVThxNm5NOGI2b1RKa1NiZExjM3EzOFJkT1NYbWpYYVBkb1JDUGE1TTJqWkp1OGNlTERRWkJlM20xME84ZkpNYkNzYmY2MVFJUVFRZ2docE9hSWV3UklpZ0JydG5ZL2JrZWU5bDlBdTM5MmRxSDJYN2tLc0xNR1BqTnYzVFpDeW8yU2JmTEdxZk5mNG1WSU4yZ1VVcVBhV1RWb2kxcWpJaW9wS2tJSUlZUVFVbFBrU29GY21XNXlEZWdtM3c1YzdYN2RoRlFWU3JaSmxjZy8rU3NLenF3enVwMXd5QVpZTisxU0NSRVJRZ2doaEJCQ2lQblEzaENrU3ZBL0hRTUxHM3VqMjBsaWxnQnEvZUljaEJCQ0NDR0VFRktkVUxKTnFvUUZod2RCMThsR3QxUGxwS0h3OHE1S2lJZ1FRZ2doaEJCQ3pJZVNiVkpsZUcwSGdlM2dablM3L0pPL1FTUFByNFNJQ0NHRUVFSUlJY1E4S05rbVZZZHRCY0huMDh1KzdqVWFtUmo1eDFkWFFrQ0VFRUlJSVlRUVloNlViSk1xeFczUkM1YXVIeHJkcnZCU0JKUVp0eXNoSWtJSUlZUVFRZ2lwT0VxMlNaV3o3N3ZFcEhhaWZiT29XQm9oaEJCQ0NDR2tXcUprbTFRNVM1ZG1zR2s3ME9oMnl1ZjNVWEJoYXlWRVJBZ2hoQkJDQ0NFVlE4azJxUlpzZXdUQWdtdHJkTHY4azc5QkxjNnFoSWdJSVlRUVFnZ2h4SFNVYkpOcXdZSnJCOXNlUHhuZlVDbUg2TUJjOHdkRUNDR0VFRUlJSVJWQXlUYXBObXphZkF0TDU2Wkd0eXQ2Y0E2eTJ6R1ZFQkVoaEJCQ0NDR0VtSWFTYlZKOVdGakE3bXZUaXFWSi9sa01UVkdCbVFNaWhCQkNDQ0dFRU5OUXNrMnFGU3ZYRnJENXVML1I3ZFQ1THlFNXVyd1NJaUtFRUVJSUlZUVE0MUd5VGFvZDI1NHpZY0hoRzkxT2VpV1M5dDRtaEJCQ0NDR0VWQXVVYkpOcXg0TG5BTHRlODB4cW03Zm5SMEFwTjNORWhCQkNDQ0dFRUdJY1NyWkp0Y1J0MVErY2hoMk5icWZLZVFKeGpHbnJ2Z2toaEJCQ0NDSEVYQ2paSnRXV2ZmOFZzT0R3akc0bnZSS0pvdnZ4bFJBUklZUVFRZ2doaEpRUEpkdWsybUxaT2NQMml6a210YzJMRG9CR0tqSnpSSVFRUWdnaGhCQlNQcFJzazJyTnBzMjNzSEp2YlhRN1RXRXVSUHRuVjBKRWhCQkNDQ0dFRUZJMlNyWkp0U2YwWDJYU2RISjU4a2xJRS9kV1FrU0VFRUlJSVlRUVVqcEt0a20xeHhLNlF0QWp3S1Mya3BnbFVPV2ttVGtpUWdnaGhCQkNDQ2tkSmR1a1J1QzFIMkxhZEhLRlZMc2RtRVpkQ1ZFUlFnZ2hoQkJDaUdHVWJKTWFRK2kvQ3JDME5ycWRNdU1PQ3VMK3FJU0lDQ0dFRUVJSUljUXdTclpKamNFU3VzSzIrd3lUMnVhZi9oM0tqTnRtam9nUVFnZ2hoQkJDREtOa205UW92STdEWWVYYXd2aUdhaFZ5ZDAyRVJpWXhmMUNFRUVJSUlZUVE4aHBLdGtuTlltRUJlLy9WQU52SzZLWnFVU2J5SWlmVCttMUNDQ0dFRUVKSXBhTmttOVE0Yk1mNkVIU2JhbExib3BRTGtNU3VOSE5FaEJCQ0NDR0VFS0tMa20xU0kvRTdqUUxIbzUxSmJRdlBiNGI4YnF5Wkl5S0VFRUlJSVlTUS8xQ3lUV29tQ3hhRUEwUEI0anVhMUR3ditpY29uOTB6YzFDRUVFSUlJWVFRb2tYSk5xbXhMSGdPRUE1ZUI3RFl4amRXeUpDN1l3dzAwanp6QjBZSUlZUVFRZ2g1NTFHeVRXbzBxM3F0WU50emxrbHQxYUpNNUVaTXBJSnBoQkJDQ0NHRUVMT2paSnZVZUR6dkViQnUyc1drdG9ySFY2aGdHaUdFRUVJSUljVHNLTmttYndYN0FTRmcxM0kzcVMwVlRDT0VFRUlJSVlTWUd5WGI1SzFnd2VIRFljZ0d3SXByVW5zcW1FWUlJWVFRUWdneEowcTJ5VnVEL1Y0akNQdXZNSzJ4UW9iY2JhT2dsand6YjFDRUVFSUlJWVNRZHhJbDIrU3RZdDNjRnpadEI1clVWaTE1anB3dHc2QXB6RFZ6VklRUVFnZ2hoSkIzRFNYYjVLMWo5OVU4V0RvM05hbXQ2bVVxY3NKSFFGTlVhT2FvQ0NHRUVFSUlJZThTU3JiSjI0ZHRCWWNoNjJIQnRUV3B1VEl6Q1hrUjR3QzEwc3lCRVVJSUlZUVFRdDRWbEd5VHR4Skw2QXJodDcrWjNMN29ZUUx5OWs0SE5Cb3pSa1VJSVlRUVFnaDVWMUN5VGQ1YW5NYWRJT2c1MCtUMjhqdEhJZmxua1JraklvUVFRZ2doaEx3cktOa21ielYrcHg5ZzArWmJrOXNYWG9wQXdlbmZ6UmdSSVlRUVFnZ2g1RjFBeVRaNTY5bjVMWVMxWjNlVDIrZWZXZ3ZwMVNnelJrUUlJWVFRUWdoNTIxbG9OTFFvbGJ3RFZBcmtiUG9PaXFjM1RHdHZZUUhoZCt0ZzNheWJlZU1paEJCQ0NDR0V2SlZvWkp1OEc5aFdjQmkyQ1d5bmhxYTExMmlRRnprRlJROHZtamN1UWdnaGhCQkN5RnVKa20zeXpyQ3dzVWV0a2R2QTRqdWExb0ZLZ2R3ZFkxQ1Vjc0c4Z1JGQ0NDR0VFRUxlT3BSc2szY0t5ODRaRGlQRFlXSE5ONjBEcFJ5NTIzK0E3UFlSOHdaR0NDR0VFRUlJZWF0UXNrM2VPWmJPVGVFd1pDUEFzalN0QTdVU29qMC9Rbm8xMnJ5QkVVSUlJWVFRUXQ0YWxHeVRkNUpWZzdhdy8yWmxoZm9RL3pVWGhSZkN6UlFSSVlRUVFnZ2g1RzFDeVRaNVozRS8vQXEyUFdkV3FBL0prYVhJUDdiS1RCRVJRZ2doaEJCQzNoYVViSk4zR3EvVEQrQjFHRmFoUGdyaU4wSjhZQTVBdStnUlFnZ2hoQkJDL2gvdHMwMklSb084M1pNZ1R6cGVvVzZzbS90QzZMOGFZRnVaS1RCQ0NDR0VFRUpJVFVYSk5pRUFvRklnTDNJSzVNa25LOVFOcDJGSE9BelpBRmh4elJRWUlZUVFRZ2docENhaVpKdVFZaG8xUk5FL1FYYnpjSVc2c2F6akNZZkI2OEd5cjJPbXdBZ2hoQkJDQ0NFMURTWGJoTHhLbzRINDd3V1FYdDVkb1c0c2JJUndHTEllVnU0Zm15a3dRZ2doaEJCQ1NFMUN5VFloQnVTZitCVUZjZXNxMWdtTERicytpMkh6Y1gvekJFVUlJWVFRUWdpcE1TalpKcVFFaFJmQ0lUbXl0TUw5MkxRYkJMdXY1Z0VzU3pORVJRZ2hoQkJDQ0trSktOa21wQlRTcTlFUS96VzN3djFZMVdzRmh5SHJZY0Z6TUVOVWhCQkNDQ0dFa09xT2ttMUN5aUM3ZlFTaXFPbUFXbFdoZmxoMkxuQVlzaDZXZFQ0d1UyU0VFRkkxMGd1VElWUGxNMTg3V05kQkxZNXJGVVpFQ0NHRVZEK1ViQk5TRGtYL2kwUHVyZ21BU2xHeGppdzVzTysvRWx5dkw4d1RHQ0dFdkNGU2xSaXhHZXR4Sy9jVWNvc3k5TTQ3Y09xaW5WTWZmT1k4R0Rac3V5cUlrQkJDQ0tsZUtOa21wSndVajY4Z2Q5c1AwQ2lrRmU2TC85azRDRDZmQmxoWW1DRXlRZ2lwWEVjejF1SHNzd2pJVkpJeXIrV3liZUZiZHp3K2N4N3lCaUlqaEJCQ3FpOVdWUWRBU0UxaFZiOHRhdjBRQVF1dWJZWDdLamk3SGptYmgwQ2RsMjZHeUFnaHBISklWV0xzVHAySFl4bnJ5NVZvQTRCTUpjRmZUMVpnZCtxOFNvbEpxVlJDcVZTV2VvMUdvMEZSVVJIVWFuV0Y3eWVUeVNDVHlVcTlKamMzRjNQbXpFRnVibTZGNzBkcXB0emNYR1JrNk0vNHFDcHF0UnB4Y1hHNGNPR0NXZnA3K1BCaHRmais4dlB6b1ZDVVBNc3dPenY3RFVaVHZVZ2tFcVNscFJuOHZWZVpyOXVsUzVld2J0MDZnNzhucjEyN1pwYmZ3elVabFVjbXhBaVdkYjNnT1A0QWNyZU5oQ3JuU1lYNlVqeStncGVodldENzVWell0UFkzVTRTRUVHSStmNld0d0pYc1F5YTF2Wko5RUFBd3lPTVhjNGFFdVhQbndzYkdCZ3NYTGl6eG1veU1ESXdZTVFLLy9QSUxPblRvVUtIN0xWdTJERVZGUlZpMmJGbUoxOGpsY2lRbUprSXVsd01BUkNJUnBGTGRXVkMxYTlmRzgrZlBEYmJuY3JrUUNvV2x4cUZTcWJCa3lSSmN1WElGaXhjdlJzdVdMWTM4VG9ncENnb0tjT1RJRWZUdjN4OFdwY3hHMjdsekp4SVNFaEFSRWZFR295dlozcjE3c1huelp0amEydUxQUC8rRW82T2p5WDNsNWVWaDh1VEphTktrQ1VKQ1FrcDlIWXJkdjM4Zmp4OC9Obml1WThlT3lNaklLUE9obVpXVkZSbzNicXh6YlB2MjdZaUppY0dXTFZ0UXUzWnRuWE1LaFFJalI0NUUrL2J0RVJnWVdHYU1iNEpDb1VCQlFRSEVZakVrRWduRVlqSEVZakZ5YzNPUm01dUxnb0lDQkFRRU1OZkd4Y1dWcTE5WFYxZDRlbnJxSER0Ky9EaisrT01QUkVkSHc5N2VYdWRjWmI1dWQrL2V4WUVEQnpCNDhHQnd1VnptK01PSER6RnIxaXkwYU5FQ2dZR0JxRldybHRGOXZ3MG8yU2JFU094YTduQ2NjQkI1a1ZOUTlPQmNoZnJTRkJWQS9GY2daSGVPd3I3L0NyRDRwdi9Qa0JnbklTRUJaMCtmUkVyS0E5anhyUEZ2VWtwVmgwUXFRVXZQUnBBVXl0R29jV04wNmRZRGJkdTJyZXFRYW95NFp6dE1UclNMWGNrK0NDK0hMdmhRMkxWQy9hU2twRUNsMGhhcExDd3NoRXFsd3YvKzk3OFNyMy94NGdVQWJkSmRmSjJqb3lNY0hSMFJGeGVITzNmdUdHdzNjT0JBY0RnY1dGcGE2dnpSK0txaW9pSW9GQXJ3K2Z3Uzc3OWh3d1ljUDM1YzU5aXVYYnN3ZE9oUWc5ZDdlM3VYK3ZCQXJWWmp4WW9WT0gvK1BHclhybzJsUzVjaU9EZ1lIaDRlSmJZaDVuSHk1RWxzMkxBQkdSa1ptREpsU2xXSFV5NFBIejdFdG0zYjRPcnFpc3pNVEt4WXNRTEJ3Y0hsU3BJTkVRcUY2TmV2SHlJakl4RWJHd3RmWDk4eTI1dzZkUXBIamh4QnZYcjFtR05LcFJJUEhqekF4bzBiTVhmdVhPVGw1WlhhUiszYXRYVWVYcWhVS3NURnhhRnAwNlo2Q1NNQVhMMTZGVktwRk8zYXRUUGl1NnVZbHk5Zk1xTzZVcW1VK2JlZ29BQUZCUVVHUjVNRkFnSHM3T3lZai96OGZBZ0VBaFFXRm1MNTh1WGx1cSt2cjY5ZXNsMlNxbnJkR2pac2lKa3paMkxObWpVWVAzNDhnb0tDOE1FSDcxNlJZRXEyQ1RHQmhiVUFEc00ySS8vVWJ5ZzRzNjdDL1JYZGo4ZkwzNzZBZmQ5ZllQMUJUek5FU0VvVHNqSVlxcnluK0tpK0hmcC82SWxHZFlRQVBxN3FzRWdsU2NuTVEwcEdIazd1RDhmNXM2Y3hkY2JNcWc2cDJpc3VobVlPZjZXdFFHUGJOaFVxbWpaanhnd1VGQlRvSEpzNGNXS1o3Zjc0NHcvbTg2RkRoMkxZc0dFUWlVVEl5TWlBVENiRGpSczMwS3BWSzNBNEhBRGFaR0RPbkRudzlQVEUxS2xURGZZWkVSR0IyTmhZUkVaR2xucnY3dDI3WS9Ma3ljak16TVRZc1dQQjRYQ3daODhlNXZ6MDZkUFJ2WHQzZlBIRkY4ejlEWkZJSkZpNmRDbXVYYnVHd01CQXRHclZDblBtek1IMDZkTXhlL1pzdEcvZnZzelhnWmpPejg4UGQrN2N3ZUhEaDhIbjh6RnExQ2dFQndmai9QbnpPdGNwRkFxb1ZDcjA3dDFicjQvWnMyZmprMDgrZVNQeFptZG5JeWdvQ0ZaV1ZsaXlaQW5PbkRtRDhQQndSRVJFWU1nUTArc29EQnc0RURkdTNDaHpCc2FyUEQwOWRXYUU1T1RrNE50dnZ3VUE3Tm16QjhWbG8xSlNVakJ4NGtTRWhZV2hVYU5HelBYRkR3ZVVTaVVVQ2dXdVhMbUNuSndjakI0OW1wazVZbUZod1R3WU8zNzhPQ3d0TGRHc1dUUG1nZHVyZlRrNU9abnduWmV1VnExYXNMUzBSSzFhdGNEajhjRGo4V0JqWXdNdWw0dS8vLzRiYVdscG1EeDVNbHEyYkFrN096dlkydHFDeFRLOGlsY2dFR0RObWpYTTErZk9uY08rZmZzd2MrWk0xS2xUUitkYUJ3Y0hIRHAwQ0ttcHFmanh4eDhOOWxjZFhyZnUzYnVqZnYzNkNBd014SW9WSzdCNTgyYXcyV3lUKzZ1SktOa214RlFXRmhCMG13b3J0NVlRN1psYTRjSnBHbWtlOG5aUEJ2ZkRYckR6V3dBTExsWHpOVDhORnY4OEV4KzZzTkNuYTR1cURvYThJWTNxQ05Hb2poQTlXZ01Iemo5QWNOQXN6RjRZRElBS0ZKWWs3dG5PY3EvUmZoMlhMUUFBWm11dzNLSU1YSDU1RUoyZERZL3Fsa2RrWkNUemgvbThlZlBBNVhKTG5lNVluT0RPbXplUG1jMWdhYW45azhmUHp3OStmbjZJajQ5SGFtb3Fnb09EUy96anR5d1NpUVRQbnovSHk1Y3ZBUUNQSHo5bS9waGxzOW13c2JHQnRiVTFjMzEwZERRVUNnVW1UcHdJQ3dzTDhQbjhVcWRXSmljblk4bVNKY2pQejhmaXhZdmg3dTRPVzF0YnJGeTVFc0hCd2ZqNTU1L1JwMDhmL1BERER5V094Sk9LQ3dnSXdMTm56L0RYWDMvaHl5Ky9STStlUGRHaWhlNy9RMDZkT29XSER4L2loeDkrMEd2L2FnSlptY1JpTVdiTm1vV3NyQ3dFQmdiQzFkVVZnd1lOd28wYk43QnQyelpZVzF2RDM5L3dzclZyMTY0aEtDaW96SHNzV2JLa3hITnQyN2JGL1Buem1hOXpjbkp3K3ZScDV1dFhINWk5K3A3THlzb0NBTlN2WDk5Z0l2YjMzMzhqTEN5TStmclYwVjh1bDR2RGh3OURKQkxod29VTFVDcVYrUDc3Ny9YNktMN08zRmdzRnViT25hdHo3TVdMRjFpMmJCblMwdEl3WU1BQTlPelpFMVpXVnN4NXVWeU92WHYzb25mdjNqb1BMOWhzTnJ5OHZKaXZJeUlpVUx0MmJYVHYzdDNndmFPaW9uRGp4bzBTWXpQMzYzYmt5QkdzVzZjL3dGUThlbC9Td3h3Zkh4K0Vob2Fpc0xEd25VdTBBVXEyQ2FrdzY2WmQ0RGpoQUhMQ3Y0ZGFWUEhpSWJKYmY2TW9OUUgyL1lMQmVmOHpNMFJJaW9Xc0NFWUxGeGI4T3I2WlAzeEk5ZlAxSjQxeDRQeDkvTFo2Qlg2Y01hdXF3Nm0ycnJ3OGFGSTdMbHVBaVUyM0FBREM3bjNQSk54WFhoNnFVTEw5YWlMSllyRnc0OFlOVEpnd29jVHJpOWVDY2pnYzJOallHTHptNnRXcmFOdTJyY21KTmdDY1AzOGVhOWFzWVI0RXpKOC9IM1oyZG1qYnRpMUVJaEdTa3BKMFJvcGV2bnpKakZBcGxVcm1BY0RyQ2dvS3NHWExGaHcrZkJpTkd6Zkd5cFVyY2YvK2ZZd2NPUksvL3Zvcm1qUnBnb1VMRnlJcUtncWJOMi9HdVhQbk1HellNUGo2K2xibyt5R0dXVmxaWWNHQ0Jjak96a2FkT25WUXAwNGR0R3JWU3VlYWxKUVVaR1ptNHNzdnY2eVNHTE95c2pCLy9udzhmdndZa3laTmdvK1BEd0R0K3lVb0tBaXpaOC9HeG8wYklaVktNV1RJRUwyZkUyZG41eElUY1FDNGN1VUtrcE9UOGUyMzM1WTRFOFBOelUzbjYyZlBubUgvL3YzTTE2K3UwWDcrL0RsMjdkb0ZBSGowNkJHc3JLeDBacUlJaFVLTUdERkNwNzl4NDhaQklCQXdYNTg4ZVJKSlNVa0FnQU1IRGtDcFZDSWdJRURuR2tBN2l2N2tTY1hxN0pTSFJxUEJrU05IOE9lZmYrSzk5OTVEYUdnb21qUnBvblBONDhlUHNXVEpFcVNtcG9MRlltSHc0TUVHK3hLSlJMaDI3UnI2OWV0WDRiak05Ym8xYWRJRXc0WU4wK3YveXBVcnVINzlPZ1lNR0tEMzBHL1RwazJ3dHJhR2k0dExoYitQbW9xU2JVTE1nTzNVRUU2VERpRnY5eVFVUFV5b2NIL3EvSmZJM2Y0RGJOb09oTzBYYzJCaFpmaVBSVkorQ1JjdlFDVjZDcjl1VkZUb1hmZjFKKzhqT09vNnJseStqTFp2Y0cxZlRaRlRsSTdjb2t5ajJ4VW4ycTY4WmdDQWRvNTljUGE1ZHIxbGh2UWVwQ3F4MmZiZmRuZDN4emZmZkZQaStkemNYSjAvM0YrblZxdHgvdng1akI4L3ZrSngrUHI2d3RmWEY5SFIwZGl3WVFPMmJkc0dGeGNYckZpeEFwY3VYY0wxNjlmeDZnNnJlWGw1YU5aTSsvcklaREtkVVc5QW0yUWZPblFJKy9idFEyRmhJVWFPSElrQkF3YUF6V2JEMGRFUmpSbzF3dno1OHhFV0ZnWkhSMGY0Ky91alRaczJXTHQyTGRhc1dZT0lpQWo0K3ZxaVo4K2VCdGRtRXRNSmhVSUloVUxjdW5VTGYvLzl0OTc1ZS9mdVFTd1dHeXlrMTdScFU3TWtUU1c1Y2VNR0ZpMWFCTEZZalBIang2TlBuejQ2NS9sOFBvS0RnekZyMWl6czJMRUROMjdjd096WnMvSGVlKzh4MTdpNnVocE1wSXJsNStjak9Ua1pBd2NPMUV2S1NsTGFOUEs4dkR6ODg4OC9HRHQyTEJvMGFNQThIQUNBcEtRa1hMdDJUUy9aL3V5enozUmkvdC8vL29la3BDUklKQkljUEhnUW5UcDFRcytlK2t2eFltTmprWmxwL084MFk5eStmUnViTjIvR3c0Y1BNWHo0Y1BUcDA0Y1p4UzBxS29KSUpFSjhmRHcyYmRvRWdVQ0F4WXNYbDdvRTVKOS8vb0ZhclVaaVlpSlNVblJyeW5oN2U2TnYzNzdsanMxY3IxdWpSbzBNenRMSXo4L0g5ZXZYNGVmbnAxT1lUYWxVWXVQR2plWCtlWGxiVWJKTmlKbFljTzNnTUNJY2ttT3JVSGh1azFuNmxGNkpoUHplYWRqMm5BbnVoNzFvWCs0S09IdjZCRDZxYjEvMmhlU2Q4RkVESWVKT0hhTmsyNEFjdWZFemRGNVB0QysvUE1nazJzWFNDKytoc2ExNUN0VFoyZG5wVExkODNiTm56MHB0bjVpWWlMeThQTlN2WDU4WmViYTF0V1ZHWmRScU5ZcUtpcGpQWC8vNmRaY3ZYOVk3MXFOSEQ4eVlNUVBwNmVsTTBpQVNpWmhwb3dVRkJUcEYxZ29LQ2pCOCtIQ0lSQ0o0ZTN0anpKZ3hjSFYxWmM1YldWa2hNREFRRXlaTXdNMmJOOUdsU3hjQWdJZUhCMEpDUW5ENjlHbnMyTEVEMjdkdmg3T3pNM3IwNkZIcWEwREtkdUhDQmFhQ1BJdkZncCtmSDVSS0pUTWR1cWlvaUJubGRYTnpnNXVibTE1dGdkdTNiMWZhMUZtNVhJNmRPM2RpNzk2OTRIQTRDQW9LUXFkT25RQm9mNTVtejU2TjFxMWJZOFNJRWVEeitRZ0pDY0hhdFdzUkd4dUwwYU5INCt1dnYwYS9mdjFnYTF2eExVME51WGJ0bXM0YTlsY2ZQQlg3NnF1dllHTmpnOEdEQjJQQ2hBbjQ1Sk5Qd09Gd21KSFg4b2lNakVSaFlhRmVjbDVNclZhWFdoZWhvdGFzV1lPWW1CZ0Eyb1EwTGk0T01URXh5TS9QaDBRaVlYNTNBTnJmQzJQSGpvV2RYY2tQSGxVcUZRNGRPZ1FYRnhjMGJOaFE1L3M0YytZTUdqUm9ZSmE0Sy90MXk4L1h6bXlpWkpzUVlqNFdMTmoybkFsT3ZaYkkyenNkVUpXOHAyRjVxY1hQSUlxYWdZTHpXMkRYZXdGNC92dlVBQUFnQUVsRVFWU3MzR2hrMWhRcEtRL1J2OFc3VndXVEdOYTRyaEIvWFUydTZqQ3FwZlJDdzY5TFcwYy8xT1UxeGNFbksvWE9EZkpZekNUYUR5UlhFUG1vY3ZiWUxwYVltSWp2dnZ2TzVQWUhEaHdBb0oxZVdXeml4SW5NYU5HUkkwZHc1TWdSblRaZmZmVVY4L21yMnlqSlpETGN2bjBiQUJBV0ZvWnAwNmFWZUYrUlNBUjdlM3Rtejl0WDEydnkrWHlNSERrUzlldlhoNWVYRjg2ZE80ZExseTdwOWZIMTExOGpOemRYWjNwdWt5Wk4wTFZyVi9qNCtERFQ0MG5GeGNURTRNYU5HMUFxbFZDcjFmRHo4ME9yVnEzUXFsVXJQSC8rSE9QSGowZlBuajB4YU5BZzJOcmE0c0tGQzFpelpnM1dyMS9QL0l3VUo3b3FsVW9uNmFvSVMwdExKQ1VsWWRXcVZjak16SVNibXh2bXo1K3ZVNTFlcVZRaU9Ua1p6czdPekRFT2g0T0FnQUI0ZVhsaC9mcjEyTGx6Si9idjM0K3RXN2VhZlZzbVMwdExlSGw1WWV6WXNjd3hzVmlNK2ZQbkcxenFJSlZLbVIwSGpEVjA2RkMwYU5FQ1Q1OCtSVzV1TGo3NjZDT2Q4eXFWaWxteUlaUEpEQ2I5cGloZW92THh4eC9qN3QyN2NIWjJobEFvaElPREErenQ3V0ZsWllXWW1CZzhmUGdRN3U3dStQSEhIOUc4ZWZNeXY4L1kyRmhrWjJmcmpYN2Z2bjBiWjg2YzBadWFiaXBqWGpkVFVMS3RSY2sySVpYQStvT2VjQndYamR3ZFk2QVdsejdDVWw3S2pEdkkyZUFQYm90ZXNPMDVFeXk3ZDNmOWl5bHNlZGIvWDNXY0VLQ3hxd01FTnBVMzB2R21hR1JpRktWZWhqTHJ2MUVnVlc0NlZIbFBBUUM4anNOaDdXbTR1RTVKREUzMTloSjJ3U0NQeGN6NVY1UHBnUTErWWJiMlNpOU14cFlIaHF0NG0xTzdkdTB3Wjg2Y0VzOW5aV1dWT0VYODRjT0hTRXhNQktDdFZpNFFDREI3OW16bS9PalJveUdSL0ZjY0xqbzZHa3FsRWdNSERnUUF4TVhGSVRuNXZ3Y1NpWW1KY0hOelEycHFLcVJTS2ViTm00ZTZkZXNpUHo5ZmI4MjJXQ3hHYUdnb005SzVhdFVxV0ZsWm9VR0RCcGd6WjQ1T1FoOFhGNGRidDI2Vitqb29sVXFJUkNJTUdqUUlYbDVlWUxGWUZVNjBGVSt1SS8vRUdtalVwaVUrMVpsbDdjYXc2MTN5Rm11dlc3eFkrek1mRlJXRlRadDBaNnk5OTk1N0dEdDJMTFpzMllLWW1CaU1IejhlUEI0UGVYbDVPc2xVYm00dUJBSUJ6cDQ5aTZWTGw1cmwrL0R6ODBPN2R1M3c3Tmt6K1B2N1k4U0lFVWFOUVByNitxSkRodzdZdEdrVFZDcVYyUlB0Z29JQ2c4czhuSjJkc1h2M2JnRC9GVVVycHRGb1RLNDN3T1Z5MGJadFcweWFOQWxaV1ZsWXQyNmR6aHBoaFVMQkZDZ2JQMzQ4bmo1OWF0SjlYbGU4bjNYbnpwM1J1WE5uNXJoYXJjYlJvMGV4ZGV0V3FGUXFUSnc0RWIxNzl3YWJ6Y2F5WmN1UW5wNk9SWXNXR1h6ZFpUSVp0bS9mRGs5UFQ3MXA1b21KaWJDd3NOQ3JGMkFxWTE2M1I0OGU0Y0dEQndiN2VmVG9FUURnN05tek9qVXlpbWNZcGFTazRNU0pFN0N5c3RKNW5kNFZsR3dUVWtrc1hUemhOUEVRY25kTmhPSnhvdG42bGQzOEc3Szd4OEh2TkFyOHo4YlNldTV5dXBIOEVFRHJxZzZEVkNNM2toNVdkUWhHMDhqRWtDZWRRRkhxWlJTbFhvSXFMMTN2R3BaOVhiQWR0Tk9QMlVJM3ZmTmxxV1ZkVisvWUEwa2kwZ3VUNGNwcmhuWk9mWkFpdVlJcjJZY3dzTUV2YU9la1hSK2FYcGlNc0h1alRLNWlYcEtVbEJTa3BxWXlYK2ZrNUlERDRTQWhvZVQ2R0xtNXVRQzBhMW1MUjFjQW9Hdlhydmp6eno4aEVBaVFuNStQOTk1N0QvYjI5anFqTjIzYXROSHA2OHlaTXlncUttS21iVGR2M3B6cEg5Q09mclpwMHdhcHFhbVlOR2tTamgwN2h1ZlBuK3V0MlZhcjFSZ3paZ3dBNE45Ly8wVjJkamI4L1B3QWFMZnhlVjFwMWRhTGhZV0ZJU1ltcGx6N0hoUHpPWHo0TU9MaTRqQjgrSENFaDRkano1NDljSE56WTZhY3Z6cHRQQ29xQ2hxTkJnOGZQaXl4cXJTeGloT3hyVnUzb201ZC9mZHJlUWlGUWdRRUJPZ3NpOWl5WlFzejYrTjF4UlduQncwYVZHS2ZVVkZSNEhLNVdMeDRNZk5BcXlTdlAzaVFTcVVsRmpNc1ptZzJTL0hTRHhhTGhYbno1bUg4K1BHWU4yOGVRa05EbVhNcWxZcEpHanQxNm9UczdPeFM3MU5laGg1d3hNZkhZK3ZXclhqeDRnWDY5T21qdDhhOVY2OWVtRGR2SGlaUG5veGZmdmxGWjVvNEFPemV2UnZaMmRtWU5tMGFsaTlmam0rLy9SWU5HalJncHBDM2FORkNaMlpOZVpqamRVdElTTURtelp0THZjL2F0V3NOSHYvcnI3OEFhSC9tS05rbWhKaVZCYzhCdFVidFJNRTU3WjdjVUpwbkNobVVjaFNjV1FmcDFXalk5cGdCYnN1K3RKNmJrTGVZS3ZjcENrNy9EdWwxN2RSaEMyc0JPQjd0d1czMU5UZ2U3Y0h4TU45ZXk0YVNiWmxLZ3JCN294RFFmQzlxY1Z3eHlHTXhQbk1ld2t3ZEwwK2k3Y3ByYWxJOFY2NWMwZHV5SnlNakE4dVhMemRZQkV3c0ZrTW1rOEhKeVFsbno1N0YyYk5ubVhNZmYvd3hrcE9UTVhUb1VJTUYxRjY4ZUlHUWtCQ01IajFhNzQvZ1locU5CdUhoNGN6ZTJWZXZYc1hnd1lPWlJHUE1tREZZc1dJRnMyWmJMQlpqOSs3ZHNMR3hZYWFwSnlZbXdzdkx5NmdpUnprNU9Yank1QWxhdHRRdUpVcEtTc0toUTRjd2F0UW9reE11UTZ6cXRZTER5TzFtNis5dDFMNTllOXk3ZHc4QkFRSDQ2S09QTUhYcVZOU3BVNGQ1S1BScVJlYmloTXpUMHhPZW5wNW1qY01jLzkxZkhVMXUxYXFWWHRHK1lwY3VYVUpTVWhMNjlldFg0aWg2OFVPcjZkT25NMXZnQWRwcDBaY3VYZExaRnV6VnRlMHZYcndvMXdoN2FWVzFBYUJPblRxWU9uVXFsaXhaZ3REUVVQejAwMDhBdEE4S2ltTWVOV3BVcWZjd1JWWldGaElURS9IMzMzOGpOVFVWUGo0KytPbW5uMkJqWTRPblQ1OUNLcFZDS3BWQ0pwTkJLcFhDMjlzYng0OGZ4N1JwMDdCZ3dRSm1wUHIrL2Z1SWpJeEVseTVkOFA3NzcyUGp4bzM0OGNjZnNXalJJdVRsNVNFOVBSM0RodzgzT2o1enZHN2ZmUE9OWHVHOVlzVjFBM2J1M0ZuaVd2U1FrQkRjdVhQSDZOamZCcFJzRTFMWkxGamdmem9hWE05dUVPMmJCY1hUa3ZkRU5KWmE4aHlpZmJOUWNIRTc3TDc2R1ZidU5ISkx5TnRFbVptRS9OT2hrQ2VkZ0lXMUFOeVB2b2FnNjJTd0hZd2ZzUzZ2V2h4WE9IRHE2RlVrbDZrazJISi9LaVkyMnd3YnRwMVJpWFlqMjlZbVZ5SWZPSEFnTTRVYjBCYjEyYjU5TzJiTW1NR002UGJ0MnhmRGhnMUR2Mzc5OE96Wk04eWRPeGQyZG5hWU0yZU9Ya0srZnYxNm5kSHVWMG1sVWlRbUp1cmM3M1dGaFlWSVRFekU0TUdEa1pDUWdKWXRXNVk0MHFUUmFIRGl4QW4wNk5HRFNjQUtDd3R4N2RvMWFEUWFwS2FtNnF5emZaMVNxWVJNSmdPUHg4UE9uVHNSRXhPRG1UTm53c2ZIQnlFaElXallzQ0V6WFRjdExRM3U3dTRsOWtYTXAzYnQyZ2dJQ0VELy92MnhlL2R1cGdMenMyZlB3T0Z3ZEFyZjFTVEY2OUVOS2Q3S3p0L2Z2OHcxdU8rOTl4NE9IVHFFWGJ0MklUSXlFa0toRUJ3T1IrZm44My8vK3gveitiLy8vZ3NBY0hKeUtyWGZrcXBxdjhySHh3ZG56NTdGaVJNbjBMOS9melJzMkJCRlJVVTZWYkxON2ZmZmY5ZXByM0RxMUNtY09uVks1eG9MQ3d0WVcxdUR4K1BCeHNZR2pSbzFRbloyTnViT25ZdFpzMmJCeDhjSGNYRnhjSEJ3d09USmsyRnJhNHRmZi8wVmdZR0JtRE5uRGh3Y0hPRHE2bXJTeUxBNVhqZExTOHNTMTI4WEgrZHl1U1hPVHFqc0luWFZHU1hiaEx3aGJLZUdxRFZtRHdvdmJvUGtlQWlnbEp1dGIyWEdIZVQ4T1FpYzl6K0ZvUE00V05XbjRqaUUxSFR5cE9NUTdaOE5hRFRnZDVrRXZ2Y0lXSEROczNWV1dkbzY5Y0d4alBWNnh6T2s5eENXUElwSnVNczdkZHpyLzlkMFY0UkVJa0ZJU0FpdVhyMktSWXNXNlV6M0xpb3FZdGJKT2pzN1krM2F0Vml3WUFIR2pCbUQ4ZVBIbzF1M2Jzd2ZoTTdPemlVbTI4WnljSEJncG9JYlltRmhnWVNFQkZ5OGVCRXJWMm9MeSszYnR3OHFsWXFwY3Y2NmlJZ0lwS1dsWWZiczJZaVBqOGZTcFVzUkhoNk9pUk1uSWpjM0Y4dVdMWU5VS2tWSVNBZ0tDd3ZCWXJGdzhPQkJiTml3QWF0WHJ6Yjc2Q25SdFczYk5rUkhSK3NjdTNqeElnRHR6NkZhcmRhcHdBMW9rNUNvcUtnM0ZtTjFJQmFMZFFvQVBuandnSGxkNnRTcGcxOS8vUlhMbHkrSHBhVWw5dTNiQndDWU1HRUNaczJhaGZidDI2TisvZm9tMzN2S2xDbnc5L2RuWnFmSTVmSktUZlFHRHg2TXBrMmJ3dEhSRVh3K0h3S0JBSHcrSHp3ZUQvSHg4UWdQRDhmKy9mdjFIbEprWjJkanpwdzV1SHIxS254OGZOQzNiMSswYXRXS3FRNXZhMnVMNWN1WFk5S2tTVWhMUzhQaXhZdE5YdGRlSHBYNXVyMjYvdnRkUThrMklXK1NCUXM4NzVHd2J0b1ZvdjJ6b0VpN1p0YnVpKzdISStkK1BLemNQd2EvOHpoWU4vRXB1eEVocE5vcE9CMksvRk9oc0hScGhscWpkcjZ4Skx0WVorY2hPUHRzSjJRcS9hUzBPT0h1Nno0VFd4NU1MVFBSZHVEVVFXZm5vU2JIb2xBb2NPREFBZXphdFF0T1RrNW8zcnc1Rmk1Y3FIZk5saTFic0gzN2Y5T2YxV28xK3ZUcGc1Q1FFR3pac2dWK2ZuN28zNysvemhUZml1cmV2VHNFQWdHelZ2ZDF1Ym01WUxQWlNFeE14T1hMbC9IKysrOWo3OTY5Nk51M3IwNDE4V1BIanFGVHAwN2c4WGc0ZnZ3NG5KeWNZUEhhMGlBMm00M0F3RUFFQlFWaDdkcTErUERERCtIdTdvNmRPM2ZDeDhjSDd1N3VXTEJnQWNMQ3dzb2NJU1NtNjlDaGc4NG9ZYkdjbkJ4czI3WU5uVHAxMGl0U1Y1R0t6alZWY1lYcjRnZGJkZXZXeGNTSkV3Rm9Iejd3ZUR4NGVYbGgxYXBWZVBMa0NWYXZYbzE5Ky9aaHhvd1pHRFJvVUtsN2ZwZWxlRS8wWW9iMnREZW40aVVDQ1FrSkNBME54ZlRwMDlHc21YYm16NnV6SERRYURmUFFiZHk0Y1hCMGRNVGF0V3VaMzBsT1RrNTY3OTJiTjIvaTZkT242TmF0bTE3Qk5BNkhZOWJmWjVYNXVtVmtaTHl6djVmZXZYYy9JZFVBMjdFK2F2MndHNFdYSTVBZnV4SWFoYlRzUmtaUXBGMUQzbzR4c0hUeEJML3pXSENiK3dJV2xmYzBsQkJpUHVMOXN5Rzl2aC9jajc2R2ZmL2xWUktERGRzT1BldU9ON2pORjZCTnVOZmRLOS9heDc3dXN5b1VTMnhzTERadjNveStmZnZpKysrL3g0c1hML1FLSE0yYU5RdSt2cjd3OGRGOXdOaWlSUXQwNmRJRm16WnR3dTNidC9XS094Vi9YVno4eVZnbHJVOFVpOFhJek16RXlKRWp3ZWZ6NGVucGlhTkhqeUk2T2hwdWJtN3c5L2ZYU2JiRHdzSWdFQWpnN095TTlQUjArUHY3Ryt6WDB0SVM4K2ZQeDYxYnQrRHU3czRrZVBiMjlsaXdZQUVtVEppQW9LQWdoSVNFVkdweThhNlN5K1U0ZHV3WVB2LzhjNTBaQlBuNStaZzdkeTRBN1hUK0w3NzRBdTNhdGF1cU1LdUY1T1JrNU9YbElUZzRHSjZlbnVEeGVNeERDSVZDZ1ZPblRtSDc5dTE0OGVJRkFnTUQwYUpGQzdSbzBRTDc5Ky9IaGcwYmNQUG1UZno4ODg5bXFaUmVVRkJRWnZHMWl0cTdkeTgyYmRxRVpzMmFsYmljdzhMQ0FxMWJ0MFpvYUNndVg3Nk1DUk1tb0d2WGttZjlYTGx5QllzV0xVTDkrdlV4ZGFyK0xnOFRKa3d3Vy95R21QcTZIVGx5Qk9ucDZYQjBkSVMxdFRYdTNyMkx4NDhmbzF1M2JwVVFaZlZIeVRZaFZjWENBcnoyUTJEZHhBZmlBN05SbEhyWjdMZFFaaVZCdEdjcThoM3JnLy9wV05oODFBZGd2NXZUZUFpcENRb3ZoRU42ZlQ5c3Y1Z0xudmVJS28ybHMvTlFaQlRldzVYc1F5YjM4Vm50d2N5MllLYnExYXNYMnJadHkrd1g3T2JtQmpjMzNUWHJMQllMZGV2V1pZcUh2ZXI5OTkvSDh1WExvVktwOUtaZ0JnUUVnTWZqSVRRMFZPZTRXcTFtcHFWck5CcG9OQnJtYTBOVHYxOGxrVWp3NzcvL1FpNlh3OWZYRitQR2pZTmNMc2VXTFZ0dysvWnRoSWFHNmt5bmxNdmxLQ3dzaEZBb3hNR0RCM1cyeHltK1RpNy9iOW1SdGJVMU00WCszcjE3QUxRamF5NHVMZ2dJQ0VCUVVCRDI3dDJMb1VOTm4wMUFkQlVXRmtLdFZtUENoQW5Jek14RXo1NDltWE9YTGwzQzc3Ly9qaGN2WG1EczJMR0lqNDlIWUdBZ1dyZHVqYkZqeDVhNkpyODZLV3NQOE9LZmU0VkNVZXExYkRZYmp4NDlRbnA2T3ViTm00Zk5temZqMnJWck90UENiOTI2aFJVclZxQlZxMWI0NVpkZlVLOWVQZVpjdjM3OTRPSGhnZlhyMStzVVdRT0FrU05INnN6NEtNL1U1SlNVRk1qbDhrb2JWYzNMeThQcTFhdVJrSkNBUG4zNllOeTRjVG96R1Y3ZjA3dGJ0Mjd3OHZKQ2NIQXdsaTFiaHZqNGVFeWRPbFZ2VGZuaHc0ZXhidDA2T0RzN0l6ZzR1RndqMk1WRjUxNnRoZys4K2RkTktwVml6NTQ5ek5jV0ZoYjQ3TFBQMEs5ZlA2UDdlaHRRc2sxSUZXTTd1TUhoKzUyUVhvbUU1T2h5YUlvS3ltNWtKRlgyWTRqL21vdjhVNytCMzJrMGVHMEdBRmJtbTNwRUNLazRaV1lTSkVlV3dycFp0eXBQdElzVjc2MXRTc0xkMXRHdndxUGF4YTVldllxTkd6ZVdlRjZoVUdEcjFxMklpSWd3ZUY0b0ZDSThQRnp2ZU92V3JXRnZiNDhIRHg3b0pFVXpaODdVdTdhODIydloydHFpVjY5ZWFOS2tDYnAyN1FxNVhJN2ZmdnNOdDI3ZFFraElDSnlkblptUjlLTkhqNExMNVlMRllzSEp5UWtuVDU2RWo0OFBzN2F6T0VIWnVIRWp1bmZ2cnZPd1FDNlhJekl5RWk0dUxtalVxQkVBd052YkcwRkJRZWpRb1VPNVlpVmxVNnZWVEVWN2EydHJyRnUzRG82T2pvaUppY0hmZi8rTisvZnZvMDZkT2xpeFlnVmF0R2lCYjc3NUJpZE9uTUNtVFpzd2R1eFkrUHI2WXNTSUVXYmZ5OXFjcEZKcHFiVUhYalZnd0lCU3ozL3p6VGZJek15RXJhMHRPblhxaE9iTm0yUHQyclc0Y09FQ2hnOGZqdWJObThQUjBSRjkrL2FGczdNenJsKy96bXlScDFLcG9GUXFVVlJVaEhidDJ1SGd3WVA0OXR0dm1iNzkvUHgwcG1VbkpDUXdlendEMnRIMC9mdjM0NzMzM2dPUHg0TlNxY1N4WThjQWFIY2lNTGVIRHg5aTFxeFprTWxrbUR0M0xyTTk0TjY5ZTJGaFlRRXJLeXNjT1hJRVZsWlc0UEY0VER0bloyZXNYcjBhVzdkdVJXUmtKQjQ5ZW9RLy8vd1RscGFXRUlsRUNBME5SVnhjSEpvMmJWcmlmdHlBZHVUN3hJa1Q0UFA1ek5aZ3RyYTJlbXZEMy9UcjFxOWZQL1R0MnhjeW1ReHl1UndDZ2VDZFhhOE5VTEpOU0xWaDAzWWdySnQ4QnRHQlFCU2xuSytVZTZqRnp5Q0pXWXo4TTJHd2Ntc0JtNC82Z092WkhiQ2s2WWFFVkRYSmtTV3dzQlpVMmRUeGtnenlXQXdINjdvbHJ1RitIWmN0d0NDUHhSVWUwWDdWeHg5L2pObXpaNXZjL3ZVaVArN3U3Z2dQRDJjS0VRMFpNZ1NBZG1SbzFxelNIeEM4ZlBteXpQMW14NDBieDN3ZUVSR0JuSndjckZ1M2p0bFAyOHJLQ3IxNzk4YWhROXFIR1A3Ky9xaGR1ellXTDE2c001SlVyMTQ5akJrekJ0SFIwUWdPRHRhNUI1dk5ob2VIQjZaT25hb3phdFdwVTZkU1l5UEdZYkZZYU5xMEtkcTBhWVBSbzBmajZOR2pDQTBOaFZxdGhyT3pNeVpNbUlBdnYveFNaOXIrNTU5L2pvNGRPeUk4UEJ3SER4NkVXcTFHUUVCQUZYNFhwZU53T0dhTHo4UERBMmZPbklHSGh3ZFlMQlljSFIyeGNPRkNwS1NrNE15Wk0waE5UY1dEQnc4Z0Zvc2hsVXFoVUNpZ1VxbVlFV0FMQ3d1dzJXeFlXbHFpZHUzYUdEOStQTlAzMTE5L3JiTmVQaWNuUnlkcEZBcUZPSFBtak01b01wL1B4K2pSb3czT2VxbW8rdlhybzNQbnp2RHo4OU9aT243NThtWGN1S0hkZWNiZTNoNFRKa3pRbTFYRFlyRXdhdFFvdEdqUkFqd2VqeGtOUDNic0dPTGk0dENyVnkrTUh6KysxQUpsVmxaV09sWFBhOVdxcGZONkZhdUsxNDNGWW9ISDQrazhaSGhYV1doZW45OUFDS2x5OHFUamtCd1BnZXBGU3FYZnk0TERoL1VIUFdEelVSOXdHblo0YTlkMmQrL2VIY2VERGErREpPK203ck9qY1B6NDhhb09Bd0JRbEhvSnVWdUdWb3ZwNHlXUnFzU0llN1lUVjE0ZTFOc1dEQURxMmpSQlc2YythT2ZVeCtSdHZ0NVdHbzFHcitBWnFUblVhaldUTE1sa011emN1UlB0MnJXRGw1ZFhtZFdoNzkrL2o3cDE2OWJZN2NCTWtaT1RBdzZIVStZV1llVlZXRmdJc1ZpTTJyVnJsNnNhZC9GVWQ3VmF6VHhRZTlPS2w1K1lVajNjMkczOFhuMVE4YXFhK0xxOWpTalpKcVM2VXF2K3I3MDdENHVxM3Y4QS9wNTlobGxZUkJaRkJjUUZ4RjB3Y1NuTnZUTDN5cGFibWRleXNzMVNyL2t6MjJ5MzhxWjJyNlplMDl4Q3l6SlJNNWRVM0hQQjBWUk1BVUZVbG9GWm1QWDNCekk2TXNDQWd5eStYOC9ESTNQTzk1enpRVGpvZTg1M2dmRklJZ3EzZlFXNzd2SWR1YVJRSFFSNXU0ZWc2REFFNHBENnRYd013emJkcWphRjdkeHZuNEExSngwTkoyK3Y2Vkk4WXJUcGtHRTQ3WHpkMktjVkF6WVJFZEV0MkkyY3FMWVNpcURvUEFxSzlrT2dUMTRHL1k0RmNKaDAxWHBKZTBFMkRMc1h3YkI3RWNSQkxTRHZNQlNLRGtNZ1ZBZFg2M1dKN21hMjNIU1l6KytIZXRDL2Fyb1VqeWxFR2tTcDR5cHVTRVJFZEJlcm4vMUZpZW9Uc1F6S0hzK2k0ZVR0VVBZY2Y4ZkdWMXV6ejZCdzh5ZTQ4bkZQNUg3N0pJeUhmNENqeVB1VHQ5VkhGcXNOUjg3ZW1kNEkzcENWVTd1K3IvbjZJbVRsRktMSWJLM3BVdTRJdzk3aWlic1VuZTdPbVZxSmlJanFLejdaSnFvakJESVZWUDNmZ0UrM3AxRDQyMWN3SHY0QmNKUy9CSTIzbU0vdmcvbjhQdWgrbkFGSldEdEl3K01oallpSHBGbG5DQ1RWdTNabFhWTmdLTUp6WDIxRmRwNEJuMCs0RDIwakdsWjgwQzBNSmd0MGhxSnkyL2lwNUpCTGIvOVgrSzhIVXZIRnVzTVkyejhXajk3WCtyYlA1MDc2bFFLRU5mUjgvTmMzdnh6RmxzTVg4TUhZSG9ockZWb3ROZFVteGlQcklPOHdEQUk1dTJFVEVSSFZKd3piUkhXTVVCME16ZEQzb2V6eExBbzJmNG9pN1IwY2MycTN3bkx4TUN3WEQwTy9jd0VnRkVIU0tCYlM4RGhJSXVJaERZK0RRSHIzVEFMamp0cEhodmFSRGJIbDhBVjg5c05CL1BlVi9wQ0lSUlVmZUpQZi9yeUFyOVlmS2JmTmxOSHhLTExZc09DWG94NmZ0NEZHamlXVEI3bHNDdy8yaFZRc3hLSk54MkV5Vy9GMC8xZ0FRTkxCODloOCtFS2w2aTd4emxQZG9aUVhML094ZXNkcExOeDBESytQNklJQlhlckdlck4za3ZuOFBqaE1CWkRIOUszcFVvaUlpTWpMR0xhSjZpaFJZQVQ4eG53TlMvcFJGUHc2RzVhTGgrOThFWFliTE9sSFlVay9Ddnl4RUJBSUlRNk52djdrdXl1a0VmRVF5THd6RzJsZE1tNWdXK3c2a1lHTXE0Vll0ZU0wbnJnL3Brcm5lYnhQTk1JQ1haOElwMmJsWWMzT3Z3QUF3ZjQrNk5vNnhHWC9oY3M2L0gxWmgraW1BUWp5YzExeVErTlRlZ21SNktZTjhON1RQVER0MjExWXZrMEx1VlNNUis5cmpjdDVCaHhMdlZLbHVxMjJHejB1QW4wVmNEaUF6Mzg0Q0kyUEZOMWlHZ01BYkRZN3pGYWIyK050OXVManpWWTdqRVVXdDIwa1loSEVvcm8vRXFya3pUSnBSTmNhcm9TSWlJaThqV0dicUk2VGhMVkh3UGlWc0tRZGdXSHZNcGhTTmdIMkdocnI2ckREZWlrRjFrc3BNT3haREFnRUVBZTNnalFpM2huQUJRcmZtcW50RG1xZ1VXQmt6eFk0bFphRGUxcFh2UnQwbDVZaGlBMFBkTmwyNExUVUdiYTd0QXhCbDVhdVlmdUx4RVA0KzdJT0V3YTNSNXRiamkxTCs4Z2cvT3ZScnZodzFYNzRxNHJuQkhnZ1BoS2plclowMjc3QWFJRmFJU20xL2ZtNVc1RngxWFVkNWo0ZG1pSXJSNC9GbTAvZ3ZSWEorR2hjTDhSR05NVHZSOVB3MGVyOTVkYjE5ckk5WmU0Yk43QnR0WFY3djVPS3RMOUIxdnArZGlFbklpS3FoeGkyaWVvSlNaT084RzNTRVdyOWRCajNmdy9EZ1pXd0YyVFhiRkVPQjZ4WnAyRE5PZ1hEM3Y4QkFJVEtCaEFGTklISXY4bjFQNXRDSEZEOHVWQWRETlRpdFdoM0hrL0Q0cVFUSHJWMUFCQUFlUC83NUFyYmhqVlU0OTEvOUNpMWZkZnhkSnpOeUhYWmR2RksrVFBTWjF3ckRydmh3ZVdITjczUmpPKzNuMElEalFMRHVyZEFqOWd3ZkJjZUNEK1ZISit1UFlDanFWZncxZk45NEsrV3V4eDNKaU1Ycjh6ZmhzZDZSNWQ2WWwvV2QyNU1uMmhrNWVyeDY0SHorTDlsZTdEazlZRUk4dk5CUWt3anQrM1BaT1RpU3I0UjBVMEQ0SytTdTIwVEZsajNlMHhZTTdXdzVXVkEyZnVsbWk2RmlJaUlxZ0hETmxFOUkxUTJnTEwzaTFEZSt4eE1KemZEa1B3ZExCY08xblJaVG5iOU5kajExMkJKKzdQMFRwRUVJdjh3aVB5YkZBZHdaeUF2L3JPbXg0TVhHaTFJditYSnJUZUl5dWdPbmJqN1RJWEhwdng5RlNjdlhuTytUczNNZzB3aXdzWUQ1MTNhUlRYeVE4ZW9HMHU0R1lxc1dMWGpOQ0pEZlRHc2V3c0F4Wk91QVVETHh2NUlPdmczM2xyNkIrWk02QTJwcEhqTXVjUGh3TndmajhCc3RjTlhXYmxaOFY4ZTJnbDZrd1Y5T2pTRlJpbER1OGlHYUJmcGZ2SzRqMWZ2eDViREYvRGsvVEgxZW9JMDgvbDlBTUR4MmtSRVJQVVV3elpSZlNVVVF4NDdHUExZd2JCZVBnM0Q3c1V3SGttczZhcktaN1BBZHZVOGJGZlB3MXhHRTRIQ0Z3S3BEd1JTSHdpbFNnaGtTdWZybXo4WFNuMGdrQ29oa0JXLzlvWUJuY1BSdTMyVEN0c2xhelB4d2NwOWFCeW93dnlYS2c1U3dqS2U1bjg0cmlkaW1qWncyWGI0YkxaTDkrcERaeTlqMmRhVHBZNzl6OFpqTHErSGRHdnVFcmJMTTZSYkZJNmN6Y1lmS1JuNFl0MGh2RGs2SGdEdzY0SHowRjY4aG81UlFYaXdhNlJINXlvaEVna3g0L0Z1QUFDenhRWmpPY3Q2V2F6Rlk3WU5SVmJrNjkzUHlpNFVDS0IyTXdhOUxqRWVXUWR4U0d0MklTY2lJcXFuR0xhSjdnTGk0RmJRRFA4UTZzSC9ndkhRV2hqMkxZY3RONjJteTZvU2h6RWZEbU0rQU1EOTlGcGxhWGJiMXhhSmhGQjRNQ2xYeVpOZ0FRQ0ZyUFRZWmsvSkpPSlN4MHZGN3E4Ly82VytDQWtvL2VTL3dHREdVNS84NnZFMVN5WWttL0JBTzV5NGNCVWhBVW9ZaXl3d0ZGbXhhTk54eUNRaVRIeXdBMHpYdzNKVnZyNk4rMVB4OVFZM1BSdHU4ZDZLc3J2Zyt5cGxXRHRqU0tXdlhWdlljdE5oemRKQ1BlaGZOVjBLRVJFUlZST0diYUs3aUVDdWdVLzNaK0RUL1JsWUxoeUE2Y1FtbUZLU2FuNXNON2sxWmVFT0NJV3U0YnBrcHU1YktXUmlxQlJTbk0vS3g2UjUyL0RNZ0ZnTTY5NENOcnZENCt2bDY0c3c4dDJmWExZdDIzcXkxSlB6OFY5c2RuNitkc1lRdDEzS3oyYmtZdGx2cnNkMWJSMkt3ZkdSaUFqMXhRUHhONTZNMngyT01wL3V1L1BML2xUbjBtSjFWVWt2RTFrMHU1QVRFUkhWVnd6YlJIY3BTYk00U0pyRlFUMzRMVmpTanNCMDR0Zmk0SzNMcXVuUzZMcUVtTVlJOUZXNGJNdkswZU9QbEl3eWo3SGJIVENaclM3TGIxVldvSzhDWFZxVTMrWDg0Sm5MdUpwdkxITi9icUVKZTA1ZUtuVmVvSGoyOC9hUlFRQ0F5N2w2dkxMZ2R3em9ISTRSUFZxNmRBMWZzdmtFWkJJUkh1c2Q3ZHhXWUREamwvMnBVTG1aRGIydWNKaDBNT3hkQ25tSFlSRDVoOVYwT1VSRVJGUk5HTGFKN25ZQ0FTUk5PMEhTdEJQVWc2ZkRrbjRVcGhPYlVKU3lDYmE4c2tNZFZaOVdZUUY0c204TUJuYUpLTFZXZHNiVkFrU0UraUl5dFBxV1VBc1A5c1hySStQS2JUUHQyMTNsaHUwT3pZT3dZdW9EQUlDanFWZktYT1lyTzg4QXNWQ0E1ZHUwU054OUJrTVRvakN5UjB0b2xES3MrRjBMbFZ6aUVyWnpDb3F2cWJ5Tjd2azF5V0hTSVdmUms0RERBVlVmemtKT1JFUlVuekZzRTVFTFNWaDdTTUxhUXoxd0NxeVhUbHgvNHIwSnRweTZPY2JiMjZ3Mk95elc4a2VMbXkzRit4MjRNUWE2TEFLQkFITHBqVi9GSnJNVlRScXEwYVNoR25CemZJQmE3bHovMmwwZEpkM01SY0thWFVKTkloYWg0ZlUzQ255VjdpY3kwMTY4aHBpbURmRHQ2d1B4NDk2eldMNU5pKzkvUHdXZDNveFhobmN1WGtyc2x1N2xZcEVRdmRxR1ZiaTBXUWo5azY4QUFDQUFTVVJCVkcxanpkVEMvUGQrR0E4bndwYWJob0J4eS9sVW00aUlxSjVqMkNhaU1va2J4VUxWS0JhcS9tL0FtcW05RWJ5di9WM1RwZFdZbjVQUGVUUzVGd0JrWEMzRWtKbnJ5MjBqbDRxeDRaMWh6dGVqM3R2Z25IeXNJaU43dG9SQzV2cHJ2R1NXYjU5YS91UTNMVnVIMS8rekhjRitQaGcvdUIxRzlteUZBWjBqc0dySEtZenUxUXAydXgxMkJ5Qys1VTJEeG9GcTU2em0zbko1Umt1dm5xODhRb1VmQXNZdGh6ZzB1dUxHUkVSRVZLY3hiQk9SUjhTaDBWQ0ZSa1BWN3pYWTh6TmhTVDhLYzlxZnNLUWRoZVhTQ2NEcWZvbW0ra2Fsa0NMVXphemZOek9acmNndExJSklLQ2pWRGZ4V056L1ZCb0FINGlOZ3VXVzhkZHFWQWh3NW00MkVtRVl1WTdoand3TnhMalBQcFcxMnJ1RjZuVlVQMjJjdjVXTG0vM1pYMk9aMkJQb3FNS3BuSzZ6ZGRSb3ovN2NIN1NJYllzTGdkbmgyVURzQWdNRlUvRVMvWkdiMzZxVHE5VThVWFR4U3ZSZXhtR0FydUFLN0xndUd2VXVoR2Y1aDlWNlBpSWlJYWh6RE5oRlZtdEEzRkRMZlVNamFEQ3plWUxmQmV2bDBjZkMrSHNKdFYxTnJ0c2hxMHJkVE0vVHRWUDR5WXJ0VE12RDJzajBJRFZCaThlUkJsVHIvY3c5MlFJR2hDQWYvdW96d0VGOUVoUGdpNmVCNUhEbWJqWWU3UmFIVExST1gzUnEyejE4dVhoYXRXVkRWdTFuckRHWWNQcHZ0Zk1KZThvYUF5V3lGVUNpQVZDeHlicTlxWjNXRlRJS3hBMkx4UUh3RTV2MThGTHRUTWpBbjhSRG12ZFFYQW9FQXVZVW1BSUJhVWYxcmFTdjdUVWI1YjU5NGovRndJblRycHNLV2x3Ni9NZk80eGpZUkVWRTl4ckJOUkxkUEtJSTROQWJpMEJnbzRoOERBRGlLOUxDay9RbEwrbzBBN2pEYzN0UFF1MFZxVmo0K1dMa1A0d2UxUTBSSTVTWkNLNWtCWEZhRko4SlNzUkI5T2pSQjgxQi9qTDYzRlI2ZXVRNStLam1XdmpISXVTeFlRblFqekh3eW9kTG52cG5GYW5QT2xxNzJrV0xLNkRqc1RtbU1objRLWjhCUHpTeCsweURRVjFIbXVQZmJXY084cGlnNkRRY0E2TlpOaGVua1Z1ZHJJaUlpcW44WXRvbW9XZ2hrU2tpanVrTWExZDI1eldISWhUVTNEYmFjTk5oeTAyLzZ1QWhiWGlaZzkyeXNjbjFYWURBREFQeFVydXRYVDFtMDArWDFCMk43WUVUM0ZoalVKUUlOTkFyOGNTSWRHVmNMQVFBVC8vMGJwajBhajQ3WFp3Vy9kV3kzT3dxWkJOTWV2UWRBOFJKamhpSXIya1dxeXozbXZSVjcwVUNqd1BNUGR2RDQ2NXVUZUFoYkRsL3dxRzJ5TnJQTWNlK2IzaDhCa1Vqb2RsOXRwdWcwSE1ZalAwRC8rMXlHYlNJaW9ucU1ZWnVJN2hpQmp6OGtQdjZRTkc1WGVxZkREcnN1QzdiY2RGaHpyZ2Z3bXdLNXZTRDd6aGRjUTdMemlwZTN1cldMZHVjV3dRaFF5NTJ2QTMxOW9GUklvVlJJa1hHMUFITVNEMEVzRXVMNUI5dGo4ZVlUbVBidEx2eWpieHVNNlJNTmdhQnlIYjUvU2o0TEFJaHJHVkpCclFiOGVlNUtwY0oyaThiKzBKdktuNlY5MzZsTTJPd09kR2dlQko4eTNpaW81SmRVcXlnVG5rYmVpaGRRcE4wQ1dYUy9taTZIaUlpSXFnSEROaEhWRGdJaGhMNk5JUFJ0QkVsNHZOc21EbE1CSEJZREhFVUdPTXdHNStkMnN3RU9zeEVPcy83NmRpTWNSZGMvdjc0ZHlYVm5EUG01ek9MdTlvczNuMEMzbUViTzdhTjd0U28xWmhzb0hpUCsyUThIVVdBdzQ4VWhIVEdrV3hRNnR3akc5Q1YvWU1tV0ZKeTVsSWNwbytNODduYTkvMVFtMXU4NWl3WWFCZnAyTEI2ZkxyeWViTTAzTFRkbXRkbVJtYU5Ib0VidTlqeGxHZGdsSExIaGdXalIyTi90L2w4UHBHTFB5VXVRaUlXWVBMSUxndjN2MUlqcU8wY1czUThDbVFxbWsxc1p0b21JaU9vcGhtMGlxak1FY2pVRWNqVlFmczltOTViV25VQ1RjdUVhNUZJUmNncE1lR3ZKSCtnWlczbzlacXZOam1UdEpTVHVQb1BqNTY5Q0tCUmc0a01kOEhCQ0ZJRGlKYkwrL2NMOW1MRjBOM2FuWk9EbCtZWDRZR3dQQlBxV1BUdDZ2cjRJeTdlZHhQbzlaeUVSQ1RIOXNhN3drUmNIZEpWQ0FybFVoSU4vWmVIOUZjbVFTMFZJemNwSFhtRVI3bXZYeE9PdlRYdnhHajVjdFIvM3RndHpHN1kzN2svRmwrc09BUUFzVmp2R2ZaNkVSKzV0aGRHOVdrRW1yVi8vWk1taSs2SG8xTmFhTG9PSWlJaXFTZjM2bndzUlVUV3gyeDNPU2IwcVV0TE9BY0Jzc1pYZitEcUJBSkNJUlRoM0tROFpWd3R4ZjhlbTZOSWlCQit0M28vVDZhVW5sak9ZTEZpNDZUZ3lyaGFpWlpnL1hoN2FDUzNEQWx6YXFCUlNmUGhNVDd5emZDOTBCbk9aVDdiTkZodStXbjhZTzQ2bncyUzJvbmtqUDB3WkhlOHlPWnRBVUJ6bS83dnhHTFlmU3dNQVNNUkNkR2taakNmdmozSDV1bS90M1oybkwxNFdMbG1iaVorVHo4SHVRS211NFJsWEMvQ2ZqY2VjRTd5TjdSOExnUUJZOGJzVy85dDZFcHNPL28xbkI3WkY3dzVOUGZyN3JBdmtNWDFoK25NZHpPZjNRUnJSdGFiTElTSWlJaTlqMkNZaThzQ21nK2N4Si9GUXBZN0p1RnFJQjJZa2V0UldyWkFnY2VaUXJOcHhDZ0RRdFZVb2VuZG9DcHZkanE4My9BbXJ6WTV2Tmg1Rno5Z3d0QXJ6UjZDdkQ5NGNGWWVyT2lPNlJUZUNTQ2lFM1c0SElJRE5ib2ZON29ERmFvUFphc2Z6RDNaQWdkR005Q3NGQ1BMemdiL2F0ZHUzVkNLQ3IxS0dwa0Zxak9qUkV2ZTFDNE5RV0hyaXNVRnhrUmdVRndtNzNRR0h3K0V5T2RtWmpGeGs1eHNoRlF0THJmR2RyTTBFVUR5KzIxY3B3NlNoSGRHcmJSTTRIQTZrWExpR24vYWV4WTVqYWM0UVB2R2hEaGpRSlFJQTBMOXpPUDc3NnpIOGR1UWlQbGk1RHovdVBZdUpEM1VvOWNaQ1hWUVNzSXUwV3hpMmlZaUk2aUdHYlNJaUQyaDhwSWdNcmR3eVhKV2hWa2hoTExKZzUvRjB5S1ZpeExjT0JRQU02QktCanMyRHNHUkxDdjVJeWNEU0xTbTNkWjF2WHU1WEttd0R3UGpCYmlhdEs4TXYrOC9oaHovT1FDNFZReVFVd0dLMTQ4TGxmTmdkUUxmWXhpNUIzV3F6NDYrTTRpZnpYVnFHWU1yb09LUmZMY1Q4RFgvaWo1UU1aT2NaQUJRLzJiKzNYUmllZTZDOVMxZjNCaG9GcGo3U0ZRL0dSK0tySDQ4ZzVjSTF2UER2M3pDa1czTzg5SENucXY0MTFBb0N1UWF5MXZlalNQc2IxSVBmcXVseWlJaUl5TXNZdG9tSVBOQWpOZ3c5M0l5ZDlyWmViY1BRUUtPQVVuN2o2WENRdnhKdmpvN0hLeFlianB6TFJ2cVZBbVRuRzNBbHo0Q2NBaE1LakdhWXpEWVVXWXJYcjdaZGYvSU1GSWRZa1ZBSWtWQ0F4b0ZxUkliNjNYYU5qUnVvblV1TWxmQlR5WkFRMHdqUERtenJzbDBzRW1MSzZIZ2NTNzJDeDNxM2hrQWd3TkhVSzBqY2ZRWkE4VHJiOTdVTHc4aWVyZENvZ2FyTWE4WkdOTVQ4bC9vaWNmY1ovRzlyQ2dJMWl0ditPbXFENG5IYnY4R2FxWVU0TkxxbXl5RWlJaUl2RWpoSy9rZEdSRlNQOWV2WEQxcytIRlhUWlZRb05UTVBma29aQXVwQW1IUTRITERaSFJBQWxWN3Zla1B5T1FUNUtkQzVSUWpFbFR6MmFuNXhkM1NKV0ZTcDQyN1ZiK29hYk5teTViYk9jYnNjSmgyeTMrOEM5YUIvd1NmaDZScXRoWWlvTHJGY1BnTmI5bCt3WkdwaHpkVENtcVVGQUloRG9pRU9qWVlrTkFhaW9DaElnbHZXY0tWME4rT1RiU0tpV3NRYlQ1N3ZGSUZBQUxHb2FvdGRQM1JQOHlwZnQ3d1oxZXNhZ1Z3RFNYZ2NESHVYTW13VEVYa29QM0VLN0xwc0NCUytrSVJHd3lmaEh4Q0hGUGNPc21ZVmgyL1R5U1E0RHErRlVCTU0zMkd6YTdoaXVsc3hiQk1SRWRVZ1JjY1IwSzJieWxuSmlZZ3FZRTdkaTd3VkU2RWVQQU9LVHNQZHRoR3BHMExXb3BmenRmSFFXbVMvM3dWK1krWkJHaEYvcDBvbEFnQlVydThlRVJFUmVaV2kwM0FJWkNvWUQzczJjMzF0Y21CZ2Y1alMwbXE2RENLNkN4UnVuNGZDN2ZNUk9IbFhtVUhiSFVYbmtRaDg3VGNVYnZzUytwM2ZWR09GUktVeGJCTVJFZFV3bjRTbllmcHpIYXlaMnBvdXBWTDAycE13cGQrNXNGMVVWSVNzckN5WVRDYTMrKzEyT3pJeU1xRFQ2ZTVZVFJYSnlNancramt0Rmd1MFdpM3k4dks4Zm00cXpXQXc0TVNKRXk3YmlvcUszUDZjNmZWNmJOdTI3VTZWNXF5bHJ0MFhsVlc0ZlI3c0JWY1E4TXovSUpTWFBabG1XWVFLWHdTTVd3NXIzaVhvZHk2b2hncUozR1BZSmlJaXFtSEtoS2Noa0tsUThPdjdOVjFLS2RiOGZCU211Rjl5enJmclBWREZ0Q20xM1pTV0JtdCt2dGRyV2JwMEtjYU9IUXVqMGVoMmYzSnlNcDUrK21tY09uV3EzUE1zVzdZTXYvLyt1OHUyakl3TWFMVmFqejV5YzNNOXFuZng0c1Y0K3Vtbm9kVjY5aWJLdVhQbk1HSENCSnc3ZDY3Y2RubDVlWmcwYVJKMjdkcmwwWG5wOXF4ZnZ4N1RwazNEdFd2WG5OdmVlZWNkZlB6eHg2WGFKaWNuWS9iczJkaTNiMStwZlhxOUhyTm56OGFsUzVlYzIvTHk4anordVN2NXlML2wzcXByOTBWbG1WUDN3cHlhRE0xRE0yLzdYTDVEWnFIb3I1MHcvMzNBQzVVUlZZeGp0b21JaUdxWVFLNkJxczhrRlB6NkFZcTBXeUNMN2xmVEpUbVowdE54Y1BBQXRQNzBjNFNNR3UyeXIrUHF0YVhhRjZhazRNOUhSeUhxLzk0dTFmNTJGQlFVWU9QR2pXalRwZzJ5c3JLUWxaWGxzcjlWcTFaWXQyNGROQm9OVkNwVnFZQXJrOGtRR1JtSm9xSWlKQ2NuNCt6WnN4Q0x4ZWpac3llQTRtQzhZOGNPajJwNTRZVVhNSFRvMEFyYjllL2ZINnRXcmNKWFgzMkZyNy8rMm1VTmVuZGtNaGxNSmhOZWZ2bGx2UEhHRzdqMzNuczlxb2VxMTlDaFEvSEREei9nNTU5L3hqLys4UThBd0NPUFBJTFhYMzhkVzdac1FiOStOKzdYUG4zNklERXhFV3ZXckVIWHJxNXpNRnkrZkJuSnljazRjZUlFNXN5Wmc2Q2dJT3pidHcrZmZ2cHBwZXFaTW1VSyt2YnRDNkJ1M2hlVmxiZGlJZ0luZSsrTkpiOHg4M0QxaTM0SStoY0ROMVUvTHYxRlJIZUZ1ckwwRjkwNXRXSHByMXRkKzNvSWJIa1pDSGptdTFxMTduYldtdFhJWExQYUdhNnZKbTFDb2ZZazh2YnVoViszYmxERnRFRmcvd0VBZ0JQUFBnT3hSb1BXbjMvaDFScSsrdW9yYk5pd29jejlNMmZPeEt4WnM4cmMzNnhaTXl4Y3VCQUFrSitmajFkZWVRV1ptWmw0NTUxM0VCOGZqOHVYTDZPd3NMRE00NEhpN3NTdnZmWmFwVUxGM0xsemNmNzhlYnoxMWxzSUNBaW9zTDFPcDhQMDZkTng2dFFwVEpzMkRYMzY5Q25WNXNxVkt4Z3paZ3dtVFpxRWh4NTZ5S002cVBLV0xGbUNRNGNPQVFDeXNySVFGQlRrZk1Qa3l5Ky94RHZ2dklPVWxCUjg5OTEzZU9PTk41emQrZ3NMQ3lHWHl5RVdGei9UNnRPbkQ1NSt1bmkxZ1dQSGptSHExS2xvMkxBaHZ2amlDNGpGWW1Sblo1ZTY5dW5UcHpGbnpoeTgvUExMaUk1Mi9WMFFGQlFFdFZvTm9PN2VGNTdLVDV3Q2FYaFh6OFpvMjYzSVdUZ0cwcWdlVVBXWlZHNVQ0OEhWTUtjZmhlL1EydGViaU9vWFB0a21JaUtxSlFMR2ZZY3JuOTZIL01TcDhCMytZYTBKM0NHalJpTmsxR2dVcHFUZzFPUlhVWGp5Skh5NzNnUC9idDJRdTJjUC9wN3pPVlF4TVdqOTZSekVMdnpXNjljL2RPZ1FObXpZZ0NlZWVBSkRoZ3pCaWhVcjBMdDNielJ1M0JoQThSam15Wk1uSXp3OEhKOTg4Z21TazVOeDhPQkJ2UGppaXhBSWlwZW5FNGx1ck12dTYrdUw5OTU3RHkrKytDSjI3OTZOK1BoNEJBY0hJemc0dU53NmJnMGR2Lzc2SytiTm0xZnVNVGFiRFNLUnlQbEUxQjI1WEk0MWE5WUFBRFFhRFQ3NTVCTXNYNzRjQ1FrSlNFOVB4L1BQUCsvU3Z1UTV5Zno1OC9HZi8vekhaZDg5OTl5RDZkT25sMXNUZWFaMTY5WlFLcFZ1OXdrRUFreVlNQUVXaXdVeW1RekRodzlIVVZHUjI3Wk5talJ4ZnQ2dVhUdE1uandaczJmUHhvNGRPekIwNkZCbmNMNVp5YzlhbzBhTjBMeTUrNlVTYSt0OTRTMld5My9CbnAvdFdkQzJGaUZ2N1J1d3BQMEphVlNQQ3BzcnVveUc2ZmpQc0Z3NUIwbkRxaTlGU1ZRUmhtMGlJcUphUWlEWElHRGNjdVFzZWh3NTN6NEIzK0VmMXBvdTVTWGR3d1A3OVVlSGxXc2c5dlVGQUlTL1dqeXUrOVRycitMUFIwZWh5OFlreUc4S0Y3Y3JMUzBOSDN6d0FTSWlJdkQ0NDQvRFpyUGgyTEZqT0hEZ0FPYk9uUXUxV28wNWMrWWdJeU1ESDM3NElmejgvQkFZR0loZHUzYWhRWU1HcFlKcWljYU5HMlArL1BrSUNRbXBjbTNObXpmSHFGR3VQV2F5czdPUmxKU0U3dDI3SXpJeTBxUHpsRHdCTlp2TmtFcWxrTXZsR0RkdUhBREF6OC9QK1hrSnZWNlBKVXVXSUNFaEFiR3hzUzc3UWtORHEvcmwwQzNDdzhQeDQ0OC9ZdWJNbVpETDVkRHI5WmcyYlJwZWZmVlZDQVFDbDc5cmhVS0JyVnUzNHIzMzNuTnUrL2pqanlHUlNEQmd3QUNYOC9icDB3ZGhZV0ZvMmJKbGxXdXJ6ZmVGdDlpeXowRGc0MXRoTzh2RlE5QnRtQVZiYmpwdy9VMEVUd2prdnJCbG4ySFlwbXJGc0UxRVJGU0xpRU9qMFhEeWR1UXNlZ0o1SzE2QVQ3ZC9RTlhuSlFqa21ocXQ2OHlzbWZEcmVvL2I3dUZpWDEvRUx2d1dKNTU5QnFjbXY0WU9xOVo0N2JxYk4yK0czVzdIekpreklSYUxJUmFMOGZiYmIyUFNwRWs0ZnZ3NEVoSVM0Ty92ajhHREI2Tno1ODRBZ0M1ZHV1Q2xsMTRxYzhLb0VyY2JLRnEyYkZrcU1CMCtmQmhKU1VubzNidDNwY1pjNjNRNlRKbzBDVDE3OXNUWXNXT2QzWlZWS2xXcHJybFhybHpCa2lWTDBMNTllM1lqcjBaK2ZuNDRmZm8wTm16WWdGR2pSbUgzN3QwNGMrWU1ybDI3aHIvKytndEE4YzlBUkVRRUFnTURzVy9mUHV6WXNRUDMzbnN2Y25KeXNHM2JOZ3djT05EdHVXLzl1ZG15WlFza0VnbnV1KzgrajJxcnpmZUZ0MWd5dFpCNDBMc25kL2xFU0JxMWdkOWovOGJWcndaNWZINUpvemF3WEVxQnZJMzc3eEdSTnpCc0V4RVIxVElDdVFZTlh2Z0orVDlNZ1dIdlVoaVBKRUllM1EvSzNpOUM1QjkyUjJvd3BhWEJsSkVPVlhRTXJEb2Q4dmNsNDU0LzlwWjdUTlRNV1VqdTBRMm10RFN2UGQxKzVwbG5jTjk5OTBFcWxlTGl4WXN3bVV3d21VeVlOR2tTTEJZTGtwS1M0T2ZuQndENDk3Ly9EWjFPQjUxT2gvejhmT2gwT256Ly9mZFl1M1l0aEVJaHNyS3k4TTAzTjliWmJkYXNtWE1zcmJlVUxMK2tVQ2dxZFp5UGp3OWlZMk94Y3VWS25ENTlHak5tekhEYnZaanVITGxjamdjZWVBRHIxNi9IeUpFanNYWHJWdlRwMHdlblQ1L0draVZMQUFEanhvMURSRVFFbWpkdmpxNWR1Mkx4NHNYbzFhc1hObXpZQUtGUWlDZWVlQUlBY09IQ0JVeVpNc1Y1N29FREI3cjg3UDN5eXk5UXFWUWVoKzI2ZGw5VWhUVlRDNStFc29kZmxBZ1l1eFRpa05hVlByODROQnFHNUdWVktZM0lZd3piUkhSWGFOL2FzKzZjZFBlb0N6OFR2aU0rZ3FyUFN5amNOaGZHSTRrd0hrbUVMTG92cEJGZElRbU5oaVE4dnRxdW5keWpHd0FnWk1SSStIVkxnS3h4NHdvRHRMeEpFNGpVYWhTZVRFSDZvb1ZJWDd3SVlvMEdQWTZmckhJZEFvRUFVcWtVWThhTUtiVlBLQlRDYnJkRHJWWWpNREFRU3FVU1NxVVNmbjUrQ0FzTGcwcWxnbEtwaE5sc2hsd3VoOTF1aDE2dkJ3Q2NQWHUyMUZKRmp6LysrRzJ2UlZ3eWZuWDM3dDFJVFUwdHQyMm5UcDJjVHpqRllqRW1UNTZNb0tBZ0xGdTJETE5temFyMExOWGtYZG5aMllpTGkwT3paczJRa3BLQ0kwZU80TjEzMzBWNGVEaEdqeDZOUng1NUJFRHhHSHFkVG9kaHc0YkI0WEFnTHk4UHYvenlDL3IxNndlSlJJS0NnZ0tvMVdwbmQvSjE2OWFob0tEQW94b01Cb1BMVWw5aXNSaEtwYkxPM1JkVlljM1NRaHhTOFpQdHFnUnRBQkNIeHNDYVdmWGZUVVNlWU5nbW9ydENnYkVJNXpMejBEelVyNlpMb1ZyZ2JFWXVDb3VzTlYyR1IwVCtZYzdRYlR5U0NPUGhSQlJwdHpyM1N5UGlJUTZKaGxDaHVXbGI4WkpENHBEV1ZlNStmdCtGZE9mbjZZditDNGx2eFdNbkFVQWUxZ1NtOURTRXYvb2FBZ2NNZ0ZqajJYSGxhZEtrQ2ViT25RdTVYQTZGUXVIOFV5cVZZdmp3NFJneFlnUWVmL3p4Q3MvVHFGRWo1OXJJMDZaTks5V2QxbWcwSWlvcUNna0pDVzZQTjV2TnppZWFaU2tKVWIvOTlwdHpFcXBiMld3MldDd1dhRFNhVXQySm4zcnFLZmo3KzZOTm16YXdXQ3pZdTdkMGI0S1NhNXc5ZXhZN2QrNHN0Yjl4NDhabFRxcmxDY3VGQTNEWTdWVSt2cllTK1RhQ0tNRHpIaGZQUGZkY3FWQThZOFlNQU1DY09YT2MyM0p6YzUzQisyWWJOMjdFeG8wYm9WYXJrWmlZaUxGanh3SUFrcEtTUEs3aDFwbkV1M2J0Nmh3WFhwZnVDNks3RmNNMkVkMFZtamVQd3JsTEROdFU3T3lsUEVSRnRhanBNaXBGNUI4R1ZaOUpVUFdaQklkSkIvUDVmVENmM3dkTHBoYUd2VXR2YVQwWEFLQWU5Qy80Sk54K2QxQlZUQnNVbnB3RmEzNitjMkkwZDZ6NStkQnJUMElWMHdaaVgxLzRkWFAvbi9QS3NscXRDQWtKZ2NGZ1FHRmhJYkt6czJFd0dHQTBHbUd4V0tEVmFyRjY5V29ZREFibmgxNnZoOUZvaEVxbHdsdHZ2ZVh4dFZxMGFGRnEwck1TSlFHNWJkdTJaUjVmc296VHlwVXJvVktwM0xaSlRrN0dqQmt6eXR4Zk1nNDdKeWNINzc3N2JwblhLZ2x6dHhveVpBaGVldW1sTW84cmozSC85OUJ0bUZtbFkyczdvYklCR2s0dGZ5akV6Zjc3My8vQ2JyZkRZRERnMldlZnhadHZ2b2tPSFRvQWdMT0xkc25uaXhZdGNyNmVOR2tTN3IvL2Zqejg4TU1BWEdmOHJxd25ubmdDRVJFUnp0YzNMeDlYbCs2THFoQ0hSTU9hcFlWSTNkQ3I1eTFoelR3SmNXaE10WnlicUFURE5oSGRGWHIzSFlEZjFpOUQvODQxWFFuVkJvY3VGR0xneUpFMVhVYVZDZVFheUtMN3VaMnAzR0hTd1pLcEJYRGpDZmZ0OHV1V0FKRmFqZlJ2RnlMODFkZkxiSmYrN1VLSTFHcXZoZXdTaHc0ZGNoc01TcnJMbmp4NUVwY3ZYNGFQajQvelE2bFVJaWdvQ1A3Ky9sNnJReUtSVkRnaDJaa3paK0RuNTFkbWtBYmc3TEpiVnB1REJ3OGlPRGdZWVdGaCtPbW5uMXoyYmRteUJYUG56c1dqano3cXRnc3hjR04yODZwUXhEOEdjWEJVdlgyeVhSa05HalFBY0tNbmdVYWpRY09HcFlPZlVDaEUwNlpOWFY3Nyt2cTZiS3VxdG0zYm9sT25UbTczMWFYN29pckVvZEd3Wm1vaGE5SEw2K2NHaXNlRTE1YmxGYW4rWXRnbW9ydENYRndjZHUvYWdYVjdVakVzb2ZhUDFhWHFzM2JYR1doQ0lwMHo5TlkzQXJuR2F5SDdaaTFtenNLcHlhL0I3NTV1YnNOMDN0NDkrUHVMT1lqOXowS3ZYenMyTmhhZmZmWVpGQXFGUzNBb1dkL1kwKzZ5MWEyZ29BQmFyUmIzM0hOUHVlMUt4bldYTlFIYXZIbnpZTEZZc0d6Wk1wZUoxZ29LQ3JCMDZWSTBidHdZVHo3NUpLUlNxZmVLdjRta1dWeTFuTGV1TVpsTXp2SFlRUEhZYktQUkNJRkFBTGxjN3RKV3I5ZkRhclc2SEZzeTFycGtuTFU3Ky9mdlIzeDgxZVplcUN2M1JWVkpRbU5nT3VsNWwvdktzbHc2QVhrN3p1WlAxWXRobTRqdUdxKzhOaGtmenB5Q2RidlBZRmozdXRXRm1MeGp6YTdUU00yWFlzck1WMnU2bERvblpOVG82MnR0ajBiSXlGRUlIREFRWW8wR1ZwME9WNU0ySVd2dEdvU05IWWZBQWQ1ZlJrZXBWS0pkdTNiTzF4YUxCWHE5SHRldVhZUGRia2RtWmliMjdOa0R2Vjd2N0NwYjhtZko1eHFOQm0rKythWlg2cGszYng3YXQyK1A3dDI3dTJ6ZnRHa1RyRllyZXZic1dlN3hKZUZOb3lrOW52N2l4WXRJUzB0ejIyWDNtMisrZ1U2bnc4eVpNNTFCZStuU3BiaDQ4YUp6TERGNXovUFBQNC8wOUJ0ekY1VDhIWWVGaFdIeDRzVXViYWRPbllwVHAwNDVYNjlac3dacjFoUXZnZGU2ZFd2TW5UdTMxUGwvL3ZsbnpKczNEei8rK0dPVjZxc3I5MFZWaVlLaTREaTgxaXZuY3NkdUtvQW9pUDhYb09yRnNFMUVkNVdwc3o3Q2w1OS9nZy9YSGtXSFpocEVOZkpEVkdQdmRhZWoydWRzUmk3T1hzckRvZk41MElSR1ljck1zcnRCVS9taTNwNkZ3QUVEa0w1b0lVNk1IK2ZjSHRpdlB6cXNYTzMxN3VNQThQdnZ2MlBWcWxVdTQwNHRGb3RMbTZTa0pDUWxKVUVpa1RoblhpN3BNaXVYeTZGV3F4RWNIRnp1ZGV5VjZEYTlkZXRXWkdWbHVZUUtuVTZIbFN0WElpQWdBRDE2OUNqMytKS3c3ZXRtL1B1dVhic0FBTDE2dVhhZFBYSGlCSktTa2pCMDZGQ1hnT1hqNDRPZE8zZGk0OGFOR0R4NHNNZGZBMVZzMXF4WnNGZ3MyTDU5TzFhdlhvMHZ2L3dTRW9rRUVvbWtWTnZ4NDhjN3gzSGZPbVpiSnBPNXRMWFpiTmkvZno5Kyt1a25qQm8xeXUzNUtsSlg3b3ZiSVFsdUNhRW1HTVpEYTZIbzdOMWhQNFlEcXlBT2FBSkpRL1owbytyRnNFMUVkNTJYWDNzREJ3NGN3STdmdDJMOW9kTlFLYVE0cWoxWDAyVlJOZWdRM1J3RlJqT2lXclRBd05FajYyM1g4VHZKcjF0Q3RZVHFzb1NFaEtCang0N09rSER6aDQrUEQ2Wk1tWUtISDM0WVR6NzVwTnV4eXNlT0hjT25uMzZLcDU1Nnl1MzVpNHFLc0dEQmdncWZScGNvS0NoQVFVRUJtalZyNXR6bWNEancyV2VmUWFmVDRkVlhYNjJ3ZTNkMmRqWmtNbG1wcnNoQWNkZ09DZ3BDNjlZM2xqUFM2WFQ0NktPUDBMeDVjL3p6bi85MGFUOWl4QWpzMnJVTDgrZlBSN3QyN1JBV2RtZldZYjhibEl5NVhyaHdJV0ppWWx5K0owRHhCR1ZwYVdtWVBuMDZEQWFEYzRieThzWnM1K2JtSWk4dkR3QXdjdVRJVXQ5UFQ5V0YrOEliZklmTlJ2YjdYU0NMNlFlaG91S1ZEWUxmVHFtd2pWMmZnOEt0bnlObzJqNXZsRWhVTG9adElyb3J4Y1hGSVM2TzR4S0pLcXN3SlFWbjMzbTcxUGFvLzNzYnFqWnR2SDY5Nk9ob1JFZVhQWW1SUXFHQXpXWXJjMUt3di8vK0c1bVptYVVtSXpPWlRMaDI3Um9tVHB5SVM1Y3U0ZDU3NzRWWUxIWlowOWlkWThlT0FRQ2lvcUlBRkFmdHI3LytHbnYyN0VGY1hGeUZUNWYxZWoyT0h6L3VOcFJjdkhnUjU4NmR3N0JodzV6Yk1qTXpNV3ZXTE9UbDVXSDI3Tm13V3EzSXpjMTFocHZDd2tMRXhzWkNxOVhpazA4K3dadzVjeUFVQ3N1dGdUeW4xV3B4OE9CQnZQSEdHeTdiVTFOVFlUUWFzWG56WnNURnhXSFNwRWtlblM4OVBSMENnUUFQUHZnZ0preVlVT1c2YXZ0OTRVMStZK1loYjhWRUJJeGI3cFh6NWEyWUNMOHg4N3h5THFLS01Hd1RFUkdSeDhRYURmemNUQUFtZGpQKytFNklpb3JDcGsyYkVCSVNVbW9NZEg1K1BsYXVYSW1JaUFpWHljank4L054L3Z4NTZQVjZSRVJFNE91dnYwWmtaQ1NhTm0yS0hUdDJRS0ZRdUN5eFZDSXZMdy9idG0yRGo0OFB1blRwQXFQUmlNOCsrd3c3ZHV4QVpHUWtwaytmN3RJK0tTa0pPM2Z1UkdCZ0lKUktKWVJDSWZidTNZdUNnZ0k4OXRoanBjNi9iZHMyQUhEcGhwNlltSWh6NTg1QkpCSmgvUGp4THBOd2xaREw1ZkQzOThmSmt5Znh3dzgvbExsRUUxVk9mbjYrczBkQjM3NTlYZmI1K1BpZ2FkT21lUGJaWjlHdFd6ZVB6OW0yYlZ2TW5qMGJIVHQyeEMrLy9JSUZDeFlBS0g2U0xCQUluTE42MjJ3MkFNQmJiNzFWYXVtd25qMTdWampPdWlidkMyK1RSc1JEMXFJWGRELzlIelJEM3JtdGMrV3Zmd3V5Nkg2UU5tTXZKN296R0xhSmlJaklZL0ltVFJBeWNqUk1HVGNtanBJM0RvTzhTWk1hcWVlNTU1N0Q1NTkvanZuejU4TnNOcnZzRXdxRmlJaUl3S3V2dWs2SVo3VmFJUlFLTVhUb1VQenpuLzkwanBtZE9IRWl2dmppQzJ6ZnZ0MFpkbTRtazhrUUZSV0ZaNTU1QmtxbEVnc1dMTUNPSFR2UXZuMTd2UDMyMjZWbW5GYXIxVGh5NUlqTFdGcWxVb2tSSTBaZytQRGhwYzYvWjg4ZWFEUWF4TWJHT3JjOS9QRER5TXZMUTBCQUFQejkvWjBmZm41K3pnK3BWQXFMeFlMeDQ4Zmp1KysrdzZCQmc4cGRlb3c4VTFSVUJKVktoYWxUcDVicUxSQVNFb0tGQ3hkQ0lCQlUrcndsdzFsYXQyNWRaamZ1OGpUeDRGNnJ5ZnVpT2loN1RZQis1d0xrTEJ3RHZ6SHpJUFR4cS9pZ205ajFPY2hiTVJHeW9DNXdwd0FBQXY1SlJFRlU2SDVROWhoWDhRRkVYaUp3T0J5T21pNkNpSWlJNm82c05hdHhhdkpyenRldFAvMGNJYU5HMTJCRmxaZVRrK1AyS1YxbFdDd1diTjY4R1lNR0RTcTM2N2JOWm5NdUkxVmVDRGFaVExodzRRSmF0V3BWcFhwT25Ub0ZwVkxwVVJnamNzY2I5MFYxTXY5OUFIa3JKa0xkL3cwb3VuajJPOGR3WUJVS3QzNE92ekh6K0VTYjdqaUdiU0lpSWlJaXFqUHkxMCtITFNjTlFvVXZKSTNhUUJ3YURYRm9EQURBbW5rUzFrd3RMSmRPd0c0cWdEaWdDVFFQdjFmREZkUGRpbUdiaUlpSWlJanFGTXVWVk5peS80TGxVZ3FzbVZwWU0wOENBTVNoTVJDSFJrUFNLQmFpb0JaYzNvdHFGTU0yRVJFUkVSRVJrWmR4YlFn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C90L1dEV01rczZsbWw0QUFBQUFTVVZPUks1Q1lJST0iLAoJIlRoZW1lIiA6ICIiLAoJIlR5cGUiIDogIm1pbmQiLAoJIlZlcnNpb24iIDogIiIKfQo="/>
    </extobj>
    <extobj name="C9F754DE-2CAD-44b6-B708-469DEB6407EB-4">
      <extobjdata type="C9F754DE-2CAD-44b6-B708-469DEB6407EB" data="ewoJIkZpbGVJZCIgOiAiMzQ2MjEyODk3ODcwIiwKCSJHcm91cElkIiA6ICIxMjQ0NDI1NDY2IiwKCSJJbWFnZSIgOiAiaVZCT1J3MEtHZ29BQUFBTlNVaEVVZ0FBQTlzQUFBS21DQVlBQUFCZFFvMTNBQUFBQVhOU1IwSUFyczRjNlFBQUlBQkpSRUZVZUp6czNYZFlVMmYvQnZDYmtiQ1g0QVJSY0F1SVdtMFZOLzdjZGRlK1drZkZ2VmR0MVZwbnJWcDN0VGpxcUZzY2RiWlV0R29WWjBXcmdDS09vcWlneUVwQ0lDU1EvUDZncE1ZQVFnaUVjWCt1aTZ0d3pubWU4NDF2OU9YT2VZYVJTcVZTZ1lpSWlJaUlpSWoweHRqUUJSQVJFUkVSRVJHVk5R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kdzRTFFUkVSRVJFU2tad3piUkVSRVJFUkVSSHJHc0UxRVJFUkVSRVNrWnd6YlJFUkVSRVJFUkhyR3NFMUVSRVJFUkVTa1p3emJSRVJFUkVSRVJIcG1hdWdDaUlpSVNwcVhxUThneTB4Ui8reGdWaFVWaE00R3JJaUlpSWhLRzRadElpSWlBR21aWWdURmJFWlkwbmtreVdPMHpqc0lxK0ZEcDk1b1cza3dMRXhzRFZBaEVSRVJsU1pHS3BWS1plZ2lpSWlJRE9sMHpFWmNlcjBQc2t6SmU2ODFON0ZCMTJyajBiYnlrR0tvaklpSWlFb3J6dGttSXFKeUt5MVRqQU5SODNBbVpuTytnallBeURJbE9QNThCUTVFelN1U21qSXlNcENSa1pIbk5TcVZDbks1SEVxbHN0RDNrOGxra01sa2VWNlRsSlNFT1hQbUlDa3BxZEQzbzVLcnFOOTcxNjlmeDZoUm94QVhGMWVnZHFtcHFRVytsNjZVU2lXaW82TWhsVXFMN1o1RVZIWXhiQk1SVWJsMVBIb0ZiaWFjMEtudHpZUVRSUks0di83NmEzejc3YmQ1WGhNVEU0TWVQWHJncjcvK0t2VDlsaTFiaGtXTEZ1VjVUWHA2T2tKQ1FwQ2VuZzRBRUlsRWVQWHFsY2FYVXFuVU9wYjlsWnljL040Nk1qTXpzWGp4WXZUczJSTjM3OTR0OU91aWdpdnE5MTVLU2dxZVBYc0doVUtSN3paWHIxN0ZrQ0ZERUJrWldlRDc1ZFRYdzRjUDg3eEdJcEZnNU1pUnVIejVjcUh2UjBURU9kdEVSRlF1WFh5OUJ6Y1RUaGFxajVzSkorRHAwQUZlOXI2RjZ1ZkpreWZJek13RWtQVVVMek16TTg5UThPYk5Hd0Jad1NmN09rZEhSemc2T3VMaXhZdTRkKzllanUwR0Rod0lvVkFJVTFOVG1KdWI1M2lOWEM2SFFxR0FsWlZWcnZmZnNtVUx6cDQ5cTNGcy8vNzlHRHAwYUk3WCsvajQ1Qm5vbFVvbFZxeFlnU3RYcnFCU3BVcFl1blFwbGk5ZkRqYzN0MXpia0g3bzg3MVhGRDc4OEVONGUzdGo5dXpaV0xkdUhXclVxSUZGaXhibE93eVBIRGtTQXdjT1JIcDZPdno5L1pHV2xvYTFhOWVpUm8wYVJWSXZFZEhiR0xhSmlLamN5VjRNVFIrT1I2OUFiWnRtaFZvMDdZc3Z2dEFhdGpweDRzVDN0dHUwYVpQNis2RkRoMkxZc0dFUWlVU0lpWW1CVENiRDNidDMwYVJKRXdpRlFnQlp3NFRuekptREJnMGFZTnEwYVRuMnVXL2ZQZ1FGQlNFZ0lDRFBlM2ZxMUFtVEowOUdiR3dzeG80ZEM2RlFpSU1IRDZyUHo1Z3hBNTA2ZFVLM2J0M1U5OCtKUkNMQjBxVkxjZnYyYmN5ZE94ZE5talRCbkRsek1HUEdETXllUFJzZmZmVFJlLzhjU0hmNmZPOFZCVk5UVTh5ZE94ZmZmdnN0L3Zyckx6ZzVPYUZUcDA1bzBhS0Z4bldKaVltb1VLR0N4ckZWcTFhcHZ6Y3pNOFBpeFlzeGJkbzB6Sm8xQzJ2WHJvVkNvY2oxdGY3d3d3LzQ4Y2NmTlk2NXVyckMzOTlmVDYrTWlNb0RobTBpSWlwM0xyN2VtKzg1MnU4eU43RUdBUFhXWUVueUdQd1Zmd0x0S3VmOFZEYy9BZ0lDa0wxZTZieDU4MkJ1Ym82NWMrZm1lbjEyd0owM2J4NmFOMjhPSUN1VUFFQ3ZYcjNRcTFjdkJBY0hJeW9xQ3N1WEw0ZXhzVzZ6eGlRU0NlTGk0aEFmSHc4QWVQYnNHZExTMGdBQUppWW1zTEN3Z0ptWm1mcjZJMGVPcUFPTWtaRVJyS3lzdEFMUTJ4NDhlSUR2dnZzT0tTa3BXTEprQ1Z4ZFhXRmpZNE9WSzFkaStmTGwrT2FiYjlDN2QyK01HalVxMXlmeFZEajZmTyt0WHIwYWYvNzVaNjV0czUrZ2p4MDdGa1pHUnJsZU4yN2NPUFRvMFFPN2R1M0NoUXNYc0hQblRpeGF0QWhLcFJMang0K0h0YlUxbGk5ZkRvRkFBQUNJaTR1RG41OGZ2dnp5UzdSdjMxN2R6OXRoR3dCcTFhcUZPWFBtWU9IQ2hUaDgrREQ4L1B3d2Z2eDRqV3RrTWhrMmJkb0VYMTlmTkd6WVVPT2NyUzEzSVNDaWdtSFlKaUtpY3VkbXZHN3p0TTFOckRHeDNnNEFnSC9rQ0hYZ3ZobC9zbEJoKyswZ2FXeHNqTHQzNzJMQ2hBbTVYcCs5aUpWUUtJU0ZoVVdPMTl5NmRRdk5temZYT1dnRHdKVXJWN0IyN1ZwMUdKcy9mejVzYlczUnZIbHppRVFpUkVSRXFJY1ZBMEI4ZkR5cVZxMnFyakU3aEwxTEtwVml4NDRkT0hYcUZHclhybzJWSzFmaTBhTkg4UFB6dzdwMTYxQzNibDBzV3JRSWh3OGZ4dmJ0MjNINThtVU1HellNWGJ0MkxkVHJJVzM2Zk8rMWJ0MGFycTZ1T2JhVFNDUTRjT0FBZ0t5bnpBTUhEc3oxSHZYcjF3ZVFGWHpGWXJGR2ZWT21UTUdNR1RPd2V2VnF6SjQ5RzBEV3RJWktsU3FoZGV2V2ViMVVBRmxUR2xhc1dJRkdqUnJCMk5nWTNidDMxemd2RW9td2FkTW1lSGw1b1V1WEx1L3RqNGdvTHd6YlJGUXVuWG53RE1mREhpQThOaDRPUWlOY2ZpbCtmNk1TcUpXekxaTGxLbmhXZFVML3hnM1FzVTdPditqU2Z4TGxMNUVrankxd3UreWc3V3laRlFRK2RPeU5TM0g3QUFBeGFaRkl5eFRyYmY5dFYxZFhmUExKSjdtZVQwcEswaGpHK3k2bFVva3JWNjVvUGJVcnFLNWR1NkpyMTY0NGN1UUl0bXpaZ2wyN2RxRktsU3BZc1dJRmJ0eTRnYi8vL2h0djd5Q2FuSnlzRVpUZWZ1b05aSVhza3lkUDRwZGZma0ZxYWlyOC9Qenc2YWVmd3NURUJJNk9qcWhWcXhibXo1OFBmMzkvT0RvNllzQ0FBV2pXckJuV3IxK1B0V3ZYWXQrK2ZlamF0U3U2ZE9tQ1NwVXFGZXExVWM0Szg5Nzc2S09QY2gzMnYzcjFhZ2dFQWlnVUNxU2xwYUZ5NWNwbzI3WnRnZXZ6OFBDQW41OGZMbDI2aExTME5EeDY5QWlYTGwzQ2tpVkxjdjF3NTEyTkd6Y0drRFVVL3QzRis3SVhiL3Z0dDk5dysvWnRyYllqUjQ3a2U0K0k4bzFobTRqS25XbS9uSUZDRklPMkR1bVk0QWw0MmhrQnpVdnIwN0lVaEl0VUNCZWw0UENsR0FTR3VXQjF2MDZHTHFwRVMweVBLWENiZDRQMlgvRW4xRUU3Mjh2VVNOUzJhYTZYR20xdGJlSHA2Wm5yK2RldlgrZlpQaVFrQk1uSnlhaFJvNGI2eWJPTmpZMzZLYVpTcVlSY0xsZC8vKzdQNzhwcDVlbk9uVHZqaXkrK3dNdVhMekY4K0hBQVdVOEY3ZTN0QVdRRjY3Y1hXWk5LcGZqODg4OGhFb25nNCtPRE1XUEd3Tm5aV1gxZUlCQmc3dHk1bURCaEFrSkRROUdoUXdjQWdKdWJHOWFzV1lNTEZ5NWd6NTQ5MkwxN055cFhyb3pPblR2bitXZEF1aW5zZXk4bllXRmhPSHYyTEFZTUdJQ0FnQUQwNzk4Zkd6ZHVSTE5teldCcGFabnZmdnIxNndlSjVML3BINzE2OVZKLy84MDMzd0FBeG93Wmd3RURCbWkwUzBoSVFIQndzUHJuaGcwYm9tN2R1cEJLcFpCS3BWQW9GREExTlZVUGJjLyt3T0R0dWV4SlNVbDQrUEFoL1B6OEN2REtpYWk4WTlnbW9uSkVoWkc3anNESEtna2p2UUVnOXptRHBZbW5uUkU4N1lDQnJncHMrZWNmak4xekJGdUc5a2RaZVgzNjlqTDFRWTdIbXp2MlFqWExlamp4ZktYV3VVRnVTOVJCKzdIa0pnS2VGczBlMjlsQ1FrTHcyV2VmNmR6KzJMRmpBTExtdm1hYk9IRWkrdlRwQXdENC9mZmY4ZnZ2djJ1MDZkR2poL3I3dDFlV2xzbGtDQThQQndENCsvdGordlRwdWQ1WEpCTEJ6czRPS1NrcFVDZ1U2dUFOQUZaV1Z2RHo4ME9OR2pYZzZlbUp5NWN2NDhhTkcxcDk5TzNiRjBsSlNUaDY5S2o2V04yNmRlSHI2NHYyN2R1cmg4ZFQwU2pzZSs5ZElwRUl5NWN2UjgrZVBkVXJnSGZwMGdVM2I5N0VoZzBiTUd2V3JBTDExNnRYcjF5ZmlNK2ZQei9INDY5ZnY4YjI3ZHNCWkwyZmh3OGZqcnAxNjJMbXpKa0FzdDdYWVdGaEdEVnFGSm8xYXdZQW1ENTlPdXJWcTZmK08zVCsvSGtzVzdZc3oxWDZpWWpleGJCTlJPWEd0Q05uME5JcUVTUGR5bTRJSGV0dWhDMy9KR0RtMGJOWTFhLzBQL2tUeWVRSWZ4V1BLMUgvUFkyT1RwSWdPam5yNmRiWWxsN28wYUJnMjBQbE5OVGIwNzREQnJrdFVaOS9PMHdQclBtdGVtdXZsNmtQc09OeHpxdDQ2OU9ISDM2SU9YUG01SHIrMWF0WHVRNFIvK2VmZnhBU0VnSWdhNWlzdGJXMWVtNHJBSXdlUFZyajZlQ1JJMGVRa1pHaG5rTjc4ZUpGUEhqdzN3Y1NJU0VoY0hGeFFWUlVGTkxTMGpCdjNqeFVxMVlOS1NrcFduTzJ4V0l4Tm16WUFCTVRFd0JaQzFRSkJBTFVyRmtUYytiTTBRajBGeTllUkZoWVdKNS9EaGtaR1JDSlJCZzBhQkE4UFQxaGJHeGM2S0NkSWxkZ3dwSHpTRXFURmFxZmtzak0xQVRmZjl3R3RSenRkTzZqTU8rOWR5bVZTbnozM1hjd05qYkc4T0hEY2UzYU5RQ0FrWkVScGs2ZGltblRwcUZPblRybzE2OWZ2dXR6ZG5hR3Q3ZDNqdWV5MzNmdmF0aXdJVTZkT2dVQTZObXpwOWI1QVFNR0lEazVHWFBteklHM3R6Zm16NStQbEpRVXBLU2txSzlKU2tvQ0FJWnRJaW9RaG0waUtoZUNJdjVCaGpnR283ekxidERPTnRiZENPUHV2TVM1aDgvUXNXN3Aya3RXSkpNak1DSUs0Ykh4dUJ3VmcvQlhDVnJYdU5oWnc5WEJSdWQ3VkRDcnBuWHNzU1FFTDFNZndObXlQajUwNm8wbmtwdTRtWEFTQTJ0K2l3K2RlZ1BJQ3RyK2tTTjFYc1U4TjArZVBFRlVWSlQ2NThURVJBaUZRbHkvZmozWE50bS8rTis5ZTFjakVQajYrbUxyMXEyd3RyWkdTa29LS2xhc0NEczdPNDI1ck5sUDdyTDkrZWVma012bDZtSGJIaDRlNnY0QklEQXdFTTJhTlVOVVZCUW1UWnFFTTJmT0lDNHVUbXZPdGxLcHhKZ3hZd0FBZCs3Y1FVSkNnbnFZcjRPRGc5WnJ5R3ZGNjJ6Ky92NElEQXhFMTY1ZDMzc3RGWnkrMzN2dkxsN243KytQME5CUXJGdTNUaXVrTm1qUUFNT0dEY09XTFZ2ZzdPeHNrQzNlWkRJWnBrK2ZEaDhmSDB5Yk5nMTkrL1pGY0hBd2JHMXRrWkdSb1JIZSsvYnRpeTVkdW5DQlBpSXFFSVp0SWlvWFRvUStRRnNIT2NyTDBPbzJEbkljdjNPLzFJVHQ2Q1FKdGx3THhmNi9JeUdXeVdGakpvUlhWVWQ4MWFFWldybFZnMWRWSjlpWjU3NVhjMEhrRkxabG1STDRSNDdFVEk5RHFDQjB4aUMzSldoYmVZaDY2SGgrZ3JhelpUMmQ2cmw1ODZiNnFWdTJtSmdZZlAvOTl6a3V4Q1FXaXlHVHllRGs1SVJMbHk3aDBxVkw2bk5ObXpiRmd3Y1BNSFRvMEJ3WHNYcno1ZzNXckZtRDBhTkh3OTNkUGNkNlZDb1ZkdTdjcWQ0Nys5YXRXeGc4ZURBT0h6NE1jM056akJrekJpdFdyRkRQMlJhTHhUaHc0QUFzTEN6VXc5UkRRa0xnNmVtcC9qay9FaE1UOGZ6NWMvVlR5NGlJQ0p3OGVSSWpSNDVFdFdyYS81dnB5bG9vd083UHVNbzBvTi8zWHJ0MjdUU0M2TFp0MjNEeTVFbE1uRGhSdldqZXV3WU5Hb1M3ZCs5aTRjS0ZtRGR2SG54OGZONWI4OWF0Vy9Ienp6L25lRTRtSzlob0JhRlFpRTgrK1FTN2QrL0dzV1BITUdUSUVJd2RPeFpBMW56dGQxZHF0N2EyTGxEL1JFUU0yMFJVTG9TL1NzQUVMME5YVVh5ODdJQ3Q5N1NmQ3BjMDBVa1NyTGdRZ2dOL1J3SUFCamF1aTNFK2plQlYxYW5JN2xsQjZBd0hZVld0RmNsbG1STHNlRFFORSt0dmg0V0piWUdDZGkyYkQzUmVpWHpnd0lFYTJ5QUZCQVJnOSs3ZCtPS0xMOVJQZFB2MDZZTmh3NGFoWDc5K2VQMzZOYjcrK212WTJ0cGl6cHc1V3FGbzgrYk5HazhjMzVhV2xvYVFrSkE4dDExS1RVMUZTRWdJQmc4ZWpPdlhyOFBiMjF0akR2ZmJWQ29WL3ZqakQzVHUzRmtkVEZKVFUzSDc5bTJvVkNwRVJVWEJ6UzMzWWY0WkdSbVF5V1N3dExURTNyMTdFUmdZaUsrKytncnQyN2ZIbWpWcjRPN3VybDRaT3pvNk90ZHRwVWczK243dlpkdTVjeWNPSGp5SUFRTUc1UG1CaTdHeE1SWXNXSUF2dnZnQ2l4WXR3b3daTS9MY2JzdkZ4UVZlWGw0UUNvWFl1M2N2dnZubUc0U0hoK1AwNmRQcWtSTFo4OEx6dzlqWUdCMDdka1M3ZHUxdzlPaFI5ZXI1NmVucFNFNU96bkZFQmhGUlFUQnNFMUc1WUM4MHpscDF2SnhvWkc4RU8wSEpmcjJYbzJJd2RQOXBxRlRBVngyYVlWQ1Rlb1VhSGw0UXpaMTY0MHpNWnEzak1XbVI4SDh3VWgyNDh6dDAzUFBmT2QyRklaRklzR2JOR3R5NmRRdUxGeS9XR080dGw4dVJtWmtKQUtoY3VUTFdyMStQaFFzWFlzeVlNUmcvZmp3NmR1eW9IaXBldVhMbFhNTjJRVGs0T0dpcytQd3VJeU1qWEw5K0hkZXVYY1BLbFZrTHkvM3l5eS9Jek14VXIzTCtybjM3OWlFNk9ocXpaODlHY0hBd2xpNWRpcDA3ZDJMaXhJbElTa3JDc21YTGtKYVdoalZyMWlBMU5SWEd4c1k0Y2VJRXRtelpndFdyVjZOQmd3WjZlVzMwSDMyOTl6SXpNL0hERHovZzk5OS9oNit2TDBhUEh2M2VlMXRaV1dINTh1V1lObTBhVnExYWhidDM3MkxLbENrYVQ1V3pyVisvSGdCdzZOQWhPRG82b2wyN2RwQktwVEF4TVVHTEZpMEFaSzBGY1BEZ1FVeWRPalhQK3lvVWloem5pbS9ldkJrcWxRb3FsUXE3ZCsvR3ZuMmF1dzZNR0RFQ2ZmdjJmZS9ySWlJQ0dMYUpxSnk0RWlNQlVMN20ybDJPMGUvY1luM2FmQzBNY3dPdndLT0tJL3o3ZFNqU0o5azVhVmQ1Q0M2OTNndFpwbllvelE3Y2ZWeS93bzdIMDk0YnRCMkVWZEd1OGxDZGExRW9GRGgyN0JqMjc5OFBKeWNuZUhoNFlOR2lSVnJYN05peEE3dDM3MVlmVXlxVjZOMjdOOWFzV1lNZE8zYWdWNjllNk4rL2Y0NGhSVmVkT25XQ3RiVTE0dUxpY2p5ZmxKUUVFeE1UaElTRTRLKy8va0tkT25WdzZOQWg5T25UUjJNMThUTm56cUIxNjlhd3RMVEUyYk5uNGVUa3BONW1LWnVKaVFubXpwMkxCUXNXWVAzNjlmRHk4b0tycXl2Mjd0Mkw5dTNidzlYVkZRc1hMb1MvdnorY25JcjMvVkpXNmZ1OXQyelpNbHk5ZWhWZHVuVEJqQmt6TUhYcVZJMzNUbnA2T29Dc2xiN2ZIbkwreVNlZjRJY2Zmc0NDQlF0dzl1eFpPRHM3WS9EZ3diblcvT3V2djhMWE4rY1B1T0xpNG5EdTNEbE1tNWIzUW9ZbUppYTVMdlQyMjIrL0lTb3FDaE1uVHRSNm4vTERIaUlxQ0ladElpSXFWbDhIWHNHV2EySG9WcjhtL1B2NzZtMHVka0ZZbU5paVM3WHhPVzd6QldRRjdvMlJJL1BWVngvWGdtMWQ5SzZnb0NCczM3NGRmZnIwd1lnUkkvRG16UnNrSkdoT0FaZzFheGE2ZHUySzl1M2JheHh2MUtnUk9uVG9nRzNidGlFOFBCeURCZzNTT0ovOXMwS2gwS2syVzl1Y2g4YUx4V0xFeHNiQ3o4OFBWbFpXYU5DZ0FVNmZQbzBqUjQ3QXhjVUZBd1lNMEFqYi92NytzTGEyUnVYS2xmSHk1VXV0ZlpDem1acWFZdjc4K1FnTEM0T3JxeXNTRXhPeGE5Y3UyTm5aWWVIQ2haZ3dZUUlXTEZpQU5XdldxSWY4a3U3MC9kN3IyN2N2bkoyZE1YcjBhQmdaR2FGNzkrNUlUVTFWdDNuNDhDSE9uVHVIYnQyNndjN3V2eFhUR3pSb0FEczdPNnhjdVJKQlFVRWFxOWEvTFM0dURpdFdySUNKaVlsNmV6SnpjM05JcFZKY3ZIZ1IxdGJXT0hmdW5NYis3Ym01Zi84K0hqNThxQlhLejU4L2owZVBIc0hJeUFoUG56N0ZzR0hEWUdOVFBDTnVpS2pzWWRnbUlxSmk4MXRFRkxaY0M4UEF4blhoMzcvd1E2OExvMTNsb1loSmpjVE5oSk02OTlHMjBtRDF0bUM2K3Zqamo5RzhlWE5Vcmx3WlFOYThWQmNYRjQxcmpJMk5VYTFhdFJ5M1BLcFRwdzYrLy81N1pHWm1hcTJVUEhQbVRGaGFXbUxEaGcwYXg1VktwWHBvY1BhUTJleWZjeHI2L1RhSlJJSTdkKzRnUFQwZFhidDJ4Ymh4NDVDZW5vNGRPM1lnUER3Y0d6WnNnRUFnVUYrZm5wNk8xTlJVMk52YjQ4U0pFeEFJQkdqWHJoMEFxSy9MZnVJSkFHWm1adXBoekpHUldYUDVHelJvZ0NwVnFtRG16SmxZc0dBQkRoMDZoS0ZEZFI5TlFGbjAvZDVyM0xneEdqZHVyRDcvN2lyeWYvenhCODZkTzRmT25Udm5HSWdGQWdFKy92aGpyZU1KQ1FuWXRXc1hMbHk0QUY5Zlh5eGN1RkM5V0ZtelpzMVFzMlpOTEZtU3RYV2Z2YjA5cGsrZnJuNVB2YjJpZUVaR0J1UnlPYzZkTzRkZHUzYWhWYXRXNm5NaWtRaTdkdTNDcVZPbjBLaFJJelJ0MmhRQkFRSDQ0NDgvTUhqd1lQVHUzVnZqZlUxRWxCOE0yMFJFVkN4RU1qa21IYjJRTlhUY3dFRTdXL2JlMnJvRTd1YU92UXI5VkR2YnJWdTM4Tk5QUCtWNlhxRlE0T2VmZjlhYVA1ck4zdDRlTzNmdTFEcit3UWNmd003T0RvOGZQOVpZcU95cnI3N1N1amEvMjJ2WjJOamc0NDgvUnQyNmRlSHI2NHYwOUhUODhNTVBDQXNMdzVvMWExQzVjbVgxay9UVHAwL0QzTndjeHNiR2NISnl3cmx6NTlDK2ZYdDFVTXBlek9xbm4zNUNwMDZkTkQ0c1NFOVBSMEJBQUtwVXFZSmF0V29CQUh4OGZMQmd3UUwxL0Z3cXZLSjY3K21UZzRNRDZ0V3JoeUZEaG1ndHltWnJhNHV0VzdjaUlpSUNEeDgraEptWkdaS1RrN0YwNlZJQTBGaFU3OUtsUzFBcWxZaU5qY1hubjMrT2dRTUhJaUlpQW1mUG5zWFpzMmNoazhuUXMyZFBqQjA3Rm1abVp1amN1VE8yYnQyS0xWdTI0T1RKa3hnOWVqVGF0R2xUcEsrVmlNb1dobTBpSWlvV1gvOTJHV0taSEhzL0sxbDdKZzl5V3dJSHMycTV6dUYrbDdtSk5RYTVMU24wRSsyM05XM2FGTE5uejlhNXZWQ29PUlRmMWRVVk8zZnVWQTkvSFRKa0NJQ3M3WXhtemNyN0E0TDQrSGhzMzc0OXoydkdqUnVuL243ZnZuMUlURXpFeG8wYjFhczNDd1FDOU96WkV5ZFBabjJJTVdEQUFGU3FWQWxMbGl6Um1HOWR2WHAxakJrekJrZU9ITUh5NWNzMTdtRmlZZ0kzTnpkTW16Wk5ZOTVzNjlhdDg2eU5Da2JmNzcyaVlHeHNuT3ZROG16eDhmSDQ4Y2NmMVQvYjJkbmgwMDgvMWRpL3UzYnQybkIxZGNXc1diUGc2dXFLVWFORzRjV0xGekEyTmthYk5tMHdjT0JBMUs1ZFczMTl4WW9WOGZYWFg2TmJ0Mjc0NFljZnNHelpNcmk3dStkcm1Eb1JFUUFZcVZRcWxhR0xJQ0lxYW83ek5pT2hUL2xhSU0zeHVCSUozNDU3LzRYRklEcEpnaVpyOXVHckRzMHd5N2ZaK3hzWVFGcW1HQmRmNzhYTitCTmEyNElCUURXTHVtanUxQnNmT3ZYV2VadXZza3FsVW1rdEpFVmtDTm5USXQ2ZFVwRk5xVlNxendVSEJ5TXBLUWx0MjdhRnZiMTludjBxRkFvOGZQZ1FIaDRlZXErWmlNb3VQdGttSXFJaTkvMzVtN0F4RTJLY1R5TkRsNUlyQ3hOYmRLMDJBVjJyVFVCYXBoZ3ZVeVBWNTV3dDZ6Rmc1NEZCbTBvS0l5T2pQTitQYjRmd2dnd0pGd2dFRE5wRVZHQU0yMFJFVktSRU1qa0M3anpFd01aMURiTHl1QzRzVEd4UjI2YTVvY3NnSWlLaVVxeDhqYWtrSXFKaXQvLzJBd0RBTEYrR1Z5SWlJaW8vR0xhSmlLaElCZndkQ1k4cWpuQjE0RjYxUkVSRVZINHdiQk1SVVpHSlRwSWcvRlVDQmpXcForaFNpSWlJaUlvVnd6WVJFUldaM3lLaUFBQTlHcmk5NTBvaUlpS2lzb1ZobTRpSWlreGdSQlNIa0JNUkVWRzV4TEJOUkVSRlFpU1Q0K3JUV0Q3VkppSWlvbktKWVp1SWlJckViL2V6aHBCM2IxRFR3SlVRRVJFUkZUL3VzMDFFWlpKWUpvZFVvWUEwUFFOU3VjTFE1WlJMZ1JGUmNMR3pobGRWSjBPWFFrUkVSRlRzR0xhSnFNU0tTaFFqT2ttQzU4bGl4SWlsV1FGYXJsQi9wY3F6Z25TS1hBRnB1Z0twaXF5ZjB6TXlEVjE2dVNlU3lYSGxhUXhYSVNjaUlxSnlpMkdiaUF4Q2thbkVTMUVLb3BNbC93YnFyUDltL1N4R3JFUUtsY3JRVlpLdWZyc2ZCYkZNanU2Y3IwMUVSRVRsRk1NMkVSVzVES1VTOTE0bDRzN0xPTngrK1FaL3Y0ekRnN2hFWkNxWnBzdXFGUmRDNEZPektscTdWVE4wS1VSRVJFUUd3YkJOUkhxbFVnRVAzeVRoOXNzNDNQazNXSWUvU3VEUTduSkNKSk5qNlA3VGVKNHN3WS85T2hpNkhDSWlJaUtEWWRnbW9rSjVtaWpHM3kvajhQZS93VG8wSmg0cFhKQ3MzQW1MalVmNHF3UnN2aHFLOEZjSjJOQzNBNTlxRXhFUlVibkdzRTFFK2ZaR21vYWIwYS94OTF0UHJaUFMwZzFkRnIySDg2S3RrQlh4eUFJVkFDTUFkaFptMkR5Z0l3WTBxbE9rOXlNaUlpSXE2UmkyaVNoUFVZbGlIQWw5aEdOaGp4RVpsMlRvY2tnSFkzMGE0V2IwNnlLOWh6RlVlSndnd2l0SktuNE12b1BPZFd2QXpseFlwUGNrSWlJaUtza1l0b2xJeXd0UkNnN2ZmWWhqWVU5dzcxV0NvY3VoUXByZjZhTml1OWYrMjVINE92QUtlbTAvZ1pNamV6TndFeEVSVWJuRnNFMUVBSUFZc1JTL2hEN0M4YkFudUJQenh0RGxVQ24xV2RONjhLcnFpUFliajJEejFWRE04bTFtNkpLSWlJaUlESUpobTZnY2U1MlNpcU9oajNFODdERkNYc1FadWh3cUk3eXFPbUZnNDdyWWZDMFU0M3dhOGVrMkVSRVJsVXNNMjBUbGpEeFRpYU5oajdIcjVuMzhGZjNLME9WUUdUWE9weEVDN2p6RS90c1BNTjZua2FITElTSWlJaXAyRE50RTVVU01XSXJ0TjhLeEp5UUNDYWt5UTVkVDVLeUZBbGdKQmJBVW1zSktLRUE0NTU0WEs2K3FUdkNvNG9nclVURU0yMFJFUkZRdU1Xd1RsWEhCLzd6RXRodmhDSXg0Q3FWS1plaHlDcVN5dFNYY0hPM2c3bWlMNnZZMnNQbzNRTDhkb3EyRkFsaXFqNXZDVWlpQXBVRDduemJIZVpzTjhBckt0OVp1MWJEbFdoaEVNam1Ia2hNUkVWRzV3N0JOVkFhbEtUSnc0TzlJYkxzUlhxSzM2ekl5QXFyWldzUGQwUTV1Rld6Ly9hK2QrbWVMSEVJemxSNkRtdFREbG10aCtPMStGRDVyV3MvUTVSQVJFUkVWSy80bVMxU0dQRTBVNDZmcllkaC9PeEtTZExtaHl3RUFHQnNab2JxOTlUdEIyZzV1anJad3EyQUhvWW14b1V1a0l1SlYxUWt1ZHRZSWpHRFlKaUlpb3ZLSFladW9sRk9wZ0RNUG4ySGI5WENjZi96YzBPWEF5QWp3cmxvUmJXczVvNjI3QzFyV3JBcHpVeE5EbDBVRzB0cXRHZ0lmUERWMEdVUkVSRVRGam1HYnFCUTdFL2tNaTg3Y3dJTzRSSVBXVWR2SkRtM2RYZFFCbS9OektWdjNobTRJdVBNUXYwVkVvVWNETjBPWFEwUkVSRlJzR0xhSlNxR3cySGg4OWV0bGcyM2RWY1hHVWgydTI5ZDJRVlViSzRQVVFTVmZqd1p1c0RFVEl2QSt3ellSRVJHVkx3emJSS1ZJZEpJRWk4NWN4L0h3SjhWK2J5Y3JDL1QxcW9WUHZPdWltVXVsWXI4L2xWNDlHdFJFNElPblhKV2NpSWlJeWhXR2JhSlNJREZWaHBVWGJ1SG5tL2VneUZRVzIzMHRCYWJvMXFBbUJualhoVy90NmpBeE5pcTJlMVBaTWFocC9heWg1RnlWbklpSWlNb1JobTJpRWt5V2tZbU5WKzVpZmZEZmtLUXJpdVdlSnNaR2FGZkxCUU84NjZCSEEzZFlDZm5QQkJWT2E3ZHE4S2ppaUMzWFFrdGQyTDdadFRPOHRtNkhlZlhxaGk2RmlJaUlTaG4rRmsxVUFpbFZLdXkvL1FETHo0VWdWaUl0bG5zMmRhNkVUN3pyNEJQdk9uQzBOQytXZTFJdkZwUHFBQUFnQUVsRVFWVDVNYTVsSTB3K2RnR1hvMkxRMnEyYW9jdkpOMm5FZmNoZVBDKzJzSjJlbm82a3BDVFkyOXZEM0Z6Nzc2RlNxVVJzYkN4c2JHeGdhMnRiTERXOXo4dVhMK0hzN0t6WFBoVUtCUjQvZm95cVZhdkMzdDVlcjMwVEVSRVZGMjV3UzFUQ25IMFlqZFliRG1IcThZdEZIclRkSGUzd1ZZZG11RDFqTU02TzY0ZXhMYjBZdEtsSWZOYTBIbHpzckRIcDZBVkRsNklsUXlSQ3lyMTdPWjZ6KzZnRnJCdDZhQjJYUFgrT0RKRkk3N1hzMnJVTGZuNStTRXRMeS9IODlldlhNWHo0Y0R4NDhDRFBmdmJzMllNTEZ6VC9yRisrZkltSWlJaDhmU1VsSmVXcjNwOS8vaG5EaHc5SFJFUkV2cTUvOHVRSnhvNGRpeWRQOGw1M0lqazVHVk9tVEVGd2NIQysraVVpSWlxSitHU2JxSVNJbDZaaHdpL25jZTVSMGU2VlhkM2VCdU45R3VHRDZwVzUwQmtWcTZVOVdtSFkvaUJzdWhxSzhUNk5ERjJPbXV6RkM0UjA3NEw2cTlhZ3lvQlBOYzQxT1hSRTYvcVVlL2R3WitBQTFKNi9VT3Y2d3BCSUpBZ01ESVNIaHdkZXZYcUZWNjgwZHh1b1Y2OGVqaDA3Qmx0YlcxaGJXMnNGWERNek03aTd1eU05UFIzWHIxL0g0OGVQWVdwcWlqWnQyZ0RJQ3NZWEwxN01WeTBUSjA1RW56NTkzbnRkNTg2ZGNmRGdRYXhmdng3Ky92NHdOczc3TTN3ek16UElaREpNblRvVlgzNzVKZHExYTVldmVxaG83ZG16QitucDZUcTFiZHk0TVpvMWE2Ym5pb2lJeWdhR2JhSVM0SmZReDVqMWF6Q1MwblQ3WlNjL0dsZXJpRW10dmRIYnN4YU1qYmpRR1JXL0hnM2MwSzErVFh6eisxVzBkcXNHcjZwT2hpNEpBR0R0NFlINnE5WWc5dkFoZFhpT0R6cU5sSWo3U0w1MkRmWXRXOEs2b1FlY09uY0JBRHhkdXhwT25UcnJOV2dEV1dGWUtwWGk3dDI3bURKbGl0YjVCUXNXNE02ZE93Q0FxVk9uYXAydlVhTUd0bTNiQmpNek15eGR1aFRUcGszRGQ5OTloOFdMRitQRER6L0U2TkdqTVdqUW9EeHJTRTFOeFl3Wk0vSmRzN096TTNyMDZJR29xQ2drSnllalFvVUtlVjd2NHVLQ0RSczJZTzdjdVZpeVpBa3lNelBoNit1YjcvdFIwZmp0dDk4Z2xXcVBwTXJJeUVCR1JnYk16TXhnbE12L2I1aWJtek5zRXhIbHdraWxVcWtNWFFSUmVSVXZUY1BVNDMvaTlJTm5SWGFQVG5WZE1hbDE0MUkxVDdZb09NN2JqSVErNVd2bWpPTnhKUksrSFdmb01qU0laSEwwM0g0Q3o1TWxPRG1pVjRrSjNObFM3dDNEZzVuVGtYTC9QdXcrYWdHSGxpMlJkTzBhUkRldXc3cGhROVJmdFJiV0h0ckR5Z3ZyMXExYm1EMTdOb1lNR1lKZXZYcGgvLzc5Nk5DaGczb3V0RUtod015Wk15RVFDTEJ5NVVwY3YzNGRJU0VobURScGtqb0VtWmlZd05yYVd0M255NWN2TVduU0pMUnQyeGJUcDAvUDMrdFBTVUhmdm4zVlQ3Wi8vLzEzYk55NE1jODJtWm1aTURFeHlmTWFjM056SEQ1OFdQMnpUQ2JEdm4zN01IandZTVRIeDJQOCtQRWExNnRVS3FTbnAwTWdFR2oxM2FKRkM4eWRPemRmcjRjS1o4K2VQZGk5ZXpjQ0FnTGc2T2hvNkhLSWlFb2RQdGttTXBEZkh6ekZwS01Ya0Z3RVQ3T0ZKc1lZNEYwWGs5czBSaDBuTGk0RUFLMnEyUUFvbnNYbVNvcXMxMXl5MkprTDRkK3ZBeVlldllEMkc0L2d1KzZ0TUs2bGw2SExBdkRmOEhDblRwM1JPT0F3VE8zc0FBQTFwMmZONjM3d3hYVGNHVGdBelFLRDlMcGcydlBuejdGMDZWSzR1YmxoOE9EQnlNek1SR2hvS0c3ZXZJa05HemJBeHNZR2E5ZXV4Y3VYTDdGOCtYTFkyOXZEeWNrSndjSEJjSFIwMUFxcTJaeWRuYkZwMHlaVXFWSkY1OXBxMWFxRkFRTUdhQnlMaTR0RFVGQVFXclZxQlhkMzkzejFZMnFhOWV1R1hDNkhVQ2lFdWJrNVJvNGNDUUN3dDdkWGY1OU5LcFZpNTg2ZDhQSHhnYWVucDhhNXFsV3I2dnB5cUlERVlqRUF3Tzdmdnd0RVJGUXdETnRFeFN3cExSMWZuTHlFRStGNUx4Q2tDenR6SVVaODZJbHhQbDV3c3JMUWUvK2xXYkpjaFhDUkNwNTI1V01JZldpeUN1S01rdmxhdmFvNjRkVEkzcGo0eTNuTURieUM4Tmg0Zk5XaEdWd2REUHZod0tORkMyRC9VUXZVWDdOTzY1eXBuUjA4dCsxQStLZ1JlREJ6QmhvZlBKeEREN281YytZTWxFb2xGaXhZQUZOVFU1aWFtbUxod29XWU1tVUt3c0xDNE9QakF3Y0hCM1R2M2gwZmZQQUJBS0JaczJhWVBIbHlyZ3VwWlN0TTBBYUF1blhyb203ZHVockhidCsramFDZ0lIVG8wS0ZBYzY3RllqR21USm1DTm0zYXdNL1BUejIvMjlyYVdtdCsrSnMzYjdCejUwNTRlM3VqWjgrZWhYb05wTHY0K0hnNE9qcXFQeXdoSXFLQzRiK2VSTVhvajRmUm1QRExlU1NreXZUYXI5REVHR05hZW1GbSsyYXdNUlBvdGUreXdyT3FFOEpGVW5pV2t3YzBZU0xBcTFwRlE1ZVJLenR6SWZZTzdvcnZ6NGRneFlVUUhQZzdFb09hMUN2VzBDMTcvaHl5bHk5ZzNhQWhNc1JpaUc1Y1I0dkwxL0pzVTN2QklseHYzUkt5NS9yYkRtekVpQkZvMzc0OWhFSWhvcU9qSVpQSklKUEpNR1hLRkNnVUNnUUZCYW0zdi9yeHh4OGhGb3NoRm9zaEVva2dGb3R4NE1BQkhEbHlCTWJHeG5qMTZoVzJiTm1pN3J0R2pSb1lQbnk0WHVyTUpwTmwvZnRsWVZHd0QvUXNMUzNoNmVtSmdJQUFSRVpHWXQ2OGViQ3hLWG1qTCtnLzBkSFJxTTQ5NW9tSWRNYXdUVlFNUkRJNXZqb1ZqQ09oai9UZWR5OFBkeXpwNWdObk8rdjNYMXlPOVcvY0VJZXZ2TUZBMTd5ZkJKWVZmeVpiWW5EYitvWXU0NzFtK1RiRG9DYjFzUGxhS1BiZmpzU0J2eVBSeXEwYVdydFZReXUzYW1oVnMraldHcmpldWlVQW9Fci9UMkRmMGdkbXpzN3ZEZERtMWF2RHhNWUdLZmZ2NGNYMmJYang4M2FZMnRxaWRkaDluZXN3TWpLQ1VDakVaNTk5cG5YTzJOZ1lTcVVTTmpZMmNISnlncFdWRmF5c3JHQnZidzhYRnhkWVcxdkR5c29LY3JrYzV1Ym1VQ3FWNm9XdUhqOStyTFdGMStEQmc5VkRnM1dWa3BJQ0FMaHk1UXIrK2VlZlBLOXQyclNwK3NtNHFha3BaczZjaVVxVkttSFBuajFZdEdnUlZxMWFWYWhhcUhET25EbUREUnMyNUhwZUpwUGh4WXNYN3gxZElCQUljUFRvVVgyWFIwUlU2akZzRXhXeFB4NUdZOUxSQzNnajFXL0k4NnppaU5XOTIzSDdybnpxV05jVmdmZXFZY3MvLzJDc2U5bGVGM0xqWThEQjBRWHRhNWVPSjFLdURqWlkycjBWWnZrMngrYXJvZmd0SWdyZm53OVJuL2VzNG9qV2J0VmdaMkdtUHRicTN3WC9QS3M0d2M1Y3FOTjkyejk3b2Y3K3hmYXRFT1J6WHFxNVMzWElYanhIemVrejROU2xDMHh0Q3o5Y29ucjE2dGl3WVFQTXpjMWhZV0doL3E5UUtFUy9mdjNRdjM5L0RCNDgrTDM5Vkt0V0RTdFdyQUFBekprelIydVllVnBhR21yWHJnMGZINThjMjh2bGN1emN1VFBQZTBna0VnREF1WFBuY2wyaE9qTXpFd3FGQXJhMnRsckQwSWNOR3dZSEJ3ZDRlSGhBb1ZEZzJqWHQwUVRaOTNqOCtERXVYYnFrZGQ3WjJSbTFhdFhLczg2ODNIdVZVS1M3UHhpS21ha0ptbGV2bk8vcmE5U29nZDY5ZStkNDd1blRwN2h4NHdiYXRtMkx5cFh6N3BQRHpJbUljc1ovSFltS1NLWlNoZm1ucjJMenRUQzk5bHZWeGdwek8zMklnWTNyZ1R0NEZjenF2aDB4ZGs4eXRqeDVnN0cxeXViSzVQNlBsTGlYV1JFYmUzY3dkQ2tGWm1jdXhDemZacGpsMnd3aW1SeGhzZkc0RWhXRHkxRXZzZTkySkNUcGNxMDJYM1hJdXI2d3JCdDZJT1grSW1TSVJPcUYwWEtTSVJKQkduRWYxZzA5WUdwbkIvdVdPWWZXZ3NySXlFQ1ZLbFdRbXBxS2xKUVV4TVhGSVRVMUZXbHBhVkFvRklpSWlNQ2hRNGVRbXBxcS9wSktwVWhMUzRPMXRUVysrZWFiZk4rclRwMDZXb3VlWmNzT3lGNWV1UzlhRnhjWEJ3QUlDQWpRV1AzOGJkZXZYOGU4ZWZOeVBaLzlwRFF4TVJIZmZ2dHRydmNLREF4RVlHQ2cxdkZldlhwaDh1VEp1YmJMeSt1VVZMVDExOStjKzVMbTBMQWU2RmduZngrMDFhdFhEL1hxMWN2eDNIZmZmUWNqSXlOTW1US0Z3LzJKaUhURXNFMVVCT0tsYWZqOHdCbGNmeGFydHo0dEJLYVkzTG94cHJScERBc0IvK3JxYXN2US9waDU3QStNdi9NQ3JSM1M0V1VITkxJdjNaOWFoQ2FyRUNZQy9rd1F3cUdpS3piMjZXam9rZ3JOemx5STF2OE9KNThGN1RCOU9Tb0dBUFMyZFpoOVN4K1kyTmpneFk1dHFEbjlpMXl2ZTdGakcweHNiUFFXc3JQZHVuVXJ4OENjUFl6OC92MzdlUDM2TlN3dExkVmZWbFpXcUZTcEVod2NIUFJXaDBBZ2VPK1E0VWVQSHNIZTNqN1hJQTFBUFpROXQydENRa0pRdVhKbHVMaTQ0T1RKa3hybnpwNDlpdzBiTm1EZ3dJRTVEcTBIQ3Zja3RiSzFKUzVOSE1BbjIza1FpVVM0Y3VVS3ZMMjlZV05qZ3kxYnR1RGV2WHRZdjM2OUhxb2tJaW8vK0JzN2taN2RpWG1Eei9iOGp0Y3BxWHJyODFQdnVsalV0U1VxV1hPRmNYMVkxZmYvY081aE5JNkhQc0RXKzI5Z0t6RENsWmVGbThkcUtLMmRiU0ZTcU9CVnRTSUdkMmlJOXJWZERGMVNzU2lLZmVQckxGaUVCek5ud0w1Rnl4ekRkUEsxcTNpNmJpMDhmOXFtOTN0N2VucGk5ZXJWc0xDdzBBalVabVptQlJwR1h0UWtFZ2tpSWlMUW9rV0xQSy9MbnRlZDJ4UFJqUnMzUXFGUVlNK2VQUm9MclVra0V1emF0UXZPenM0WU9uUW9oRUxkcGdpOGowY1Y3aG1kbDJQSGprR2hVT0Rqano4R2tEVUNJVFpXZng4ZUV4R1ZGd3piUkhwMDhNNURURDMrSnhTWlNyMzBWODNXQ3R2KzF3a2Z1Ulp1K3g3UzFyR3VLenJXZFRWMEdWU0NWQm53NmI5N2JYK0tLcDhNZ0ZPWHJqQzF0VVdHV0l6NG9OTjRkZVF3WFB4R3dxbExWNzNmMjhyS0NvMGFOVkwvckZBb0lKVktrWkNRQUtWU2lkallXRnk5ZWhWU3FWUTloRHo3djluZjI5cmE0cXV2dnRKTFBSczNib1MzdHpkYXRXcWxjZnowNmRQSXlNaEFtelp0OG15ZnZRaWJyYTJ0MXJubzZHZzhmLzQ4eDZIc1c3WnNnVmdzeG9JRkM5UkJlOWV1WFlpT2pzYThlZk4wZlRsVUFFK2VQRUZBUUFEYzNOemUrNzh6a0JYRXJheXNZR1ptOXQ1cmlZaktHNFp0SWoyUVp5cngxYS9CMkJNU29iYytoelZyZ0NYZFdzRkt5TCttUk1XbDlzSkZjT3JTQlMrMmIwUDQ2SkhxNDA2ZE9xTnh3Q0c5RHg4SGdBc1hMdURnd1lNYTg3RVZDb1hHTlVGQlFRZ0tDb0pBSUZDdlNKNDlsTnpjM0J3Mk5qYnZYY1JLcWN6L2g0Qi8vUEVIWHIxNnBSRzJ4V0l4QWdJQ1VLRkNCYlJ1M1RyUDl0bGgyeTZIK2UvQndjRUFnTFp0MjJvY0R3OFBSMUJRRVByMDZhUHh3WU9scFNVdVhicUV3TUJBZE8vZVBkK3ZnUXBPTHBkajVjcVZVQ3FWbUR4NXNub3Y5THljTzNjT3UzZnZ4dGF0V3d1OXJ6c1JVVm5EMytLSkN1bVZKQldmN1EzRTNaaDR2ZlJYMGNvQ213ZDBSUHRhNVdNNE1GRkpZOS9TcDBoQ2RXNnFWS21DSmsyYXFNUHoyMStXbHBhWU5Xc1dldmZ1amFGRGgrWTRWemswTkJTclZxM0NzR0hEY3V3L1BUMGRtemR2enRkVFNpQnJLTGRFSWtHTkdqWFV4MVFxRlZhdlhnMnhXSXpwMDZlL2QzaDNYRndjek16TVlHNXVyblV1T0RnWWxTcFZRdjM2LzIxTkp4YUw4ZjMzMzZOV3JWb1lNMmFNeHZYOSsvZEhjSEF3Tm0zYWhFYU5Hc0hGaGY4MkZnV1pUSVo1OCtiaHlaTW5HRHAwYUo2TDVMMU5MQlpESnBOeEVUVWlvaHd3YkJNVndyVm5zZmg4ZnhBU1VtVjY2ZStUUm5Xd29tY2JuYmN5SXFMQ1M3bDNENDhYTDlRNlhuditRbGg3ZU9qOWZnMGFORUNEQmcxeVBXOWhZWUhNek14Y0Z3VjcrdlFwWW1OanRSWWprOGxrU0VoSXdJUUpFeEFURTROMjdkckIxTlFVSXBFb3ozcENRME1CQUxWcjF3YVFGYlQ5L2YxeDllcFZORy9lL0wxUGw2VlNLY0xDd2pUQ2VyYm82R2c4ZWZJRWZmdjJWUitMalkzRm9rV0xrSnljakdYTGxpRWpJd05KU1VucTBKK1NrZ0pQVDA5RVJFUmc1Y3FWV0x0MmJiNmV1RkwrU1NRU3pKOC9IK0hoNGVqY3ViUFdCemNDZ1FBeW1ReEtwVkxyei83MTY5ZnFENGVJaUVnVHd6YVJqalpmQzhQODAxZVJxU3o4bnMzMkZtYjRzVjhIZEt0ZlV3K1ZFVkZobU5yYXdqNkhCY0JNYzVoL1hCeHExNjZOMDZkUG8wcVZLbHB6b0VVaWtYcCs3ZHRQRmtVaUVhS2lvaUNWU3VIbTVnWi9mMys0dTd2RDFkVVZGeTllaElXRkJTcFVxS0IxcitUa1pKdy9meDZXbHBabzFxd1owdExTc0hyMWFseThlQkh1N3U2WU8zZXV4dlZCUVVHNGRPa1NuSnljWUdWbEJXTmpZMXk3ZGcwU2lRU0RCZzNTNnYvOCtmTUFvREVNL2VqUm8zank1QWxNVEV3d2V2Um9aR1JrYUxVek56ZUhnNE1EN3QrL2oxOSsrU1hYcmN1bzRDNWN1SUNOR3pjaU9Ua1pmZnYyeGZqeDQ3V3VjWGQzUjFCUUVGYXRXb1VtVFpxbzkxZC8vZm8xTGwrK25PK240RVJFNVEzRE5sRUJwU2t5TU9ub0JSd1BmNktYL2pyV3FZNk4vWDNoWk1XVnhvbEtBdlBxMVZIbGswOGhlL25pdjJQT0xqQ3Zucis5aS9WdDNMaHhXTE5tRFRadDJnUzVYSE92Y1dOalk3aTV1V0g2OU9rYXh6TXlNbUJzYkl3K2ZmcGd6Smd4RUFnRUFJQUpFeVpnM2JwMStQUFBQNUdabWFsMUx6TXpNOVN1WFJzalJveUFsWlVWTm0vZWpJc1hMOExiMnhzTEZ5N1VlbnBwWTJPRHYvLytXMk9PdVpXVkZmcjM3NDkrL2ZwcDlYLzE2bFhZMnRyQzA5TlRmYXgzNzk1SVRrNUdoUW9WNE9EZ29QNnl0N2RYZndtRlFpZ1VDb3dlUFJwNzkrNUZ0MjdkOHR4NmpQSW5NREFRYTlldWhhV2xKV2JQbm8yT0hYUGVOckI3OSs2NGYvOCtMbCsrakxObno2cVBDNFZDMUt0WEQ1TW1UU3F1a29tSVNoVWpsVXBWK01keVJPVkVZcW9NL1hmK2l0RFl3cy9QdGhLYVltWFB0dmhmNDdwNnFJeUk5T25WNFVONE1IT0crdWY2cTlhZ3lvQlBEVmhSd1NVbUp1YjQ5TG9nRkFvRnpwdzVnMjdkdXVVNWREc3pNeE15bVF3cWxTclBFQ3lUeWZEczJUUFVxMWRQcDNvZVBIZ0FLeXNyVkRmUUJ4OWxqVUtod083ZHU5R25UeDg0T25JN05DSWlmV1BZSnNxblY1SlVmTHp0T0tJU0M3OGZjeDBuZXh3YTFnT3VEbHhRaG9pSWlJaW9MT0l3Y3FKOGlFNlNvTWUyNDRnUlN3dmQxLy9WZGNYMi8zV0N0VkNnaDhxSWlJaUlpS2drWXRnbWVvK0hiNUxSYy9zSnhFdlRDdDNYcE5iZVdOaTVKZjVkVzRhSWlJaUlpTW9vaG0yaVBJVEd4cVAzanBNUXkrVHZ2emdQQWhOamJPamJBUU84NitpcE1pSWlJaUlpS3NrWXRvbHlFZnpQUzN5MjkzZWtLclMzb1NrSUp5c0xIQmphRFUyZEsrbXBNaUlpSWlJaUt1a1l0b2x5RUJUNURNUDJCeUZEcVN4VVAxNVZuWEJnYURkVXRiRjYvOFZFUkVSRVJGUm1NR3dUdmVObzJHT01PZndIQ3J0T2Y3ZjZOYkh0ZjUxZ2JtcWluOEtJaUlpSWlLalVZTmdtZXN2dWtBaE1QM0d4MFAxODFhRVpadmsyMDBORlJFUkVSRVJVR2pGc0UvM3I1Ny91WWVhcDRFTDNzMk5nWi9UMmNOZERSVVJFUkVSRVZGb3hiQk1CT0hudm4wSUhiWE5URXdRTTdZNDI3czU2cW9xSWlJaUlpRW9yaG0wcTk4NC9mbzVSaDg0V3FnOXJvUUJIL1hyaUF4ZXVPRTVFUkVSRVJBemJWTTdkZmhtSElmdE9JMU9wKzJwb0RoWm1PRG15TnhwV3JxREh5b2lJaUlpSXFEUmoyS1p5NjBGY0l2cnYvQlhwR1prNjkxSE4xZ29uUnZTQ3U2T2RIaXNqSWlJaUlxTFNqbUdieXFXbmlXTDAzbkVLWXBsYzV6N2NLdGppMTFGOVVNWEdVbytWRVJFUkVSRlJXY0N3VGVYT0cya2FlbTQvZ1hocG1zNTlOS2hjQVNkSDlFSUZTM005VmtaRVJFUkVSR1VGd3phVkt5S1pITDEzbkVTTVdLcHpIMDJkSytHb1gwL1ltQW4wV0JrUkVSRVJFWlVsRE50VWJxUXFNdEIvNXlsRXhpWHAzRWNUNTRvNE1iSVhMQVg4cTBORVJFUkVSTGt6Tm5RQlJNVkJwUUkrM3grRXYxKyswYm1QZXBVYzhNdnduZ3phUkVSRVJFVDBYZ3piVkM0c08vY1h6ajkrcm5QN0dnNDJPREdpRit6TWhYcXNpb2lJaUlpSXlpcUdiU3J6Zm4vd0ZLc3YzdGE1ZlJVYlM1d2EyUnNWclN6MFdCVVJFUkVSRVpWbEROdFVwb1hGeG1QVXdiTTZ0M2V3TU1PSkViM2hiR2V0eDZxSWlJaUlpS2lzWTlpbU1pdGVtb2IvN1E2RUxDTlRwL2JXUWdHT2oraUYyazUyZXE2TWlJaUlpSWpLT29adEtwTVVtVW9NM0JPSTF5bXBPclUzTXpYQjRjOTd3TE9LbzU0ckl5SWlJaUtpOG9CaG04cWt5Y2N1Nkx6eXVJbXhFZllPN29vUFhhdm91U29pSWlJaUlpb3ZHTGFwek5sOExReUg3ejdTcWEyUkViRHQwMDd3clYxZHoxVVJFUkVSRVZGNXdyQk5aVXJ3UHkveHplOVhkRzYvb0hNTDlQSncxMk5GUkVSRVJFUlVIakZzVTVueExFbUNvZnRQUTZYU3JYMXZEM2RNYnQxWXYwVVJFUkVSRVZHNXhMQk5aWUk4VTRsQmV3TWhTVmZvMUw2SmMwVnMrcVNqbnFzaUlpSWlJcUx5aW1HYnlvVDVwNjhpTWk1SnA3YVZyUzBSTUxRN3pFeE45RndWRVJFUkVSR1ZWd3piVk9xZGZSaU5yZGZEZFdvck5ESEd3V0hkNFdSbG9lZXFpSWlJaUlpb1BHUFlwbEx0ZFVvcXhoeitRK2YybXovcENLK3FUbnFzaUlpSWlJaUlpR0diU2pHVkN2QTdjQVppbVZ5bjl0UGFOa0Z2ejFwNnJvcUlpSWlJaUloaG0wcXg5WmYveG8zb1Z6cTE5YTFkSGQvODMwZDZyb2lJaUlpSWlDZ0x3emFWU21HeDhmanVqNzkwYWx2TDBRNC9EK29NSXlNOUYwVkVSRVJFUlBRdmhtMHFkVklWR1JpNlB3aVp5b0p2cUcxbkxzVGh6eitHdFZCUUJKVVJFUkVSRVJGbFlkaW1VbWZLc1QveFBGbWlVOXNkQXp1amhvT05uaXNpSWlJaUlpTFN4TEJOcGNyQk93OXhMT3l4VG0xSHQvQkUrMW91ZXE2SWlJaUlpSWhJRzhNMmxScHZwR240OHRRbG5kcldyMVFCaTd2NjZMa2lJaUlpSWlLaW5ERnNVNmt4K2VnRlNPVVpCVzVuWm1xQ1hZTzZRR2pDdHpzUkVSRVJFUlVQcGc4cUZVNkVQOEhaaDlFNnRWM2N0U1ZxTzlucHVTSWlJaUlpSXFMY01XeFRpU2VXeVRIanBHN0R4enZWZGNXb2p6ejFYQkVSRVJFUkVWSGVHTGFweFBzNjhBcVMwOUlMM0s2Q3BUazJmOUt4Q0NvaUlpSWlJaUxLRzhNMmxXalhuOFhpd04rUk9yWGQrdW4vd2Q3Q1RNOFZFUkVSRVJFUnZSL0ROcFZZYVlvTWpEMThUcWUyRTFwNWM1c3ZJaUlpSWlJeUdJWnRLckcrKytNdnZCQ2xGTGhkL1VvVk1LL1RSMFZRRVJFUkVSRVJVZjR3YkZPSkZCWWJqeTNYd2dyY3pzVFlDTnYvOTMvYzVvdUlpSWlJaUF5S2lZUktuQXlsRW1NUG40TlNwU3B3MnltdG02QitwUXBGVUJVUkVSRVJFVkgrTVd4VGlmTkQ4QjFFdmtrcWNMdnE5amI0eXJkWkVWUkVSRVJFUkVSVU1BemJWS0w4a3lEQ3lnc2hPclhkMk4rWHc4ZUppSWlJaUtoRVlES2hFbVhLc1QraHlGUVd1TjJRRCtyRHAyYlZJcWlJaUlpSWlJaW80QmkycWNRSWlueUdhODlpQzl6T3djSU0zM2IxS1lLS2lJaUlpSWlJZE1Pd1RTVkNwbEtGdVlGWGRHcTdzbWNiMkpvTDlWd1JFUkVSRVJHUjdoaTJxVVRZZGlNY1VZbmlBcmRyWDhzRmZiMXFGMEZGUkVSRVJFUkV1bVBZSm9OTFRrdkg5K2R2RnJpZHVha0pOdlRyVUFRVkVSRVJFUkVSRlE3RE5obmM5K2RESUpMSkM5eHVmdWNXcUdaclZRUVZFUkVSRVJFUkZRN0ROaG5VUHdraWJMc1JYdUIyOVNvNllFd0xyeUtvaUlpSWlJaUlxUEFZdHNtZzV2NStGVXFWcXNEdFZ2VnFDeU9qSWlpSWlJaUlpSWhJRDB3TlhRQ1ZYMWVmeHVKTTVMTUN0K3RXdnliMzFDWWlJaUtpWXFkNDhReVpMNktoZVBZUE1xS2prQkVkQlFBd2RYV0RxYXNiQkRWcndjUzVPZ1F1TlF4Y0taVUVSaXFWRG84VmlRcEpwUUphYlRpSXlEZEpCV3BuYW15TVd6TStnNHVkZFJGVlJrUkVSRVNrVGZUVEQxQW1KOExJeWhxQ0d1N3FnQTFBSGJ3VlQ1OUFsU3FGY1FWSDJJMmFZdUNLeWRENFpKc01ZbGZJL1FJSGJRQVkwOUtMUVp1SWlJaUlpbzM4ZmlpUzF5MkZ6ZERSc0dqVE1jZHJUT3dkWU5hb3Fmcm50SXQvSUc3Y1o3Q2Y5aldFOVQyTHExUXFZZmhrbTRxZEpGMEI3MVY3Q3J3Q3VaMjVFSGRuRG9XTm1hQ0lLaU1pSWlJaStrL0tpVU9RM3crRi9iU3ZZV3hoV2FDMlNta0trdGN0aFpuM0I3RDZ1SDhSVlVnbEdSZElvMkxuZi9tT1RsdDl6ZXYwRVlNMkVSRVJVU0ZFUmtZaU5UVTExL1BuenAxRGZIeDh2dnJLcXg5OVV5cVZpSTZPaGxRcUxiWjdwcHc0QktVb0VSWG1MQ2x3MEFZQVl5dHJWSmk3RkJueGNaQ2VPbElFRlZKSng3Qk54VW9zazhQL3l0MEN0NnRYMFFIRG0zc1VRVVZFUkVSRXBZdEtwVUpxYWlwZXYzNk54NDhmNC9idDI3aDQ4U0tPSHorT25UdDNZczJhTmJoMjdacFdPN2xjanErLy9ockxseS9Qc2QrNHVEaXNXN2NPaXhjdlJtWm1acDQxWEwxNkZVT0dERUZrWkdTaFg4L1ZxMWZ4OE9IRFBLK1JTQ1FZT1hJa0xsKytYT2o3NVlmOGZpams5ME5oTzJ4Y29mdXlHejRlNmFHM0lIOXdUdytWVVduQ09kdFVySDY4ZkFlcGlvd0N0K05XWDBSRVJHUm9kKy9leFlvVkt6QnQyalEwYjk2OFNPOTE5T2hSM0xsekJ6S1pUUDBsbFVvaGxVcVJtcHFLZDJlQ0NnUUMyTnJhcXI5eWVqcDk3dHc1aU1WaURCbzBLTWQ3VnFwVUNXUEhqc1dHRFJ0dzkrNWRORzNhTk1mckFPREREeitFdDdjM1pzK2VqWFhyMXFGR2pScFl0R2hSdnNQd3lKRWpNWERnUUtTbnA4UGYzeDlwYVdsWXUzWXRhdFFvR2F0NEo2OWJDcWNmZHVpdFAvdXBYeVAreTNHb3RHbWYzdnFra285enRxbllpR1Z5ZUt6WVhlQ3czYVZlRGV3ZjBxMklxaUlpSWlMSzIrUEhqN0Z2M3o1MWtGeTZkR21SaCsyTEZ5L2k2dFdyc0xTMGhJV0ZCYXlzckdCaFlZRzR1RGdjTzNZTWRldld4ZFNwVTlYaDJ0emNQTS8rbEVvbFJvd1lBVmRYVnl4ZXZCaFNxUlREaHcvUDhWcXBWQW9yS3l1dDQ2TkdqVUtYTGwzVVAyZGtaT0RiYjcrRnA2Y251bmZ2anJ0MzcwSWlrV2kwU1V4TVJJVUtGVFNPclZxMVNoMjJBZURKa3llWU5tMGFyS3lzc0hidFdpZ1VDa3ljT0ZIci9qS1pEQUtCQUNZbUpockhYVjFkNGUvdm4rZnJMd2pSVHo5QTJNQXoxOFhRTkdSbUl2RzdPUkI2Tm9GMXY1dy94TWlXOXVjWnlKODhoTjNJU1hxcWxFbzZQdG1tWXJNK3VPQlB0WTJOakxDa20wOFJWVVJFUkVTVXR3a1RKdURSbzBjUUNvVndkWFZGZEhSMHNkeTNYYnQyYU5ldW5jYXhYMy85RmFkT25VTDE2dFV4ZWZKazFLNWRXK1A4M2J0M0VSY1hoMDZkT21uMWQrSENCY1RHeG1MaHdvVUFBS0ZRaUU4Ly9WUjlQalUxRlFjUEhrVDc5dTNoNXVhV1kwM1o5OXUxYXhjdVhMaUFuVHQzWXRHaVJWQXFsUmcvZmp5c3JhMnhmUGx5Q0FSWmErekV4Y1hCejg4UFgzNzVKZHEzYjYvdVo5V3FWUnI5MXFwVkMzUG16TUhDaFF0eCtQQmgrUG41WWZ6NDhSclh5R1F5Yk5xMENiNit2bWpZc0tIR09WdGIyeHpyMVlYaXhUTW9reEx5RjdRVmNpUnZXUWZGNDBnSVBadTg5M0tMOXAwaHV4NE1SY3dMQ0txNTZLRmFLdWtZdHFsWWlHVnliTGtXV3VCMlkxcDR3dDNScmdncUlpSWlJbnEvNTgrZm8zUG56aGc2ZENnT0h6NWNiR0g3YmE5ZnY4YjY5ZXR4NjlZdGZQcnBweGc2ZEtnNjBBSlpUNjBQSERpQTNidDN3OG5KQ1UyYk5vV2pvNlA2dkVLaHdNOC8vNHd1WGJxZ1pzMmF1SEhqQnZiczJZTTVjK2JBMmRrWkFMQmh3d1lvRkFwODlORkg2cENmbVprSnBWS3BjUzhnSy9pS3hXTDF6OGJHeHBneVpRcG16SmlCMWF0WFkvYnMyUUNBTFZ1Mm9GS2xTbWpkdXZWN1g2T1BqdzlXckZpQlJvMGF3ZGpZR04yN2Q5YzRMeEtKc0duVEpuaDVlV2s4WGRlM3pCZlJNTEsyZWU5MWlvY1JFTy9hak16NE9CUmtycU9SbFRVeVh6eGoyQzRuR0xhcFdLeTc5SXA2dnlFQUFDQUFTVVJCVkhlQm4ycGJDa3d4eTdkb2gyZ1JFUkVSNWVYdzRjUHZIYUpkVkNRU0NYNzk5VmZzMzc4ZkRSbzB3RTgvL1FSWFYxY0FXWXVrcGFTa0lEWTJGdjcrL3JoLy96NThmWDB4WmNvVXJTSGdBUUVCa0VnazhQUHpnMHFsd3M2ZE81R1Nrb0tLRlNzQ0FFSkRRM0hxMUNsMDY5Wk5IYlF6TWpJd2FkSWtlSGg0WVBMa3llK3QxY1BEQTM1K2ZyaDA2UkxTMHRMdzZORWpYTHAwQ1V1V0xJR3BhZjRpUitQR2pRRUFtelp0UW5KeXNzWTVoVUlCQVBqdHQ5OXcrL1p0cmJZalI0NUVwVXFWOG5XZnZDaWUvUU5CRGZmM1hwZTA3anNJM0dyRGZ1cHN4TS9PLzdCd1FRMTNLSjc5QS9NUFd4V21UQ29sR0xhcHlDV215ckJaaDZmYTQzd2F3ZFpjV0FRVkVSRVJFZVdQb1lKMlRFd01SbzBhQllWQ0FTc3JLNmhVS2l4ZnZod3BLU25xcit5bGx5cFdySWhGaXhiQngwZDc2bDFLU2dyMjdkc0hKeWNuL1Bqamo1QklKSGo4K0RHKy9mWmJDSVZDaU1WaUxGdTJERzV1YmhyenBFMU5UZUhsNVlYang0K2plZlBtYU5HaVJhNjE5dXZYVDJPdWRxOWV2ZFRmZi9QTk53Q0FNV1BHWU1DQUFScnRFaElTRUJ3Y3JQNjU0Zit6ZCtkeFVWZnJBOGMvekRERHZtOEdDTGloS0M0cExwbGJXR21aVzJrL1N5MU5NM05Kclc2S2xrdWlwcmZybG1acWV0WFV6Q3hUMHpSVHIyc3V1SnNvS29nTEFyTERETFBQNzQrUlVXVFlJY0RPKy9YaUZjejNuUE05TXlId3pIbk9jeG8zSmpnNDJGd0lUcXZWWW0xdGpkV0RsZU8yYmRzQzVEditLejA5blppWUdJWU9IVnI4aTFvQ3VsdHgySGZyVld3Nzk0aElyR3NIbFhwODY4QzZLUGYrV3BhcENUV1FDTGFGU3JmNDhEblV1cUtQajNpY3ZjeWFzUjFhVk5LTUJFRVFCRUVRcWpkZlgxOGFObXdJZ0llSEIyNXVicmk2dXVMaTRrSjhmRHc3ZCs1RXI5ZlRwMDhmaGd3WlVxQTZlUjVIUjBlYU4yOE9tRmFIejU0OVM0Y09IV2pYcmgwcWxZcVpNMmVpVXFtWVAzOCsxdGJXS0JRSzFHbzFhcldhNTU1N2p0MjdkL09mLy95SFZhdFdGYmszdWxldlhuVHExTW5pdGFsVHAxcDhQQ2twaVZXclZnR20xUFFoUTRZUUhCek14eDkvRE1EU3BVdTVlUEVpdzRjUEp5d3NESUFKRXliUXNHRkRSbzQwSGNtMWYvOSs1c3laWTdHZ1cxbm9ic1ZoSFdCNXovcWp5aEpvZ3luWTFzWEhscW12VVBPSVlGdW9WR2xLRlN1T1h5eDF2MUhQTmhlcjJvSWdDSUlnbEpqK2ZqSzYyM0hvNHVOTVg2Y2tvYitmYkw1dTA2cHRpVllzcTVNRkN4YmsrL3J1M2J1c1hMbVNvMGVQMHJadFcwYU1HRUZBUUFBM2J0emdvNDgrNHQxMzM2VkhqeDRGeHBrN2R5NEFhOWFzNGNLRkM0d1pZMHA3am95TTVOeTVjMGdrRW9ZTUdZTEJZTEE0RDVWS3haSWxTNWc4ZVhLaGMvWHo4ek1IOVk5N3ZIcDRuc2FORzdOanh3NEFldmJzV2VCNi8vNzl5Y2pJSUNJaWd1Yk5tek4xNmxUenFuNmU5UFIwZ0FvTHRnV2hJb2xnVzZoVUN3K2RMZE9xOXVobkxmK3dGZ1JCRUFSQkFEQXFGZVFlM284bStpSzZXM0dtUWxXUHNLNGRoTlVqQVZoSlZpdXJxOVRVVk5hdlg4K3VYYnRvMEtBQjgrYk40K21uSDFhL0Rnd01wSFhyMWl4Y3VKQmJ0Mjd4M252dklaRkk4bzBSRXhQRHBrMmJtREJoZ3JsNDJvQUJBMmpSb2dWUFBmVVVzMmJOb2syYk5qei8vUE1rSkNTd2V2VnFwazJiUnVQR2pmbnFxNi80ODg4L1NVeE1wRmF0V3BYK2ZGVXFGUk1tVEtCOSsvYU1Ieitldm4zN2N2andZWnlkbmRIcGRQbUM5NzU5KzlLdFc3Y0N6N2VzckFQcW9Mc1ZoOVRWclVMR2U1d3VQaGJyRXV3SkY1NE1JdGdXS2syYVVzVzNKeTZWdXQrWURpM0VxcllnQ0lJZ0NCYnA3eWVqK09WN2NnL3ZCMERpNFlVOHBDbjJnWFdRTndwOVlnSVpqVVpEZEhRMEJ3NGNZTy9ldmJpN3V6Tm16QmhhdEdpQldxM20wcVZMNU9ibW9sS3B5TTNOcFhIanhwdzdkNDZmZi82WjVPUmtKaytlYks0aW5wMmRUV1JrSkczYnRxVkRodzdFeE1SdzU4NGQyclp0UzJob0tFYWpFYTFXUzdObXplamN1Yk81QUptM3R6ZnU3dTZNR3pjT2pVWlRaQUd5bFN0WDh0Ly8vdGZpTlpWS1Zhcm5McGZMNmRldkgrdldyV1ByMXEwTUdqU0k5OTU3RHpEdDEzNTBINzFFSXNIUjBiRlU0eGNsTDlpMmFkYXl3c1o4bEFpMi8xbEVzQzFVbXZrSHo1UjZWZHZKUnM3NzdadFYwb3dFUVJBRVFhaXA5UGVUeWQ3d0xlb3pKN0N5czhlMlF6aU9mZDlBNmxYK0N0VFYwYzJiTjgxN2x3RVNFeE5adkhoeGdYYlcxdGJZMmRsaFoyZUhpNHNMSGg0ZUhEbHloSWtUSnpKejVrd2NIQnhZc21RSjkrN2RJejA5blQ1OStnQmdaV1hGcjcrYUNuV2xwYVVCNE9KaStiaFZWMWZYSXVmcTcrOVAwNlpOa2N2bHJGKy9uazgvL1pSTGx5NnhlL2R1cGt5WkFwaFczMHRLSXBIUXRXdFhPbmZ1ek04Ly80eU5qUTBBYXJXYWpJd00zTndxWjlVWlFCWlVEOVdwWTVVMnZ2Ym1EV3lmc2J5M1hYanlpR0JicUJUWmFpMy9QZmxYcWZ1TmVsWlVJQmNFUVJBRUlUOU45RVV5RnMwQm94R0hQZ053Nk40TEsvc25lNDl1Y0hBdzc3enpEaktaREJjWEY1eWNuTEMzdDhmQndRRUhCd2RHalJyRjg4OC96NmhSb3dyMDNicDFLeHMzYnVUZXZYdlVyMStmK3ZYcm85ZnJDUXdNcEhidDJ2ajcrK1B2NzQ5Y2J2cWJLKy9zY0Y5ZjN6TE5OZTlOZ00yYk4rUGg0VUhuenAxUktCUklwVkp6RmZPREJ3L3l3dzgvTUc3Y3VDTEgwbXExdlBycXF3VWUvK2FiYnpBYWpSaU5SdGF0VzhlR0RSdnlYWC9ublhmbzI3ZHZtZWIvS0tsZmJZeUhsT1VlcHpBR2hRS3BYMENsalM5VUx5TFlGaXJGNnBPWFVKVmhWWHYwczZJQ3VTQUlnaUFJRHluMzdDQjd3N2RZMXc3Q2RmeVVKM1lsMjVJMzNuZ0RwVkxKbkRsemtNbGtSRVJFbUZQREh4VVRFOE9YWDM3SmtDRkRhTisrUFgzNzl1V2xsMTR5cDFzL2Z1UVdnRktwUktGUTRPRGd3S2xUcDVCSUpOU3ZYNy9RdWF4Y3VaSm16WnFaajk5Nm5GYXI1ZGRmZnlVOFBOemk5ZVRrWlBidDI4ZjQ4ZU9MZk01U3FaVDMzMy9mNHJXZE8zY1NGeGZINk5HanpjZUI1UWtKQ1NseTNKS1MrUWNpY1hNbjkrQWYySFYrdmtMR3pLTThzQWRybjFySWZQMHJkRnloK2hMQnRsRGhkQVlEWHg4dC9ibmFZem8weDBFdXZpVUZRUkFFUVRESlh2OHR5dDkzWU5zaEhPZEJ3NnYxYXJaV3F5VXlNcExubm51T0xsMjZWTWlZaVltSlRKMDZsZHUzYnpOeTVFaUxnVGFZenRuMjh2SmkyclJwZE9qUWdROCsrQ0JmcXJWZXJ5Y3VMbzRyVjY2WVAyN2R1c1hjdVhNSkRBeGsxNjVkdEdyVnFzZ3p4UThkT21UZTUvMjQ1T1JrNXMyYmgxUXE1YzAzM3dSTTU1TXJGQW9PSGp5SW82TWorL2J0dzgvUHI5am5mUG55WldKaVlnb0U1ZnYzNytmYXRXdFlXVmx4OCtaTjNucnJMWnljbklvZHJ5eGNobjlBOHNnM3NRbHJoOFNoK1AzZ1BxdC9LcmFOSVN1VG5DM3I4Vjc2WFVWTVVhZ2hSR1FqVkxoZkx0MGdSWkZicWo2bXZkcWlBcmtnQ0lJZ0NDYnEwOGZOZ2JiTGlLSlRqNnNEalVhRFFxRmcxcXhaM0xsemgwR0RCcFZydlAzNzk3TjQ4V0xzN2UxWnNHQUJqUm8xeW5mOTBYTzEzZHpjbURWckZ0dTJiV1A1OHVVTUh6NmNjZVBHMGFsVEp6SXlNaGc0Y0NBYWpRWXJLeXZxMXExTGl4WXRHRGh3SUxWcjEyYjY5T25rNXVZeVpNZ1E4M2g1cThaNnZTbEwwV0F3a0ptWldhQVNlV3BxS212WHJ1WEFnUU9FaDRjemZmcDBjN0d5c0xBd2dvS0NpSXlNQkV6N3ZpZE1tSUJhclFieUh3ZW0wK25RYURUczI3ZVB0V3ZYOHV5eno1cXZaV1ptc25idFduYnMyRUd6WnMxbzJiSWxtelp0NG84Ly9tRGd3SUgwN3QyNzBEY2h5c04xL0dReUZzN0dmY3JzQ2hrdlk5RnNYTWNWZm5TYThHUVN3YlpRNFJZZE9sdnFQbU03dGhDcjJvSWdDSUlnQUtaanZUSlhMc2E2ZGxDMUNyVEhqaDNMMkxGakxWNXpjSEJnenB3NXpKMDdsN1ZyMTVLYW1zcllzV1BMZENUVndvVUwyYmx6SjJGaFlVUkVST0RzN0V4TVRBeW5UcDNDd2NHQisvZnZrNU9UVTZCUVdPL2V2UWtORFdYbXpKbk1uRG1UVHo3NWhCZGVlSUUzMzN5VG9LQWdtamR2Ymc2Ry8venpUOGFQSDA5eWNqSWZmdmdod2NIQjVuSHlxbzcvOHNzdkpDWW1taXVmMTZ0WEw5LzkzTnpjYU5pd0lZTUdEU3BRcWR6WjJabVZLMWNTSFIxTlRFd01OalkyWkdSa01IdTJLWGdOQ0hpNGIvblFvVU1ZREFidTNidkgyMisvellBQkE0aU9qbWJ2M3IzczNic1hsVXBGejU0OWVlKzk5N0N4c2VIRkYxOWs1Y3FWTEYrK25PM2J0L1B1dSsvU3NXUEhVci9PUlpFM0NzV21lU3V5MWl6RGVZamx0UGFTeWx5OUZKdFc3WkFIVjB5cXUxQnppT2hHcUZCL3h0L2pjbEphcWZvNHltV01hTmUwa21Za0NJSWdDRUpOazdYK1c0eEtCYTR6RjFiMVZFcEZKcE14ZWZKa0pCSUpCdzRjb0YrL2ZpVktuWDVjZUhnNEhoNGVEQnc0MEJ5c3ExUXExcXhaQTVoV2haczJiY3BMTDcxVW9HKzlldlg0K3V1djJiVnJGMTI3ZGdWZzRNQ0IrZG9jUDM2Y3FWT240dTN0emR5NWMvT2QyUTNnNStkSC8vNzkyYkZqQi92MzcwY3FsUklXRmthblR2bXJhRXNrRW5yMDZGSGtjMGxKU1dISmtpWG1yMTFjWEhqOTlkZnpwYVBYcjErZmdJQUFKazZjU0VCQUFNT0hEK2ZPblR0SUpCSTZkdXpJZ0FFRDh1MG45L0x5WXZMa3liejAwa3NzV3JTSU9YUG1VTGR1M1RLOTFrVnhlT1UxRkR1MmtEWXJBdGR4azVFNGxpNXQzWkNWU2NhaTJkaTBhb2ZEeStVdjNpYlVQRmJHUjNOUUJLR2NCbS9jemE3b202WHE4Mzc3WmtTKzFMNlNaaVFJZ2lBSVFrMml2NTlNeWtmdll2OWlUNXdHRGEvcTZaU0p3V0FnSVNFQmYvK0tMNFJsTUJpd3NySXFVQ0NzdFA3ODgwOWF0V3BscmtoZTJmSXFpUmUyMG04d0dNelhEaDgrVEhwNk9wMDZkU3IyMkRHdFZrdE1UQXhObWpTcDhEbm4wVno1aTR4RnMzSDZ2N2V4Ni9KaWlmb29EK3doWjh0NlhNZE5GaXZhLzJBaTJCWXFUSHg2TnEwV2JLQTAzMUZXVm5EaDQ4SDRPbGZmZ2llQ0lBaUNJUHg5TWxjc1FuMzZPRjRMdnEzV0JkR0VmNTdNVlV2UUp5Y2hjWFJFRmxnWDZ3Y2ZBTHI0V0hUeHNXaHYzc0NnVkdEdFhRdm5kMFpYOFl5RnFpYlN5SVVLcyt6WStWSUYyZ0I5UXV1TFFGc1FCRUVRQk1DMFYxdDk1Z1EycmRxSlFGdW9kbHlHalVHYmNBZjluWGkwOGJFbzkvNktMajRXd0J4NDJ6N1RDYWxmZ0RqZVN3QkVzQzFVa0d5MWx1K2lva3ZkYjBLbnA0dHZKQWlDSUFqQ1A0THE5SEdNU2dVTzNYcFc5VlFFd1NLWnJ6OHlYMzlzMnp4YmZHUGhIMDhFMjBLRldIUHFMMVE2ZmFuNlBCUDRGRTFxZVZUU2pBUkJFSVRLY2xkNUJaVSt4L3kxbTgxVHVNc3J0akNSOE0razNMTUQ2OXBCNXRSY1FSQ0Vta3dFMjBLNUdZeEdsaCs3V09wK296dUljN1VGUVJCcWlseDlGbnNTdnVGaStuN1NOUWtGcnJ2SmZXbmoyWnRPUGdPeGt6cFh3UXlGbWs1L1B4bmRyVGljQmc2cjZxa0lnaUJVaU5JZi9DY0lqL25sMGczdVpTdEsxU2ZBelludURZTXFhVWFDSUFoQ1JkcWQ4RFV6TDd6RW9hVDFGZ050Z0hSTkFuc1NscG5iVlJhZFRvZE9weXV5amRGb1JLUFJZREFZeW4wL2xVcUZTcVVxc2sxNmVqb1JFUkdrcDZlWCszNy9aSm9ycGpmdTVZMUNxM2dtZ2lBSUZVTUUyMEs1TGYrejlLdmFIM1JvUVRsUHJCQUVRUkFxV2E0K2krL2pQdVAzaEc5UTZiTkwxRWVseithWDIvUDRQdTZ6U3BuVDVNbVRtVGx6WnBGdEVoSVM2TkdqQnlkUG5pejMvZWJNbWNPTUdUT0tiS05XcTRtS2lrS3RWZ09RbVpsSlltSml2ZytEd1ZEZ3NieVBqSXlNWXVlaDErdjUvUFBQNmRtekorZlBueS8zODZxTzFLZVBJL0h3RWlua2dpQThNVVFhdVZBdTExTXlpYnFkVktvK0xyWnlCcllTNXcwS2dpQlVkNy9jbXNlcDFPMWw2bnNxZFJzQWI5UXBPakF1aVJzM2JxRFhtK3FDS0pWSzlIbzlNVEV4aGJhL2YvOCtZQXE2ODlwNWVIamc0ZUhCd1lNSCtldXZ2eXoyR3pCZ0FISzVIR3RyYTJ4dGJTMjIwV2cwYUxWYUhCd0tyNVM5ZlBseTl1N2RtKyt4alJzM01uandZSXZ0MjdkdlgyUkFiekFZbURkdkhrZVBIc1hiMjV2WnMyZnp4UmRmVUtkT25VTDcxRFNtS3VRbnNYOVJGRVlUQk9ISklZSnRvVnpXbkxMOEIwdFIzbTNYRkxsVUpGVUlWVXQxOWhUcTQvOURGeCtMeE00R3pZMjRxcDZTVUFua2RZTXdxRFNtNDFqYWgyUFR2RlZWVDZuR09KajBYWmtEN1R5blVyY1I2dlljVFYzRHl6WE9SeDk5aEVLUmY3dlM2TkhGbjErN2JOa3k4K2VEQncvbXJiZmVJak16azRTRUJGUXFGZWZQbitmcHA1OUdMcGNEcGhUMWlJZ0lRa0pDR0Q5K3ZNVXhOMnpZd0o0OWU5aTBhVk9SOTM3aGhSY1lPM1lzOSs3ZDQ3MzMza011bC9QRER6K1lyMy80NFllODhNSUx2UFRTUytiN1c1S2RuYzNzMmJNNWMrWU1VNlpNNGVtbm55WWlJb0lQUC95UVNaTW0wYlp0MjJKZmg1cEFFMjNLa3JQcldMN3ZGVUVRaE9wRUJOdENtV24xQm40NFYvaktnaVV5cVlUaDdjUmVMS0ZxWmEyWWp6SHpEdkphanRoM3FZZk15eGxvWE5YVEVpcUo5bjRXdXZ0WjVPNWVqL3JVWVp5SFd3NmloSWZ5aXFGVmhGOXV6YU8rVTFpNWlxWnQyclFKbzlFSXdHZWZmWWF0clMxVHBrd3B0SDFlZ1B2Wlo1L1J1blZyQUt5dFRYL3k5T3JWaTE2OWVuSDQ4R0hpNHVMNDRvc3ZrRWpLOWdad2RuWTJ5Y25KcEtTa0FCQWZIMDl1Ymk0QVVxa1VPenM3Ykd4c3pPMjNiTm1DVnF0bDlPalJXRmxaNGVEZ2dMdTdlNkhqWDdseWhWbXpacEdUazBOa1pDUUJBUUU0T1RueDczLy9teSsrK0lKUFAvMlUzcjE3TTN6NDhFSlg0bXNLMWVrVFdOblppeFJ5UVJDZUtDTFlGc3BzejlWNDBwUkZGNDE1M1ArMUNNYkx3YTZTWmlRSXhUR1M4ZVdueUQyc3NBOXZWTldURWY0bU1pOW5aRjdPMkRVR3hibDRNaFo4aHV1RXp3RlJPS0l3QjVQV2wzaVA5dU5zcFk0QTVxUEIwalVKbkV6WlJtY2Z5eW5VSlJyemtVQlNJcEZ3L3Z4NVJvMGFWV2o3dkFKcWNya2NPenZMdjNOT256NU42OWF0eXh4b0F4dzllcFFGQ3hhWTN3aVlPblVxenM3T3RHN2Rtc3pNVEtLam84MHA3UUFwS1NrODlkUlQ1am5tdlFId09JVkN3ZXJWcTlteFl3ZjE2OWZuMy8vK045ZXVYV1BvMEtFc1hMaVE0T0JnWnN5WXdZOC8vc2lxVmFzNGN1UUliNzMxRnQyN2R5L1g4NmtxcGhUeUU5aTBhbGZWVXhFRVFhaFFJdGdXeW16am1TdWw3ak9xdlRqdVM2ZzZXY3ZuSTNNSCsyWUJWVDBWb1lvNHRBaEVjZTRtV2Q4dXhIbjRoS3FlVHJWMUttVmJtZnJaU2gwWjNYQTFBRXV2dm1NT3VFK2xiQzlYc1AyNGdJQUErdlhyVitqMTlQVDBmQ25ranpNWURCdzllcFQzMzMrL1hQUG8zcjA3M2J0M1o4dVdMU3hmdnB5MWE5ZFNxMVl0NXMyYng0a1RKemg3OXF3NUVBZkl5TWlnVVNQVEczMHFsU3JmcWplWWd1enQyN2Z6MDA4L29WUXFHVHAwS0srLy9qcFNxUlFQRHcvcTFhdkgxS2xUV2JwMEtSNGVIdlR2MzUrd3NEQVdMMTdNZ2dVTDJMQmhBOTI3ZDZkYnQyNTRlM3VYNjduOW5WU25qMk5VS2tRS3VTQUlUeHdSYkF0bGtxcFU4WHRNZktuNk5QZjFwS0czV3lYTlNCQ0twajV6QW1QV1hSekVpdlkvbmtPTElETDNYa1oxL2pTMllnOTNBV21hdTZScjdwVzZYMTZnN1dkditqZld4cU0zaDVJM0FKQ1FlNVZjZlZhRm5iL3Q3T3hNYUdqaFc1S1Nrb291M0JrVkZVVkdSZ2FCZ1lIbWxXY25KeWZ6Q3JyQllFQ2owWmcvZi96cngxbXFldjdpaXkveTBVY2ZjZmZ1WFlZTUdRS1lxcFM3dXJvQ3BzRDYwU0pyQ29XQ3Q5OSttOHpNVE5xM2I4K0lFU1B3OC9Nelg1ZkpaRXlaTW9WUm8wWng0Y0lGbm52dU9RRHExS25EL1Buek9YRGdBTjk5OXgzcjFxM0R4OGVIRjE5OHNjalhvTG93S2hVb3RtNUMxcWdKOHBDbVZUMGRRUkNFQ2lXQ2JhRk12b3VLNXBFMzYwdGtrS2hBTGxRaDFmRUR5R3M1VnZVMGhHcEM3dXVFK3RnK0VXeGJrS2EyZkk1MlVSNFB0RSttYkRNSDJubnVLcTlTMzZsMWhjd3hLaXFLTjk5OHM4ejl0MjdkQ3NESWtTUE5qNDBlUFpvK2Zmb0E4TnR2di9IYmI3L2w2OU9qUncvejV4NGVIdWJQVlNvVmx5NWRBbURwMHFWTW1GQjR4a1JtWmlZdUxpN2s1T1NnMVdyTmdUZUFnNE1EUTRjT0pUQXdrTkRRVUk0Y09jS0pFeWNLak5HM2IxL1MwOVA1K2VlZnpZOEZCd2NUSGg1T2x5NWR6T254TllGUnFTQnQ5aFQwS2NrNHYvdEJWVTlIRUFTaHdvbGdXeWlULzU0c1hSVnl1VlJDdjJZTkttazJnbEE4M2EyYjJIZXBYOVhURUtvSmF5OW5sTkd4VlQyTlNxTy9uNHhSbVZPbVlsTjNsWmEzQ0xYMjZJV3ZmVU8yM2Y1M2dXdHYxSWswQjlyWHMwK3g2V2JsbkxHZHAwMmJOa1JFUkJSNlBURXhzZEFVOGRqWVdLS2lvZ0JUdFhKSFIwY21UWnBrdnY3dXUrK1NuZjF3di9xV0xWdlE2WFFNR0RBQWdJTUhEM0xseXNQWEtDb3FDbjkvZitMaTRzak56ZVd6eno3RDE5ZVhuSnljQW51MnM3S3krT3FycjVCS3BRQjgrZVdYeUdReWdvS0NpSWlJeUJmUUh6eDRrSXNYTHhiNU91aDBPakl6TTNuampUY0lEUTFGSXBHVU85QTJwTjVIZmZwNHVjWW9qc1RKQlUxc0RPclRKekFvY3ZDWXVVQVVSaE1FNFlra2dtMmgxUDZNdjhlZHpKeFM5ZWtkV2c5bjI4S1BOaEdFeWlheGxUK29PaTRJSVBOMlFXSlRjMzhtR1pVS05GY3VvWXVQUXhOOUVZTlNnZTVXd2VQcjNDSWlTNTJhYXluVk85VDFPZDZvRTJtKy9tZ3dQU0JvcHZsb3I3dktLNnkrWHJIVjNtL2N1RUZjM01QbmxwYVdobHd1NS9qeHdnUEM5UFIwQU02ZlAwOU96c1BmVitIaDRheGN1UkpIUjBkeWNuTHc4dkxDeGNVbFg2R3lzTEN3ZkdQOTczLy9RNlBSbU5PMm16UnBZaDRmWU5ldVhZU0ZoUkVYRjhlWU1XUDQvZmZmU1U1T0xyQm4yMkF3TUdMRUNBRE9uVHRIYW1vcXZYcjFBc0ROcmVBV3E2S3FyZWRadW5RcHUzYnRvbnYzN3NXMkxhbjdVejRBcGJMQ3hpdVVsUVNKc3hNdVEwZUpRRnNRaENlV0NMYUZVdHR3dXZTRjBRYTJGUHRraGFxbGlZMEh4TEZ6d2tPYTJKdFZQWVZTMGQ5UFJ2bjdkdFNuVDZCUFNUWS9MbXZVQkttbkZ6WXRINTYzTEhGd3dEcWdEckl5QkRIdU5yNEZIcnVlSGNWZDVSWDg3QnZSeHJNM043SlBjU3AxT3dPQ1p0TEdzemRnQ3JTWFhoMVc1aXJtaFRsMTZoUTdkdXpJOTFoQ1FnSno1ODYxV0FRc0t5c0xsVXFGcDZjbmh3NGQ0dENoUStackxWdTI1TXFWS3d3ZVBOaGlBYlg3OSs4emYvNTgzbjMzWGVyV3RmemFHWTFHMXF4Wll6NDcrL1RwMHd3Y09KQWZmL3dSVzF0YlJvd1l3Yng1ODh4N3RyT3lzdmorKysreHM3TXpwNmxIUlVVUkdocHEvcm9rMHRMU3VIMzdOczJibXdxTlJrZEhzMzM3ZG9ZTkc0YXZiOEgvWjJYbFBtRXEycHZYS213OFN3enBxZWdTRTlCRVh5Snp6VExjbi9JVEFiY2dDRThrRVd3THBhTFE2UGpwUXVsK0NmdTdPTkt4cmwveERRVkJFSVFDZFBHeEtIL2ZRZTdoL1FEWXRHeURmYmVlV0FmVXFaU0NVcGFDYlpVK202VlhoL0Z4azgyNHkvMTRvMDRrblh3R21WUEhTeEpvKzlrM0xOTjhCZ3dZWUU3aEJ0T1oyK3ZXcmVPamp6NHlyK2oyNmRPSHQ5NTZpMWRmZlpXa3BDUW1UNTZNczdNekVSRVJCUUx5Yjc3NUp0OXE5Nk55YzNPSmlvcktkNy9IS1pWS29xS2lHRGh3SU1lUEg2ZDU4K2I1OW5BL3ltZzA4c2NmZi9EaWl5K2FpNjhwbFVyT25EbUQwV2drTGk2T09uWHFGSG92blU2SFNxWEMzdDZlOWV2WHMydlhMajc1NUJPNmRPbkMvUG56cVZ1M3Jya3ErNjFidHdnSUtQOUpDN0tHSWNnYS9qMDFWdlQzazhsWU9JdTBPWi9pSGhFcEFtNUJFSjQ0TmU4d1JxRktiYjE0RFkyK1lDWFdvcnpWdW5FbHpVWVFCT0hKWlZRcXlGcTVpTlRQSnFDS09vNzlpejN4L005S1hNZFB3YjVicjBxcjNPd3U5OE5OL2xTQngxWDZiRlpmRzArdVBndWdWSUYyUGFkVzVhNUVucDJkell3Wk05aTRjU09mZi81NXZ0UnBqVWFEWHE4SHdNZkhoOFdMRjJOdGJjMklFU1BZczJlUCtkenR2T3NWeGMzTnpad0tib21WbFJYSGp4L242NisvTmovMjAwOC9vZGZyMGVsMEZpdWJiOWl3Z1RsejVtQTBHamw4K0RCOSsvYmwzcjE3akI0OW1tZWVlWVk1YytidzIyKy9NWC8rZktaUG40NUVJbUhidG0yTUhEbVM2T2pvQ250dWZ3ZXBsemZ1VTJaalpXZFA5b1pWVlQwZFFSQ0VDaWVDYmFGVXZpdGxDcm1WbFVnaEZ3UkJLQzM5L1dUU1prOGg5L0IrSFBvTXdHdkJ0emdOR283VTYrODVPN24xZzlUd3h5WGtYbVhwbFdIbWdMdWtxZU9ocm1VL1AxbXIxYko1ODJZR0R4N003ZHUzYWRLa0NUTm16S0JuejU3bUQ2MVd5K3JWcTgxZkR4Z3dnTXVYTC9QeXl5OHpmLzU4Qmc0Y3lJWU5HMUNwVkdXZWh5VXZ2UEFDN2R1M0wvUjZlbm82VXFtVWMrZk9jZkxrU2RMVDA5bThlWE9COVBIZmYvOGQ1WU45MG52MzdpVTFOUlVySzZ0OGJhUlNLVk9tVEtGTm16WXNYcnlZOVBSMGZIeDhXTDkrUGExYXRTSWdJSURwMDZlVGtwSlNvYyt4c2xuWk8yRFhzU3VhSzVmUTMwOHV2b01nQ0VJTkl0TEloUks3bnBKSjFPMml6eTU5WE5jR0FkUnlzcStrR1FtQ0lEeDVOTkVYeVZnMEI0ekdNaFU0cXdpZGZRWnhLR2s5S24zQmRPdThnTHRQd0Nlc3ZqNisyRURiVGY0VW5YMEdsM2t1ZS9ic1lkV3FWZlRwMDRkMzNubUgrL2Z2azVxYW1xL054SWtUNmQ2OU8xMjZkTW4zZUxObXpYanV1ZWY0OXR0dnVYVHBFbSs4OFVhKzYzbGZhN1hhTXMzTjJkbnlhbjFXVmhiMzd0MWo2TkNoT0RnNEVCSVN3dTdkdTlteVpRdisvdjcwNzk4LzM5RmRTNWN1eGRIUkVSOGZIKzdldlV2Ly92MHRqbXR0YmMzVXFWTzVlUEVpQVFFQnBLV2xzWGJ0V2x4Y1hKZytmVHFqUm8xaTJyUnB6SjgvSHhzYm16STlwNnJnMEwwWHlqM2JVZTdaanRPZzRWVTlIVUVRaEFvamdtMmh4TDQ3ZmJuVWZRYTFFcXZhZ2lBSUphV0xqeVZqMFJ5a0hsNjRqcC95dDYxa1A4NU82a3czMy9jdEh2TUZwb0Q3NjZ2RFNqUlduNENKNVpyTEs2KzhRdXZXcmMzcDMvNysvdmo3Kytkckk1Rkk4UFgxTlJjUGUxU0RCZzJZTzNjdWVyMGVpU1IvUXQvSEgzK012YjA5WDMzMVZiN0hEUWFET1MzZGFEUmlOQnJOWDF0Sy9YNVVkblkyNTg2ZFE2MVcwNzE3ZDBhT0hJbGFyV2IxNnRWY3VuU0pyNzc2Q3BsTVptNnZWcXRSS3BXNHVycXliZHMyWkRJWm5UdDNCakMzVTZ2VjV2WTJOamJtaXVsWHIxNEZJQ1FraEZxMWF2SHh4eDh6YmRvMGN5WkFUV0ZsNzRBOEpCVDFtUk1pMkJZRTRZa2lnbTJoUkF4R0l4dlBYQzFWSDNkN1c3bzNES3FrR1FtQ0lEeFpqRXFGZVVYYmZjcHNyT3dkcW5RK25YMEdrNkM4eXFuVTdXVWVvNVAzUVBPeFlPVngrdlJwVnF4WVVlaDFyVmJMZi8vN1h6WnMyR0R4dXF1cksydldyQ253ZUt0V3JYQnhjZUg2OWV2NUNwVjk4c2tuQmRxVzlIZ3RKeWNuWG5ubEZZS0Rnd2tQRDBldFZyTm8wU0l1WHJ6SS9Qbno4Zkh4TWErazc5NjlHMXRiV3lRU0NaNmVudXpidDQ4dVhicmc2T2dJUUdCZ0lBQXJWcXpnaFJkZXlQZG1nVnF0WnRPbVRkU3FWWXQ2OWVvQjBMNTllNlpObTBhN2R1MUtOTmZxeEtaVk85Um5UcUtManhXRjBnUkJlR0tJWUZzb2tkMVg0a2xUbG02djIvKzFDRVltRldVQkJFRVFTaUxuNSsvUnB5VGpNWE5CbFFmYWVmTE8xaTVMd04zYW8xZTVWN1h6dEd6WmtrbVRKcFc1djF5ZVNjRHo4d0FBSUFCSlJFRlUvMHoxZ0lBQTFxeFpnNU9URXdDREJnMENRS0ZRTUhGaTBYTk9TVWxoMWFxaWkzbU5IRG5TL1BtR0RSdElTMHZqNjYrL05wK25MWlBKNk5teko5dTNtMTdYL3YzNzQrM3RUV1JrSko2ZW51YSt0V3ZYWnNTSUVXelpzb1V2dnZnaTN6MmtVaWwxNnRSaC9QangrZlozZCtqUW9jaTVWVmUycmRxUnRYSXhxdE1uY0JUQnRpQUlUd2dybzlGb3JPcEpDTlhmd0EyL3NmdEtmS242bkJqM0J2VTlYU3BwUm9KUU9rbHY5Y1puWEkrcW5vWlFqU1F0Mm9uUHVtMVZQUTNBVkJBdDVhTjNzZTBRanN1SWNWVTluUUoySjN4ZDZCN3V4OWxLSFhtalRtU0ZyR2cvS1l4R1k0R0NaMEpCYWJNblkxUXE4WWhjV05WVEVRUkJxQkJpWlZzb1ZxcFN4WjZycFF1MHcveTlSYUF0Q0lKUVFqbGJ2OGZLemg3bmFycGZ0YnZ2S0RyN0RPSmcwbnBPcFd3alhYT3ZRQnRmdTJCYWUvYW1qV2Z2Y2gvejlhUVJnWGJKMkxacVIvYUdWZWp2SjFkWnZRSkJFSVNLSklKdG9WZ2J6MXlodFBrUGcxcUZWTTVrQkVFUW5qQkdwUUxWa2YzWXY5aXoycVNQVzJJbmRhYTc3eWk2KzQ0aVY1L0ZYZVhET2g1KzlnMUZnQzJVbTAxTFU3Q3RQbk1jKzI2Rm4xOHVDSUpRVTRoZ1d5aldkMUhScFdvdmwwcDR0Vm1EU3BxTklBakNrMFd4MjdSdnR5WUZGM1pTWitvN3RhN3FhUWhQR0ttWE45YTFnMUNmUGxHai9qMEkveXphTy9Ibzc5eENHeCtMN2xZY3VsdHhBRmdIMU1FNm9BNnlvSHBJL1dvajh3K3M0cGtLMVlFSXRvVWlYYmlYd28zVXpGTDE2ZGU4QVE1eThhMGxQTmtPWGJ5TnE0TXR6ZXA2RmR0V285V1RscDBMZ0xlckF4Skp5Vk5LRFFaanFkcVhSV0thZ2xydTFXZEZOVk9oSmxldHhjM1JGcHQvd004UzFaSDl5Qm8xRVdtemdnRFlkZW9xVXNtRmFpdHp4U0lNR1dsWU9UZ2lDNnlMZmJkZVdBZVlUakxJQzd4VnA0NWhQS2hBNHU2QnkvQVBxbmpHUWxVVHBhS0ZJdTI2SEZmcVBnTmJpck8xaFNmZnpBM0hXZnZIWHlWcSs4M084d3llOXh2dkxkcUx2cGd6ZXZPa1p1VVN1ZkZQSWxZZktzODBpL1hicVZqZS92STNOdjN2U3FYZDQ4Nzk3RksxWC83Zzlib1FkNytTWmxSOTZPSmowYWNrWTlleGExVlBSUkNxaGJ4L0M4bzlaVDl5VGhBcW11YnlCWkpIREVBZUVvcmJKek53SGYwdkhGNTVEWnRtTFpHNnVpRjFkY09tV1VzY1hua04xekdmNFBiSkRPUU5HcE04OGswMFZ5NVY5ZlNGS3ZUa0x4a0k1Ykl6dW5UQnRwK0xJKzBDbjZxazJRaEN6Uk43TDRPZEoyTUJVS3AxL0hEd0tvTzZOaTYybjYxTXl0bnJ5V1FwTlJ5K2VJZU9UZjN6WGYvbDZEV09SU2VVZUI3dFEzenA4MnpCN1IxQlBpN0lyU1dzMm4wUmxVYkhrQmREQWRnVEZjZnZaMHBYR0RIUDUyODlpNE90RElETkI2L3k3ZTRMZlBSYUdOM0M2aFRUODU4bjkvQit3RlFZU2hBRXNMSjN3TFpET0xsSDl1UDQ2aHZWdW82QjhNK1FzMjB6bXNzWDhGeTBHb21kZlluNzJYVitIcHV3ZG1Rc25JMU44MVk0dlBKYUpjNVNxSzVFc0MwVTZrNW1EcGVUMGtyVnAxY1RjVGFtSU9ReEdJd3MvdVVNQm9PUkYxb0djdkRDYlRZZWlPYTU1clh4ODNRcXNxK0RuWnpCenpkbTZmWnpmTHY3SXM4MDlzWDZrWFByYjZka2MvWjZjb25uVXR2TDh2MUNBanlJSE5LQmlOV0gyYkEvR2x1NU5RTzZOQ0lwUThtRjJMS3RMT3YwRDFmdlBWM3NNQnBoL2s5Uk9OdkxlYWF4SHdCNnZRR05UbSt4Zjk3cXYwWm5JRmV0dGRoR1ppM045M3JVVk9veko3QnAyVVlFRklMd0NMdU80YWlPN0VleGV6dU9yNzVSMWRPcGNvY1BIK2I4K2ZPTUdUT21YT1BjdUhFRFgxOWY3T3pzQ3IzUHlaTW5tVEJoQW5xOW5sT25UdEcrZmZzaXgxUXFsZGpibHp3QUxRK0R3Y0NkTzNmdzhQREF3ZUh2K1ptWnMyMHpoc3cwM0NNaXk5UmY0dUNJKzVUWlpLNVpobUxIRmh4NjlxdmdHUXJWblFpMmhVSnR2M1NqMUgxNmltQmJFTXpXL2ZFWGY4V25FdUR0eElSWFd4SGc3Y1NxM1plWXNmNVBGbzhLeDdhWS9jZzkydFRsaDROWGNiU1RrWmFWaTdkYndUOHVQbm05TmVITkF3b2RZLy81Vzh6YmZLckkrelN2Njgza0FXMzU0b2VUdURuYW1PL2R2Mk93eGZiWnVWcWM3R1FGSG4vL3F6KzRtNUwvSE9id0ZnRWtwaW40NysrWGlOeDRuTG5ET2hGYXg0c0Q1Mjh6ZC9QSkl1YzEvYnRqaFY0YjFyMHBBN3JVN0Mwcit2dko2Rk9Tc2UvV3M2cW5JZ2pWaWp5a0tiWWR3bEgrdmdPSDdyMys4VzlHM2JwMWk1TW5pLzU1V1J5RlFzRy8vdlV2UER3OG1ERmpCcjYrdmdYYTNMaHhnOTI3ZHpObXpCaE9uVHJGNTU5L1RxZE9uUmczYmh4T1RnWGZzRDEyN0JoZmZ2a2xjK2JNb1dIRGh1V2EzN0ZqeC9EMDlDUTQyUEx2SFlEczdHeUdEUnZHeHg5L1RMZHUzY3AxdjVMUVhMNkE1dktGTWdmYWozSVo4ajVwc3lLUU5RaEIzcWhKQmN4T3FDbEVzQzBVYW1mMHpWSzE5M2EwbzAzdFdwVTBHMEdvV2M1Y1MyTGpnV2lrRWlzKzZkOEdtYldVL2gwYmN1eHlBdEczMHBpNytTUlRCejVUNVBtN01tc3BDOTdyUWkxM3gwTGJXR0dGOU1FS3IxYW5SNmMzNUZ2MXRjTHkrSXBjRGQvLzd3b2V6bmIwZmJZQkhVTDlXUi9raWF1akxWOXVPY1g1MlBzc2ZqOGNOeWZiZlAydTNVMW4vTEw5dlBGY1NJRjArTUtleVp2aElTU21LL2p0VkJ4VHZ6dkdtbys2NCsxcVQvdkdCZi9ZeTd2SC9jeGNRZ0xjY1hPMHRkakczN1B3MTZTbVVKODVEcGlPT3hJRUlUL0h2bStnT3JLZnpCV0xjQjAvdVVybmtwU1V4UHIxNnpsMTZoUVpHUms0T1RuUnNtVkwzbnJyTGZ6OC9Dcmxuc2VPSGNQVjFaWEdqZlAvbk5WcXRXelpzb1VlUFhvd2JOZ3dzckt5Q2gxajlPalI5T3BscXVydTRPREE5T25UbVRwMUttUEdqT0h6eno4bk5EUTBYM3NiRzlPYnJUcWRqZzRkT2pCNzlteG16NTdOMkxGaldiRmlCWEs1UEYvN05tM2EwTHg1Y3laTm1zVENoUXNKREF4a3hvd1pIRGx5cEVUUGNkaXdZUXdZTUFDMVdzM1NwVXZKemMxbHdZSUZCQVpXanlyZUdRdG40N2xvZFlXTjV6cHVNaW4vR29uM3NnMFZOcVpRL1lsZ1c3QW9QVmZOOGZoN3BlcnpTdU82RkJFM0NFS050dXpYYyt3NG5qL2I0MExzZlY3KzlDZnoxNXNpWHNIWndZWnJkOU9ac2Y0WVJpT003Tm1jaHJYZEFaQktKVXdmMUo1UlMvN2d5S1c3ek50OGlvLzdoWm1EWllCSnF3NXhNNm53RXdBaUJyU2xlVjNMRlhxLzIzZVo3dzljWVd6dnArbjFUUDBpbjAvZS92RzZUN25ROThGZWJ0Y0hnVzJ3bnh0N29tN3k2ZG9qTEhqdk9lUXlLUUJHbzVHdnRwMUZvelBnNG1CVDVQaVBHOWVuSlFxVmx2QVdBVGc3Mk5Dc3JsZWhsZHpuYlQ3SjNqUHhETzdhbU5ZTm45d2FFTG1IOTJOZE8waFVYQllFQzZSZTNqZ05IRWIyaGxYay9QeDlsYVdUMzcxN2x6Rmp4cUJTcVdqUm9nV3VycTdjdUhHRC9mdjNjL3o0Y1JZdVhFaWRPaFZmaitMWXNXTWtKQ1F3Zi83OGZJLy84Y2NmckYyN2x2RHdjUFI2UGUzYnQ2ZGR1NEp2MkgzNTVaY1lIaXZJMmF4Wk03Nzg4a3NtVHB6STFxMWJDdzIydFZyVDlwMndzREMrK3Vvcjd0eTVnMXd1UjZ2VklwTTl6R3F5dHJabXlwUXB6Snc1azVNblQrTHA2Y2tMTDd4UVlENXBhV200dTdzWG1OK2o5LzM4ODg4WlAzNDhFeWRPWk1HQ0JXaTFXa2FQSG0zeHRWbTBhQkZMbGl6SjkxaEFRQUJMbHk2MTJMNHNNbGNzd21ud3V5WGJvNjNYa3pZckFubm8wMFYrbjBvY25YRDZ2N2ZKWExVRWwySGwyeElnMUJ3aTJCWXMybG1HS3VRaWhWeW9TTWFjYkl4cUZRYVZDcU1xRjZOR0RYbzk2UFVZRFhuL05aZ2VNeGpNajJIUVk5UWJJSy9OZyt2bEZlVGpUTnNIZ1YrR1FzMmxteWs0Mjh0cFZ1ZGh3R2d0bFhBck9ZdUkxWWRScW5XRXQ2aE5uL2I1aTVLNU85c1IrWFlIUGw1NWtEL094cU5RYVpuOFJ0dGlVOHBUczFRQWFIV0ZQeGVqMFFoUTVHcDVTZlI2cGo1bnJ5ZHo1Sys3TE54Nm1rOWVid1BBYjZmaWlMNlZ5dFAxdlhtbGJlbit2VXVsRWo0YitBeGdPZ290VjZNcnRHM2VjMVNxZFdRcTFCYmJTS3lzY0xLWFc3eFdFeGlWQ25TMzRuQWFPS3lxcHlJSTFaWjl0MTVvNCtOUS9MSUpLeXNySFBvTytOdm5rSlNVUk9QR2pmbnd3dy94OFBBd1A3NW16Um8yYk5qQTZ0V3JtVGx6Wm9YZjkrV1hYMmJjdUhGRVIwZWJIek1ZRFB6NDQ0OTA2OVlOSHg4ZkFPclhyMjh4cGZyUllQWlI5ZXZYWi9IaXhYaDVlWm5Iek1qSUlEMDluY1RFUkFBMmJkcUVScU1oTFMzTi9ERmp4Z3llZnZwcFpzMmFCY0RhdFdzNWNPQUFhOWFzWWNhTUdSZ01CdDUvLzMwY0hSMzU0b3N2ekVGNWNuSXlRNGNPNVYvLytoZGR1blFwZEg3MTZ0VWpJaUtDNmRPbjgrT1BQekowNkZEZWYvLzlmRzFVS2hYTGxpMGpQRHk4d0lxL3M3Tno4UzlxQ1dudnhHTklUeTNaS1JGYURSbkxGNks5ZmhWNTZOUEZOcmZyOGlLcTQ0ZlJKdHhCNXV0ZmJIdWg1aFBCdG1EUnJsSldJWGUxcytIWklNc3BvY0kvanlFckUwTjJGc2JzVFBSWm1SaXlNakhtWkdQSVZXQlVxVXdmNnR3SG4rZWFBdXE4cnhVNXhkK2dDcnpVdWk0dnRUWUZtSnNQWHVYU3pSU0Nhcmt3YmZERDRqRi8zVXhoNnJxalpDazFQRjNmbTQvN3RiWTRWbjAvTi83OWJtY21yanJFbjlFSmpQcnFEeUlHdEtXQm54dGZET3RVb1AzUnYrNHkvYnRqdUR2WjBpVFF3OEtJSm5yRGcyQzdITTh6cnlEWmV6MmFjU2sraFZydUR1U3F0U2pWT2xidHZvaU5UTXFvVjFxZ2VoQXMyOWtVM0x0ZG5GMG5ZMW02NDF5eDdTSTNIaS8wbW91RERWcys2MVhxZTFjWHVZZjNBU0J2RkZwTVMwSDRaM01aTVE2QW5LM2ZvNG0raU92NHlYL3JIdTRHRFJvd2MrWk1KSkw4QlJrSER4N001czJiK2V1dmtoMEJXVnFOR3pmR3o4K1A3ZHUzNCs5dkNzcjI3dDFMWW1JaTgrYk5LL1Y0c2JHeCtQcjZZbXRyYTA1OVg3WnNHVnUzYmpXL1VadG4vLzc5ZUhsNTRlSGhRZDI2ZFduZHVqVWVIaDdVcmwzYjNFYWxVdVZMWVpkSUpIend3UWQ4K09HSC9PYy8vMkhTcEVrQUxGKytIRzl2YnpwMDZGRHNITnUzYjgrOGVmTm8xcXdaRW9tRWwxOStPZC8xek14TWxpMWJSdE9tVFN0MXo3Yit6aTJzSElzdVlncWdqWWttYSswMzZGT1NLVTFxcDVXREkvbzc4U0xZL29jUXdiWlFRSzVXeC83cnQwdlY1NVhHZFpCS1JBNzVrMHlmZkE5RFdpcjZ6SXdId1hRbWhxd3NETm1aR0xPekhnVFZHUmh6U25lbWNrMTA4bXJCTFJaSEx0MWg5cVlUYUhVR0d0VjJaOGJnOXNpc3BZV08wY0RQamYrTTZNSm5hNDl3KzM0MjQ1YnROKzFsZnF3SW1rcWo0K3NIZ2VtSWw1c1ZHZHdhSGdUYmtqTCtXOHhVcU9rM00vL1p0dC85Y1pudi9yaWM3N0YzRi81dS9uekxaNzBzcHBSZnY1dk9kL3Z5OTJ2YjZDbGVibE9YT2srNTBLUE53NVZ4ZzlHSXBCUi9xT3c4R1dzK1dxeW1VdTdaZ2F4UkU2d0RSVWFRSUJUSFpjUTQ1Q0doWksxY1RPcW40M0hzK3dhMkhjUC9sbnRiS2d3R0lKVktzYkd4eVpkV1hkR0dEaDJLczdNemx5K2JmcFo2ZW5veVlzUUlQRDA5U3pXT1dxMG1JaUlDUjBkSFB2dnNNNEtDZ2dEbzJMRWpnWUdCZUhoNDRPN3VUbng4UEhQbnptWGF0R2swYVZMNklsNU5talJoNk5DaEhEcDBpTnpjWEs1ZHU4YWhRNGVJakl6RTJycGtJVWVMRmkwQTB4c0JHUmtaK2E3bHBiZnYzTG1UTTJmT0ZPZzdiTmd3dkwzTHZ5MUhHeCtMckFRL205TVh6a0pXcHo2dTR5YVJNcW5rYWVHeXdMcG80Mk94YmZOc2VhWXAxQkFpMkJZSzJCdHpDNjIrZEdtM1BSdUxQeGhyTkkwRzNmMGtEQ25KNkZPVDBhZmNSNS95NEwrcHlSZ3kwdUd4ZDc3L3FUSnlWRnlNZTNnazFwMzcyZmg2T09MbjRZaXQzSnFtUWE1MEQ2dkRSeXNPRmp1V3I0Y0RYNDk1bnNqdmo5T3l2by9GYXVPTGZ6bERjb2FTcCt0NzAvWHBvb3ZHNVAyN0xlK1JXSjR1ZG9RMThDbXlUZFMxSkZJeWN3dTlucDZqNHRqbC9PZUFlN3FZanB0cFh0ZmJ2Tzg4S1YzQitHOE8wSzFWRUs5MUNNNlhHcjdtOTB2WXlLUzg4VnlJK2JGc3BZYWRKMk54dEZBTnZhWlFiTjJFUGlVWjUzYy9xT3FwQ0VLTllkZXhLN0tBT3FRdm5FM215a1hrYlAwZXU0NWRzZS9XczBxcWxkKzhlWk9jbkJ5ZWZycjQxT0d5aUkrUE42OW9wNldsb2RQcGNIVjFOZThacjFYTFZKRDJ4eDkvWk5ldVhVV09aV05qdzdScDA1ZzJiUnBqeG94aDdOaXhkT3ZXamREUTBIejd0dlY2MDNHTW1abUYxdzBwekt1dnZrcDI5c00zMi9NS3N3RjgrdW1uQUl3WU1ZTCsvZnZuNjVlYW1zcmh3NGZOWHpkdTNKamc0R0FVQ2dVS2hRS3RWb3UxdGJWNWUxVGJ0bTBCVTNYMVBPbnA2Y1RFeERCMDZOQlN6OXNTM2EwNDdMc1Zuem5sSGhHSmRlMmdVbzl2SFZnWDVkNWZ5ekkxb1FZU3diWlFRR2xUeUIzbE1wNnJYN3Y0aGtMVjBtalEzYjJGTHVFT3VzUzc2RzdIbzA4MUJkWFZOWFc3T3RwLzdoWXlheWxxclo2RTFCeEdMUHFkbnUzcThmNHJMVmc0OGptZWNuZmcwTVU3M0w1Zi9BcS9sUlU0Tzlqd3hUdWRMSzVHNzRtS1krK1plQnhzWlh6OFdsaXg0Mm0wcGorVVpPVU10b044WFBpb2tCVDRQQkdyRHhjWmJMZW81ODNHU1QwQU9COTd2OUJqdnBJemxGaExyTml3UDVxZmoxNmpUL3Y2OU9zUWpMT0REUnNQUk9Ob0s4c1hiS2RsbSs3cFVJYjA5ZW9nYStVaWNnL3Z4N1pET1BLUXBsVTlIVUdvVWF3RDYrSzE0RnMwMFJmSjJmcTkrVVBlS0JSNVNGT3NBK3NnYnhSYTZjRzNYcTluMmJKbEFMenl5aXVWY28rSkV5ZVNtcHFhNzdHUkkwZWFQLy9zczg4QUNBa0pvV1hMbGdYNnIxaXhJdC9YalJzMzVxdXZ2bUxTcEVrY09uU0lGMTU0b1VCcXZLdXJLd0F4TVRISVpES1NrcEpJU2tvaU9UblovUG1NR1RNS1BaNnJWNjllZE9wVWNDc1V3TlNwVXkwK25wU1V4S3BWcXdCVGF2cVFJVU1JRGc3bTQ0OC9CbURwMHFWY3ZIaVI0Y09IRXhabStqMDRZY0lFR2pac2FINDk5dS9mejV3NWN5cnM3RzNkclRpc0E0b3ZlbGVXUUJ0TTM4ZTYrTmd5OVJWcUhoRnNDL25vRFVaK0srV1JYeStGQklrVThtckVrSjVxQ3FqdjNVR2ZjQmZkdlR2b0V1NWdTRTh0dnJOUXJEMm5ieElXWEl1amY5M0YxOE9SeGdFZS9IemtHZzM5M1FsdllUcnZ1dXZUZ2ZsV29ZMUdJeHF0SHB0Q2lxQlpDclRQWGs5aTRWWlRtbHovanNIbVN1RkZVV2xNd2JhdHZQRDA5YitMekZxS2w2dXBpcXVMZytWQ1p0RzNVbWtjNE1IcWo3cXo3Yy9yYk5nZnpmY0hycENsMEREKzFWYW12ZWVQcFpkYlN5VjBhdXBQa0UvRkZjUEpYUFFGUm1YbHZ1Rmt5TTVFbDVLQ1VhWEV0a080ZVIrcUlBaWxKdzlwaW50SVUzVHhzZVFlM28vMlZpdzVXNzgzWDVkNmVpUDFmSmhPTFBYeVJ1cnBnNnhSazNLL3lhVlFLSmc5ZXpabnpwd2hQRHk4ME9DeXZMNysrbXYwZWoxNnZaNlJJMGZpNk9qSWdnVUx6TmZ6Q29LRmhvWVdXQzJHZ3NFMlFLMWF0Vmk4ZURGeXVSeUpSTUpQUC8xRVltSml2b0FhWU1NRzA5RlVWbFpXZUhoNDRPUGpnNCtQRDAyYk5pMDByUjdBejgrUDVzMmJXN3dtbFZyK3ZkUzRjV04yN05nQlFNK2VQUXRjNzkrL1B4a1pHVVJFUk5DOGVYT21UcDFLVGs0T09Ua1BmMmFucDZjRFZGaXdMUWdWU1FUYlFqNUg0aExJMFdoTDFVZFVJYThpUmdQNmUzZlIzb3hGZS9NR3V2aFl0UEd4R0pXSzR2c0taUklWazBqc3ZVeityM01qanY1MUY0QUpyN2Jpci9oVWxtdy95ek1oVDJFams1S2FwVElIbXBmalU1aXk1Z2d2dGE3RGlKY2YvaEdTbks3Z3UzMlhhZHZvS1RxRTVpK1NjdVZXS3RPL080YnVRVnI0alhzWkRKeTdrMy8xYTAyYlJvVWZoWldXWTZwWTdtaFgvYXQwMzA3TzRxTVYvOFBIMVo1M1gyNUd2NDRONmRhcURqOGN2TUxyblJwaU1CZ3dHTUg2c1RjaS9EeWR6RlhOSzRycTlKOFZPbDZockdVNHZ2WW1EcjMvNysrNW55QTg0YXdENitMMHlONWFUZlJGTk5HWEhteURTakkvcm9vNmpqRlhpVU9mQWVVS3RxOWV2VXBrWkNTSmlZbjA3dDJiVWFOR2xXditSY2s3S3V2bzBhTW9GQXFjbloyeHQ3Y3ZkMEQ1YU5YdTMzNzdEYjFlajQrUER3MGJOcVJqeDQ3ODhzc3YrUHY3TTNIaVJMeTh2SkJLcFNRbEpXRmpZMk5lK2Y0N3FGUXFKa3lZUVB2MjdSay9mang5Ky9ibDhPSERPRHM3bzlQcDhnWHZmZnYycFZ1M2JnVlc2c3ZLT3FBT3VsdHhTRjNkS21TOHgrbmlZMFc5am44UUVXd0wrWlEyaGR6V1dzb0x3VVh2SXhVcWdGNlA3azQ4MnB1eDZPSnZtUDU3T3c2ajJ2S3hTRUxsMlBTL0t6all5bmkyOGNQSys0NTJjdjdWUHd4N0d4bHlheWx2ZnJFVG1iV1U3ejR4VlZHdDdlV0VRcVhselBYa2ZHTkZYVXRpZDlSTmt0S1YrWUx0QzdISmZMcjJLTGxxSFZLSkZYcURFU3NySzFRYUhaK3RQY0tFVjhQbzN0cHllbHRTdXVtTkZuZW40bGZCaTNJOUlaMXA2NDRXMjZZOFBGM3M2Tit4SVZzT1gyWGF1bU0wcSt2RmV5ODNZL2hMelFCUXFreHYrdVdkOFYyWmZOWnRxL1I3Nk9KanlWeXhpSnlmTmlJTGJpeFN5QVdoRXNoRG1sYmF2NjJkTzNleVpNa1M3T3pzbURadFdvbXFhMWVFVFpzMjRlM3RUWFoyTm0rKytTYkRodyszdUFKY1VqdDI3T0RpeFl1TUd6ZU9iNy85dHNEMWE5ZXVjZjM2ZGZPZThQajRlQ1pPbklpdnIyK0JNNzhmdDNMbFN2NzczLzlhdktaU3FVbzFUN2xjVHI5Ky9WaTNiaDFidDI1bDBLQkJ2UGZlZTRBcHU4RFc5dUh2T1lsRWdxT2pZNm5HTDBwZXNHM1RyR0I2ZmtVUXdmWS9pd2kyaFh5Mi8zV2pWTzI3TlF4RVhzNzlvY0pqdEJxMHQyNml1M2tEN2MwYmFPTmowZDJKQjEzaDV4SUxsZS9ZWDNjNUgzdWYzcy9VTDVBTzNxcEJMZlBuZFdxNUVoV1R5TFc3NlRUd2M4UEozb1o2VDdseVBTR0RUSVhhWExuN3pIWFRxa3VucHZsWHRSZHZPMHV1V2tmcjRGb0UrN3V4WVg4MFRZTThlYTFEQXlKV0grWS9QMFdSbWwxd3IzU21RazFTdWhLQUlWL3VwdSt6OVJuVnMyeUZlN0tVR3M1Y1R6WWY3NVYzQnJoS28wTWlzVUwrb01xNnJkeTZ6TWVNMmRuSUdOb3RsQjV0NnZEMXIrYzUrdGRkRnZ4OG1xL0hQbytWbFJYcEQxYnBuV3JBS24xSldBZld4V1BXSWxLbmpDTmowUnk4NXErc2txSk9naUNVM2s4Ly9jUTMzM3hEYUdnb24zNzZhYjd6dGl2VGtTTkhTRXhNNU9XWFgrYkFnUU1NSERpUStmUG5rNXljekxCaHd3Qll2MzQ5bXpadEt0V1kxNjVkdzg3T3p1TDFKazJhY1BUb1VSSVNFcmg1OHliLy92ZS9jWEJ3WVB6NDhVV082Ky92VDlPbVRaSEw1YXhmdjU1UFAvMlVTNWN1c1h2M2JxWk1tUUpBWUdESkYyY2tFZ2xkdTNhbGMrZk8vUHp6ejlqWW1INTNxdFZxTWpJeWNIT3JuRlZuQUZsUVBWU25qbFhhK05xYk43QjlwbksySHdqVmp3aTJCYk96ZCsrVG5GTjR3U05MUkFwNStSblZhclRYb2gra3YxMUVHM3NOREtXckJpOVV2aDBuYmlDeGduNGRMUmVHeWRPdTBWTkV4U1R5WjNRQ0RmeE1md3cwcit2RjlZUU1Mc1RlcDJOVGYvUjZBMUV4U1Vna1ZuUUk5Y3ZYdjNWd0xZTDkzUGpvdFRCK1BCeGpmcnh4b0NlemgzWmswUzluYUY3WG13UG5iK1hyZCs2R2FlVmNiaTFCb3l2Yjk0L2NXa0o0aTlyVWU4cU4xenMzcFBlMHJiZzYyckwyWHkrWmp3VnJIK0tiNzJ6eHN0RHE5T1lVZVNkN09STmZiODNSdi96d2NyVXpCL2l4OTB6VmNEMWQ3TXhuZnordUxHZDhWeldYRWVOSS9Xd0N1WWYzbGFqYXJTQUlWU3NtSm9ibHk1ZlRva1VMWnMrZVhhbEhmVDBxTnplWFpjdVcwYWRQSC9OajNicDF3OXJhbWpWcjF0QzNiMThBMnJScFk2N1EvYWhIOTNmblVhbFVYTHg0a1k0ZE94YWFjdDIrZlh0V3JGakI5T25UaVl1TG8wV0xGa3llUEJrM056Zmk0dUlJQ2dveVZ3Wi8xT0xGaXdIWXZIa3pIaDRlZE83Y0dZVkNnVlFxcFYyN2RnQWNQSGlRSDM3NGdYSGppcTVab2RWcWVmWFZWd3M4L3MwMzMyQTBHakVhamF4YnQ4Njh0enpQTysrOFkzNWR5a1BxVnh2aklXVzV4eW1NUWFGQTZoZFFhZU1MMVlzSXRnV3owcWFReTZRU3VqY3FXeVhHZnpTTkJzMjFhRFRSbHg0RTF6SHc0TGdOb2ZwcUhWd0xiMWQ3YXJrWHZSclp0bEV0bG15SEUxZnU4ZGJ6cG5OSzg0THV5N2RTNmRqVW43L2lVMUNvdExTczcxMmc4Tm1BTG8xd3RwZGIvR09tU1pBbks4YS9DSmlxZUd1MGV2dzhUYWx6ZTZKTWhRM2JoZmh5Nk9JZGN4OC9UMGU2aHdYUkpMRDRjMW50YkdSRURERDlVWlNZcGtDcDF0R3NidUhGY0FBaU4vNkpoN01kNzcvU290ang4eXo0K1RSN3o4U1hxTzN4Nkh2MG12YUx4V3U3WjcyR3RJWmwxbGdIMWtYV3FBbktQVHRFc0MwSU5jRDI3ZHN4R28wTUhqejRid3Uwd1ZRZ0RVejdrYmR1M1dwK3ZHdlhyblRxMU1rOGwrRGdZRjUrK2VVQy9TMEYyMmZQbmtXcjFmTE1NNWJyWHFqVmFrNmRPb1ZVS2lVdUxvNUJnd1l4ZVBCZ2MyRCs2YWVmMHFSSkV5WlBubXl4djFhcjVkZGZmeVU4M1BJWjZNbkp5ZXpidDYvWVZYS3BWTXI3Nzc5djhkck9uVHVKaTR0ajlPalJCWDVQaG9TRVdPeFRXakwvUUNSdTd1UWUvQU83enM5WHlKaDVsQWYyWU8xVEM1bXZmL0dOaFNlQ0NMWUZzNTJsRExhN05xaU5uVXg4Q3hWTHEwRno3U3FhS3hmUlhMNkk5a1lNNkVWS2VFMlRWMm04T0xYY0hmRjJ0ZWZhM1hSejJuaDlYMU5SbWVoYnBvcnd4Ni9jQTZCTDg0Skg1dVdsbVpka1BubHp1cG1ZeWFtWVJKenNaSFJwVmp0ZnNCMFM0RUZJZ0NubGNjbTJzM1I5T3NEOGRWRzJINzhPbU41a0tFcHlocEp6Tis2WEt0aHU0T2VHUWxWMEljWVRWKzZoTnhocFVjOGJleHZMUDJjc3ZCOVJJOWgxN0VyV3lzVmkzNTRnMUFBM2JwaTIxMzMvL2ZmODlOTlBGdHYwN05tVHNMQXd0Rm90a1pHUlBQZmNjM1RwMHFWYzk0MlBqK2Vqano3QzN0Nit3TFd5QnYySER4OUdJcEdZajlES2s1bVp5YTVkdS9qNTU1L0p5TWdnT0RpWW1KZ1kwdExTeklHMldxMG1PVG1acmwyN1dodzdPVG1aZWZQbUlaVktlZlBOTndHd3RiVkZvVkJ3OE9CQkhCMGQyYmR2SDM1K2ZoYjdQK3J5NWN2RXhNUVVDTXIzNzkvUHRXdlhzTEt5NHViTm03ejExbHRGVmtjdkQ1ZmhINUE4OGsxc3d0b2hjU2grUDdqUGFzdmZHNDh5WkdXU3MyVTkza3UvcTRncENqV0VpSlFFQU81azVuQTF1WFFGajNvMnFWZEpzNm41REJscHFNK2NSSDMyRk9yTEYwQ3JxZW9wMVZ3eU9WWTJOcVlQK1lNUEcxdXNyS1VndGNaSyt0aC9IenlPVklxVjFCcWtFcXlrMWloK0xmNFhZVkZLY3ZSV251WjF2ZGg3SnA1ek41THAzS3cydGIyYzhYYTF4L3RCaGZMREYrOGdzNWJRTWJUODcyd2JqVVlXL1dJNkl1ek44SkFpai8zYWRTcVczOC9jWlB1TW90UHNUbDY1eHkvSHJ1UGhiTWZ6RDQ0d2t6eUliRFc2aDFrWU9yMkJlMmtLUEoxTFY1Q3RlMWdRb1VHZTVoWC94LzEyS3Baamx4T1FXVXY0dUY4WVBtNVAxdDVtMjFidHlGcTVHTTJWU3lMWUZvUnFUcWswcFJOSFJVVVYyaVl2ZU5Wb05DZ1VDbWJObXNXZE8zY1lOR2hRbWU4N1pjb1VmSHg4eXR6L2NWcXRsbVBIanRHMGFWTWNIUjNKeU1qZ3lKRWpIRHAwaVBQbnoyTXdHQWdMQytPdHQ5NGlKQ1NFeU1oSWR1M2FoYnU3TzIrLy9UWnhjYVlGbVVhTkd1VWJOelUxbGJWcjEzTGd3QUhDdzhPWlBuMjZ1VmhaV0ZnWVFVRkJSRVpHQXFaenZDZE1tSUQ2UVhIWFJ5dUs2M1E2TkJvTisvYnRZKzNhdFR6NzdMUG1hNW1abWF4ZHU1WWRPM2FuRmtuOEFBQWdBRWxFUVZUUXJGa3pXclpzeWFaTm0vampqejhZT0hBZ3ZYdjNycFNzQTlmeGs4bFlPQnYzS2JNclpMeU1SYk54SFdjNUswQjRjb2xnV3dEZ2w0dWxLNHdtc2JLaVI0amxpc2ovU0VZajJ0aHJxTStkUW4zMkZMcGJwY3NTZUJKSm5GMndzbmRBWXUrQTFZTVBTV0gvdGJON0VFUS9DS1RsTnZEZzY0cFMzbUM3Tk5xRlBJVldaOERMeFZTQVJpS3hZc09rSGdCY3U1dE9ZcnFTWjV2NFZjZ1JYYXQyWCtUU3pSUkNBdHg1OWRsZ1RsOUx0TmhPcGRHaDFSbk1BYjhsbVFvMUcvWmY1cGRqMTVGSkpVeDVveTMydHFZL1lCenRaTmpLcFVURkpESnI0M0ZzNVZKaUV6UEp5RkhUcFZuQkZmckNSTjlLNVlzZlR0SzVtYi9GWUh2WHlWZ1diVDBOZ0ZabllOajhQZnhmNTRhODNxbGhvZWVVMXpSVzlnNVkxdzVDRTMxUnBKSUxRalczZHUzYUVyZDFjSEJnenB3NXpKMDdsN1ZyMTVLYW1zcllzV1BMZENSVllZRjJZbUlpWThlT0JTQTdPNXRObXpieHl5K1d0OXFzWHIyYURSczJzSEhqUms2ZlBvMUNvVER2Nzc1MjdScUxGaTNDMWRXVjNyMTcwNjFiTityVmU3aUk4dUdISDVLVmxjWDY5ZXM1ZWZJa2FyVWFhMnRybWpWcmx1OGVibTV1Tkd6WWtFR0RCdUh0N1ozdm1yT3pNeXRYcmlRNk9wcVltQmhzYkd6SXlNaGc5bXhUOEJvUThEQmo3TkNoUXhnTUJ1N2R1OGZiYjcvTmdBRURpSTZPWnUvZXZlemR1eGVWU2tYUG5qMTU3NzMzc0xHeDRjVVhYMlRseXBVc1g3NmM3ZHUzOCs2Nzc5S3hZOGRTdnNwRmt6Y0t4YVo1SzdMV0xNTjVpT1cwOXBMS1hyMFVtMWJ0a0FkWFRLcTdVSE04R1grNUNPWDJ4N1ZieFRkNlJKdUFXampWd09KRUZVcXZRL1BYQlZSUmY2SStjd0pEVm1aVno2alNTWnhka0xoN0luWDNRT3J1aWNUVkhZbVRzK25EMFJrclJ5ZlQ1eTUvMzFtYzFWR25wclhwMU5SeUFMcnZyR212OHZOUGw3ODR5b1o5bC9uaDRGVnF1VHN3WS9DelNDU0Y1MVduWjV1cWUzczZGNnhBcTlIcVdmekxHUTVldklOS282T2VyeXNUWDI5RG5Wb3U1alpXVmxhTTZ0bUNsYnN1OEw4THR3R1FXVXNJQy9aaGNOZkdBT2FpWjQvUElrTmhXc1U0SG4yUFg0L2Z3R0NrUUdyNDNaUnNWdXk2d0xITENRQU1mVEVVS3l2WWVDQ2FkWDljWm5mVVRZWjNiOHB6SlV6bnIrNnNBK3VpdlhLcHFxY2hDRUlGazhsa1RKNDhHWWxFd29FREIralhyMStKVXFkTHl0SFJrZGRmZjcxVWZhUlNLVzV1Ym5UczJORzhYN3QxNjlaOCtlV1hoSWFHNWx0aHptTnZiOC9zMmJQNTZhZWYyTFZyRjJscGFRd2JOcXpBRVZzU2lZUWVQWG9VZWYrVWxCU1dMRmxpL3RyRnhZWFhYMzg5WDJHMyt2WHJFeEFRd01TSkV3a0lDR0Q0OE9IY3VYTUhpVVJDeDQ0ZEdUQmdBUFhyMXplMzkvTHlZdkxreWJ6MDBrc3NXclNJT1hQbVVMZHUzUXA5clFFY1hua054WTR0cE0yYWpOdTRDS3djUzVlMmJzaktKR1BSSEd4YnRjWCs1ZklYYnhOcUhoRnNDNmgxZWs3RTN5dFZueTcxLzVtRkhZeHFGZXJ6cDFGSC9ZbjZYQlJHVmVtcXQxZGJWbFpJWE55UWVuZ2ljVE1GMGxKM0QzTmdMWEV6L1JjTHY1QUZrMTBuWXpsODZXNng3ZkwyYlcvNzh3WTdUejdNZ0FqMmMyTm90OUFTM1N0TG9XYko5ck1jT0grYlFCOW52bmluSTI0UHp0Yk9XeTIvZlQ4N1g1K1RWMDByM2s5WktQQW1sMGx4Y2JBaHdOdUoxem9FMDZXWnY4V1ZtSmRhMStXbDFuVXhHRXpWWUI4dFRuYnRianJKbWJuSXJTVTQydVYvSSs1NHRPbm5TM0tHRWhjSEd6N284elNkbXRiR2FEVHlWM3dxMi8rOHpzRUx0ODFCK0tpZUxlZ1dac3FjZWJGVkVDdC91OEMrczdlWXZla0UyLzY4enFpZUxRajJkeS9SYTFWZHlRTHJvRHF5SDZOU0lZNEFFNFFuakVRaVlkS2tTU1FrSkZSSThQZi83TjE1WEpUVi9zRHh6NndNRER1S0Nnb0NiaWhwTHJtYmFkMHNLN2UwVWx2VTBuYkxsbHRtWnJlZjJhMXNNVFBMOHJwN2JiWHRHdTZoYVdZdXVTVGtBb0liSUNEYndBekR6UHorR0prWUdWWUhBZm0rWHk5ZThqelBlYzd6QlJubE8rZWM3eGsvZmp6ang0OEg3TW4ybURGanF0MUgrL2J0ZWVXVlY1ek9kZW5TcGNKNzFHbzFkOTk5TjNmZmZYZVphdzgvL0xCajMrdktEQmd3Z0kwYk56b3FpYnY2L3lVc0xJeFBQLzNVY1czU3BFbGN1SENCNjYrL0huLy84dC9BNzlxMUs1OSsraWxIang1MWU2SmRRbi9IYUxSdG96bi8vQ1A0M1AwQW5qZmNYS1g3Q3JldUorK3JsUVE4OVJJYUdkRnV0Q1RaRnZ5V2trcVJwWHBiQmQwUTFiaVNiZE9CUFJoMy9JeHgxL2E2RHVXeXFGcUVvZzROUTkweURIVm9HS3FnSnFnQ2dsQUdOYTNyMEJxOFUrZnoySFBVOVJSdVYwcTI2cW9PWTFFeHNYdVNXTEhwQ0xrRlJRenRHY0dqdDEvcjJBY2JvSFV6WDN3OE5ldzVtc2FqSDJ6RTMxdEhnY25zU1BKN2RXamhzdS9KUXp1N1BPL0svM2FmNE90ZmpxSFRxbEVwRlppTHJTU241V0MxUVorWVVLZGZwSW90Vm82ZXNkZUQ2Tkd1T1MvY2RSMm5NL0paK01NZi9QTG5HZEt6N2VzaEZRb1kyTGtsajl6V2hTWitmMDkxRC9MMTVNVzdlM0Y3ejBnKytHNC9meVpuOHZpSG14bldKNG9uaDNlcitqZXZubEdIMmQ5TU1DY25vbzIrcG82akVVSzRtMUtwcEdYTHh2VzdVbVVVQ29YTG5UWktsUDYvb3pwVHdqVWFEWjA2ZGJxczJDcDlSb2RPQkM5Y1JlN2lEeW5jdFIybDNodE5lQ1RxaXg4QXhjbUpGQ2NuWWo1NUFsdUJBVlZ3Y3ltR0ppVFpGckR0Uk9XamNhVjVhZFQwYU9tK29oMzFWWEZLRW9XL2JNWDRheHpXbk95NkRxZnFGRXBVelZwY1RLaGIyWlByMEREVUlhSDJ3bUdpVmt3YUVzUDlOM1dzOGYycUtxenBlL2ZyUFd3OWNJcHJvNEtaTkNUR1pWVnhUdzhOTThmMzRaTjFCem1abGt2eFdmdlBiaE0vVDI3dkdVbC9OeFJsQ3czeTRVeEd2dE01ZjI4UCtuWU00YUZibkJOSHRVckpDM2YxNUdEaWVjWU82b0JDb2VCQTRubSsyWEVNc08remZVUG5sb3dlMEo2UW9QSXJ2c1pFTkdYaGt6Znh6WTVqTE4vMHA4dnA4QTFKU1lKZEZIOVlrbTBoaEdnZ2ZCOThndUp6cHlrK2xZdzVPWkdDalQ5U25Kd0k0RWk4ZFgydXYvaDdsN3paSWtCaHM5bHNkUjJFcUZzM2YvSU5lMDlYZlpUdDFnNnRXVG4rbGxxTXFPNVljM013N3RoSzRTOWJLRDVWdFgyQTY0eENnU3E0dWROSXRUcTBGZXFRVnFDV3BQcFNhZmNQcDlsVEZhOHJxKytzVml1bk0vSUpDL2F0NjFBQWV5VjBpOVdHQXFxOTMvVVB1MDRRN085Sjk3Yk5VVmZ6M293YyszUjBqZnJ5bGpXa3pmc2Z6WlovZDFsOVhJNzBoOGZpMGIwM2ZsT2Vxck1ZaEJCQ0NGRjc1RGZ5UnM1UVZGeXRSQnV1d3ZYYTVpS01lMzZsOEpldEZCMCtBTGJxVGFtL1VoUjZielJ0MnFOdDJ3Rk5tMmcwVWUzY1dxMWIxSDlLcGJMZUpOcGdueEtvVnRWc3MrczdldGQ4NjhEUzA4d2JNblY0QkphTXRMb09Rd2doaEJDMVJKTHRSbTU3WXZXbWtBTU12RXJXYTFzek16QnMrSjdDdUUzWUNneDFIVTRacXBDV2FOdDBRTk8yQTlxMkhWQ0ZWSDE3SlNGRS9hY0ppNlR3bHkxMUhZWVFRZ2doYW9razI0M2N0c1RUMVdvZjVLV2piWk9HdmEyVE9lRXdodlUvWU5xM3U5Nk1ZaXM4UE5CRXRrUFQ5bUp5M2FZRENuMzU2MWVGRUEyZndrdGZMOS9vRTBJSUlZUjdTTExkeU1WVnN6amFMUjFhMTFJa3RheTRtTUtkUDFPdzRVZUtVNUlxYjM4RnFGdUY0OUc1TzlyTzNkQzI2eWpiYWduUnlHaWpZekI4QzBYeGg2UkltaEJDQ0hFVmttUzdFY3N4RnBHUW5sV3RleHJhRkhKcmJnNEZHMzZrWUdzc3RyemNPbzFGNGVtRnRsTVhQTHAweDZOTGQ1VCtEWHVmWUNIRTVWRmUzRi9ia2xIOWJlQ0VFRUlJVWY5SnN0MkliVDZXVXUxNy90RXVyQllpY1Q5cmRoYjUzMzVPWWR3bXNCVFhXUnpxVnEzdHlYWG43bWphZHBEUmF5R0VROG5lckpiemttd0xJWVFRVnlOSnRodXg2azRoNzlROENGK2R0cGFpY1E5clZnYjUzMzFCNGJiTmRaSmtLN3owOXRIcnp0M3g2TkpOUnErRkVCVlN0MnBOY1VwaVhZY2hoQkJDaUZvZ3lYWWpWdDNpYURmVTR5bmsxcXdNKzBqMjlpMVhQc25XYXRGMTY0V3V6MEE4T25lVDBXc2hSSlVwOUhvc0dlZnJPZ3doaEJCQzFBSkp0aHVwMHpuNXBGeklxOVk5OVRIWi9qdkozZ3dXeTVWN3NFS0p0bE5uUFBzT3hPTzZ2aWc4ZEZmdTJVS0lxNGEyd3pVWXZsMVQxMkVJSVlRUW9oWklzdDFJL1h6OFZMWGFLeFVLK2tXRTFGSTAxV2NyTENEL20vOVNzR25kRlIzSlZrZTB3YlB2RGVqNlhJL1MxKytLUFZjSWNYVlNOUTBHN091MlN6NFhRZ2doeE5WQmt1MUdxcnJydGZ1MmJvR0h1aDVNajdaWUtOajhFL25mcnNHV1g3MlIrWnBTQmJkQTEvZDZQUHNOUXRXc3hSVjVwaENpY1ZBMXVaaHNaNlJKc2kyRUVFSmNaU1RaYnFRMlZiTVMrUTF0Nm40S3VXbi9idkwrdXhSTGF2WGVLS2dKcGE4ZnVsNzkwZlc5QVUxVXUxcC9ucWg5MnNqd3VnNUIxRFAxNFdlaVpIL3RvdmpEc3RlMkVFSUljWldSWkxzUmlrL0xJdGRZVksxNzZuSi9iY3ZaVStRc1hZZzU0YzlhZjVhNmRSVDZXNGVqNjlsZkNwMWRaYXhHTStienVXaWErdFoxS0tJZU1LZm5ZQzI2Z25VZUtxQU1haXA3YlFzaGhCQlhJVW0yRzZGdGlkVWJHZmJ4ME5JMTVNcFBiN1Naak9SL3RZcUNEVCtDelZwN0QxSW84T2g2SGZwYlJxRHAwS24ybmlQcWxEbzhnbUpKdHNWRnhlZHpVYmVPcXVzd0FOQ0VSMUNja2xUWFlRZ2hoQkRDelNUWmJvUnFzdVdYUWxGTHdaU2o2TkIrY2o2YmovVkNacTA5UStIaGdlZUFtL0M2WlJpcTRPYTE5aHhSUDNqMHZSSFRoalY0ZHF6clNFUjlZRW90d0hQb25YVWRCZ0Rxc0VoTSszWmpLekNnOE5MWGRUaENDQ0dFY0JOSnRoc1ptdzIyVmJNNDJwVmNyMjNOelNGdjVhY1lkMjJ2dFdjb0F3THgrc2Z0ZUEyK1JYNnhiVVIwWGJwVHRHY0hCUWRTOE9vU1Z0ZmhpRHBrMkg4U1pkTklQR0t1cmV0UUFOQkd4MkQ0RnN6SmliSnVXd2doaExpS1NMTGR5QnhPemFEQVhMMnRzcTdVZXUzQ3VJM2svWGNKdGdKRHJmU3ZiaDJGL3BiaDZIckpldXpHeXZmQnFXUy8vd3EyL1Vub3UwYlVkVGlpRGhqMkpWSmM0SUhmVTQvWGRTZ09tdkJJUUlxa0NTR0VFRmNiU2JZYm1mMW56bGVyZmFDWGpvakEybDNqYWtsUEpXZlJQTXhIajdpL2MxbVBMUzdoLy9ScjVDNmVSODZtZUxRdHZGRTM5VVVUTEh1bVg4M002VGtVbjgvRmRDWVBaYk5JL0o2YVd0Y2hPVkY0NlZFR05hVTRKYkd1UXhGQ0NDR0VHMG15M2Nqc08xTzlpcmU5d21wM0xYUEJwblhrL1hjSm1LdFhIYjBxTkIwNjRUZmhVVlFocmR6ZXQyallmQjk4Q3RQQmZSaC8zVXJCdGhNb1BUUVVKWjZzNjdCRUxkQkdSV0ExRnFGdUhZWG5IWGZXbTZuamw5SkdYNE5wMzI5MUhZWVFRZ2doM0VpUzdVWm0vK25xSmR0ZFc5Wk9GWEtiSVorY2o5L0RkR0NQMi90V3R3ekQ1NTZKYUR0M2MzdmY0dXJoMGJrYkh2SXpJdW9KYlhRTXhsKzJVSnljaVByaXRISWhoQkJDTkd5U2JEY2lab3VWUDlPcVY5MjdhMmhUdDhkUmRPUVFPUXZmd1pwendhMzlLdjM4OGI1elBKNERid0tGMHExOUN5RkViZEoxNzAzdXB4OVFsSEJZa20waGhCRGlLaUhKZGlQeXg5bnoyR3pWdStlNlZzM2NGNERGUXY1WEt6R3NXMHUxQTZtSVZvdisxaEhvYjc4VGhZZk9mZjBLSWNRVm92RFNvMjdWR3VQZVhYZ05HVmJYNFFnaGhCRENEU1RaYmtUMlZYTUtlVVNnTHo0ZVdyYzgyM0krbmV6NS82YjQ1QW0zOUFlQVFvRm4vMEY0My9VQVNqOS85L1VyaEJCMVFCdDlEUVViZnBEOXRvVVFRb2lyaENUYmpjaithaFpINnhycW52WGF4bCsya0x0OEVUWmpvVnY2QTN2eE05LzdIMGJkTXR4dGZRb2hSRjN5SERDWWdnMC9ZTnk3Qzg4Qk45WjFPRUlJSVlTNFRKSnNOeUxWVGJhN1hXNXhOS3VWM01VZlVyaDk4K1gxVTRyQzJ3ZmYrNmFnNjNPOTIvb1VRb2o2UUIwZWlUS29LY2J0V3lUWkZrSUlJYTRDa213M0VubW1JbzVuNUZUcm5zc3BqbVlyTE9EQ2U3TXhKL3haNHo0dTVkRzFKNzRQUG9IU1YvWkVGa0pjbmZTM0RDTnYxV0lzNTlOUk5hMmQzU0NFRU9KcVlENmRqT1YwQ3Via1JJcFRraWhPU1FKQUhSYUJPaXdDVGVzb1ZLR3QwTWdzU0ZHSEpObHVKUGFmT1YrdDlnb0ZkQW1wV2JKdE9aL09oVGRmd1pKK3JrYjNsNGxGUnJPRkVJMkU1NEFieVZ1MW1JTDEzK056NzBOMUhZNFFRdFJMT1l2bVljM09RcUgzUmhNZWlkZVFZYWpESWdBY2liZng5NTNZNGd3b0E0UHdlMmhxSFVjc0dpdEp0aHVKNms0aGp3NE94Rk5UL1I4UGMrSXhMcncxQzF1Qm9kcjN1aUtqMlVLSXhrVGhwVWZYMzc1MjIydklzUG8vdXYzVG5YRGpmMEFyLzBZTElXcGYwWkdEWkw4L0I1LzdKcGU3M0VibEg0Qkg1MjZPNDhLNFRhUS9NZzcvcDE5QzJ5SG1Tb1VxQkFDeUdYRWpzZjkwOVVhMmE3SmUyN2g3QjFuLzk2SmJFbTJGdHc5K2p6NkwvN1Faa21nTElSb1YzM3NmUXVIcFJlNm44K282bE1xbDdZSXM5eTBYcW96SlpDSTFOUldqMGVqeXV0VnE1Y3laTStUbTVsNnhtQ3B6NXN3WnQvZHBOcHVKajQ4bk96dmI3WDBMMTNKemN6bDQ4R0NGYlE0Y09NQytmZnNxN2V2RWlST3NXYlBHNWJYdnYvK2VqUnMzVml1Mmh2aTZxSW44Nzc0Zy83c3ZhREx2UDlXcWErRTU4Q2FhdkxPSS9LOVhZL2p4NjFxTVVJaXlKTmx1SlBhZVRxdFcrMjdWckVSdStPRXJjajU4Q3l6RjFiclBGWTl1dldqeTd3VXliVndJMFNncHZQVDQzUHNRUlFtSDNWcGc4ckxrbjNKOVh1TUQzcTJ1V0JqTGxpMWo0c1NKRkJhNjN0MWkxNjVkVEpnd2dZU0VoQXI3V2JGaUJWdTNiblU2ZCtiTUdlTGo0NnYwY2VIQ2hTckZ1MlRKRWlaTW1FQjhmSHlWMnA4NGNZS0hIMzZZRXljcTNpWXpPenVicVZPbnNuMzc5aXIxS3k3ZmQ5OTl4N1BQUGt0U1VsSzViVmF0V3NXU0pVc3E3ZXY0OGVNdWsyMlR5Y1IvL3ZNZmZ2NzU1MnJGMXRCZUZ6V1IvOTBYV0hPeUNKdytHNlduVjdYdlYrcTlDWnd4aCtLTWRBdy9mRlVMRVFyaG1rd2pid1F5QzR5Y3phM2VhSFBYYW94czUzKzV3aTMvY01uYWJDR0VzUE1jY0NPRjJ6ZVR0Mm94dXU2OTYzYmY3ZFNkc09WQnVPVkxDTHhrQ3VaNEY3KzhGK1ZBN0JqbytDQzB1ZHR0WWVUbDViRnUzVG82ZGVwRWFtb3FxYW1wVHRmYnQyL1AyclZyOGZYMXhkdmJ1MHlDNitIaFFXUmtKQ2FUaVYyN2RuSDgrSEhVYWpVREJnd0E3SWx4WEZ4Y2xXSjUvUEhIR1RGaVJLWHRicjc1Wmo3Ly9ITSsrT0FERml4WWdGSlo4UmlIaDRjSFJxT1JwNTU2aXVlZmY1NkJBd2RXS1I1UnUwd21FOTkvL3ozOSsvY25JaUtpMXA2emZmdDJEQVlEUTRZTXFmSTlEZkYxVVYxRlJ3NVNkT1FnZ2ROblgzWmZmaE1lSmV2MTZXamFScVB0ME1rTjBRbFJNVW0yRzRFOXA2bzNxcTFXS29scEhsU2x0cmxMUDZad3kwODFDY3Y1bWVHUkJEd3pFMlZBNEdYM0pZUVFWd08veVUrVDhleGtjaGJOdy8vcGwrb3VrT1o5b2RVUTJENE5obCtjM2xxVUExbEg3Q1BlM3EwZ3NPUGY2N2EzUHcwMkc0VGQ0dFl3bGl4WmdzRmc0TUNCQTB5ZFdyYlkwYXhacy9qamp6OEFlT3FwcDhwY0R3OFA1N1BQUHNQRHc0TTVjK2J3OU5OUDgvcnJyL1BhYTYvUnMyZFBKaytlek5peFl5dU1vYUNnZ0dlZWVhYktNWWVHaG5MYmJiZVJsSlJFZG5ZMmdZRVYveC9Yc21WTDVzK2Z6NHdaTTVnOWV6WVdpNFhCZ3dkWCtYbWlkdno0NDQvazV1WXljZUpFeHpsWEk5eEdveEdUeWVUeVdxdFdyVkNySy82MU96WTJGb1ZDUVhaMk51dldyU3UzM2NDQkE5SHI3Vy9BTmNUWFJYVmx2eitISnZQKzQ3YisvSjk2aVl6bkh5RjQ0U3EzOVNsRWVTVFpiZ1QybjY1ZWNiUnJRNXFnVkNncWJtU3oyZmZRM3JicE1pS3o4K2pXRS8vSG53ZU45ckw3RWtLSXE0V3FhVEErNHg4a2I5VmljaitkaDgvNGgrcHVoSHZBKzM5UEpmL2pIZmpqM2JKdHJuMFdybjBHdWo1clQ4RGRXRFJ0Nzk2OS9QREREOXg3NzcwTUd6YU0xYXRYTTJqUUlFSkRRd0g3R3Vibm5udU8xcTFiOC9iYmI3TnIxeTcyN05uREUwODhnZUxpLzJjcWxjclJuNStmSDdObnorYUpKNTVneDQ0ZDlPelprMmJObXRHc1diTUs0OGpQejNjNi91bW5uL2pvbzQ4cXZNZGlzYUJTcVhqZ2dRZktiYVBUNmZqeXl5OEI4UFgxNWUyMzMyYlZxbFgwN2R1WDA2ZFA4K2lqanpxMXQ5bHNBQ3hjdUpCRml4WTVYZXZkdXpjelpzeW9NQ1pSZFlXRmhheFpzNFpiYnJtRnNMQXdUQ1lUYXJXYUtWT21sSHVQcTJ2TGxpM0RaRElCa0pHUmdkVnFkU1RsVFpvMDRkeTVjeHc0Y0FDQStmUG5WeGhUdDI3ZDBPdjE5ZloxNFU0NWkrYmhjOS9rcWswZHQxakllbjA2MnBpdWVJOHEvdzBDcGJjUFBuYy9RTTdpRC9GNzhBazNSaXRFV1pKc053TDdxbG1KdkZ2TGl2OVJ4V1lsNStQM01mNWF0V2xGRmZFZU5RNzlDUGROTXhSQ2lLdUoxNUJoS0x6MDVINzZBZWJrSkFKZmVyM3VFbTd2VnZEZFAreEpkLzkzbmFlSUgvOGNmcHNGS2JFd2JJTmJIM3ZxMUNubXpKbERSRVFFNDhlUHgyS3hjUERnUVg3Ly9YZm16NStQajQ4UDc3MzNIbWZPbk9IZi8vNDMvdjcrTkduU2hPM2J0eE1VRkZRbVVTMFJHaHJLd29VTGFkNjhlWTFqaTRxS1lzeVlNVTduMHRQVFdiOStQZjM2OVNNeU1ySksvWlNNZUJZVkZhSFZhdEhwZER6NDRJTUErUHY3T3o0dllUQVlXTHAwS1gzNzlpVW14bmxxZjRzV0xXcjY1UWdYVnE5ZWpjbGtZc0tFQ1FDOCt1cXJXSzFXUHZ6d1EwZkNXdUtERHo3QVpETHgvUFBQbCtuSDA5T3p6QnN1SlVuNTQ0OC96clp0Mi9EMDlHVHUzTG5vZERxWHNjVEZ4YkY4K1hJMEdrMjlmbDI0aS9sME10WUxtVlVyaG1ZdUl2dVQ5ekVmL3d0dFROZEttM3ZlY0RQR1hkc3huejJOSnFTbEc2SVZ3alZKdGh1QjNTbXBsVGNxcFd2TEN2Ylh0bGpJbnY5dlRQdDJYMTVRV2kzK2p6MkhSN2RlbDllUEVFSmM1VXArMGN6OTlBT3k1c3lvdTRUN2ozZnNpZmJ3aldXTG9yVzVHd0k3d1UrajdlMnVmZFp0ajkyd1lRTldxNVZaczJhaFZxdFJxOVc4K3VxclRKMDZsVU9IRHRHM2IxOENBZ0lZT25RbzNidDNCNkJIang0OCtlU1Q1UmFNS25HNUNVVzdkdTFvMTY2ZDA3bDkrL2F4ZnYxNkJnMGFWSzAxMTdtNXVVeWRPcFVCQXdZd2NlSkV4L3B1YjIvdk11dGd6NTgvejlLbFMrblNwUXQzM0hISFpYME5vbnlKaVlsODlkVlhUSm8waVlDQUFINzc3VGYyN05uRFF3ODlSUHYyN2N1MDkvTHlRcUZRbFBtWkFQdHNoTTgvL3h5QXp6Ly9uTmpZV0VjeHRYMzc5bkhvMENFbVRacEV1M2J0T0hmdUhON2Uzdmo0K0RqMVVYS3MxV3I1OXR0djYrM3J3bDBzcDFOUWVQdFUyczU4Tko3Y1pSOWp5VWlIeW1abWxxTFFlMk01blN6SnRxaFZrbXhmNVZJdTVKRm5NbGZybnE3bFZTSzNGSFBodmRjcE9sajV0aFlWVVFZMkllQzVWMUMzREwrc2ZvUVFvckh3SEhBam1yQUlzdWJNNFB3ems5RVBHWWF1LytBcnR3OTNVUTRjK1F4Ni9hdjg2dU9CTWZicnUxK0ZqZys1YlJyNXBFbVR1T0dHRzlCcXRhU2twR0EwR2pFYWpVeWRPaFd6MmN6Njlldng5L2NINE1NUFB5UTNONWZjM0Z4eWNuTEl6YzNsdi8vOUwxOTk5UlZLcFpMVTFGUSsrZVFUUjkvaDRlR09FVXQzS2RsK3lkUFRzMXIzZVhsNUVSTVR3NW8xYS9qcnI3K1lPWE5tbVdSTFhGay8vUEFEeGNYRmJONjhtWTBiTjVLZW5rNUVSQVNqUjQrdWRsOEtoY0t4Wmo4K1B0N3ArSmRmZmlFc0xNelI3M3Z2dmNmcDA2ZFp1WEtsVTFFOXM5bisrNXhHbzJsd3I0dWFNQ2Nub2dtdmZIYkloZmRmUnhQUkJ2K25YaVRqeGFwUEM5ZUVSMkpPVGtUWHM5L2xoQ2xFaGE2S1pIdEwybUgyWFVnaXhaREJxWUxNdWc2bjNybis1dXExLzJmOForVmY3S1dIWGdNdUx5Q0FwQytoL04wemFrMHJyeURDOVUzcEZoREJvR1pTaFZJSTBYQ293eU1KZk9sMURPdC9JSC90ZjhsZisxODhCd3pHNitZN1VGZmhGOUpxMnp3UnpIblFab3c5d1M3S3JieTZlSnU3NFpkbjdIdHZGK1hhaTZocGZlM0pkdzBwRkFxMFdpM2p4bzByYzAycFZHSzFXdkh4OGFGSmt5Ym85WHIwZWozKy92NjBiTmtTYjI5djlIbzlSVVZGNkhRNnJGWXJCb045ZDQ3ang0K1gyYXBvL1BqeGw3MFhjY242MVIwN2RwQ1ltRmhoMjI3ZHVqbEdRZFZxTmM4OTl4ekJ3Y0dzV0xHQ2YvM3JYOHlkTy9leVloR1g1OFliYjhUSHh3Y2ZIeDkrK2VVWERBWURUei85TkNxVmlnMGJOcFJaVzExVVZJVE5aaXN6MjJEU3BFbU1IRGtTZ0xTME5PTGo0OUZvTkx6MDBrczgvZlRUekpneGc0eU1ERFFhRFVlUEhtWC8vdjFNbVRLbFRQWDZvcUlpd0Q2eTNkQmVGelZSbkpLRTE1QmhsYllMbkQ0YmRhdlcxZTVmSFI1SndjWWZheEthRUZYV29KUHQ3S0lDRmh5TFpVOVd4ZitaQ1ZIaVZFRW1wd295K2VWOEFyc3lqL0ZrMjF2dzFyaGVHeVdFRVBXTk9qd1N2eWxQNFQxeUxBWHJ2NmR3KzJZS3QyOUJIUmFCMGt1UE9qd0NwWmMzNnZBSVZFRk5MeThKYjlIWG5qQnIvU0QxVjJqV3UycjNCWFMwSjl0YVh6aTM0N0tUYmJCWGNwNC9mejQ2blE1UFQwL0huMXF0bGxHalJuSG5uWGN5ZnZ6NFN2c0pDUW5ocmJmZUFtRDY5T2xscHRNV0ZoYlNwazBiK3ZidDYvTCtvcUlpbGk1ZFd1RXo4dkx5QU5pOGVYT1pOYjBsTEJZTFpyTVpYMS9mTWxPTzc3Ly9mZ0lDQXVqVXFSTm1zNWxmZi8yMTNHY2NQMzZjYmR1Mmxia2VHaHBLVkZSVWhYR1d4NWFmaC9uVXlScmRXOTlwV2tlaHFNWWV6VEV4TWNURXhIRHExQ21XTEZuQ2lCRWo2Tml4STJEZlV1dlN0ZlRsdWVhYWF4eWZyMSsvSHJWYWpVcWx3bVF5TVhYcVZONTQ0dzNIbG1MTGx5OG5PRGlZSVVPR3NINzllcWR0d014bU0wcWwwcEdFTjZUWFJVMFVweVNoRHF0OHE3V2FKTnBnLy9lME9GbHlDRkc3R215eWZUQTdtWGNUZmlUSFhQRzZFeUhLc3p2ek9FL25MZU9aRHJmUjBVL1c2d2doR2c1VjAyQjg3bjBJNzFGaktkeSttYUw0UTFnTERCUnUyNHl0c01EUkxtRDZiTFRSMTFUUVV3VTZUblkrUGxMQnJLZlNTcllEQzd2RmJmdHNGeGNYMDd4NWN3b0tDc2pQenljOVBaMkNnZ0lLQ3dzeG04M0V4OGZ6eFJkZlVGQlE0UGd3R0F3VUZoYmk3ZTNOeXkrL1hPVm50VzNidGt6UnN4SWxDWExwNU9sUzZlbjJvcVJyMXF6QjI5dmJaWnRkdTNZeGMrYk1jcStYakl4bVpXWHhmLy8zZitVK2E5MjZkUzYzaUJvMmJCaFBQdmxrdWZkVkpIZlp4eGgvKzZWRzk5WjNub09HNER2eHNXcmRZN1ZhZWZ2dHR3a09EblpLcnNQRHd3a1ByOTV5T0tQUnlMZmZmc3QxMTEzSHdZTUhlZjMxMTVrK2ZUb3Z2L3d5UzVjdUpTRWhnZDkrKzQxWFhubUZ0TFEwNXM2ZGkxYXJaZENnUVlEOTUwK3IvWHZubG9iMHVoQ2lzV3F3eWZhRzFJT1NhSXZMbGxtVXg3cHoreVhaRmtJMFNBb3ZQVjVEaHBXWmFsbWNuSWkxd0ZEelJQdFNnWjNzbzl3bGlYUjVzZzdicDU0SHVuZVp6dDY5ZTEwbUJpWFRaWThjT1VKYVdocGVYbDZPRDcxZVQzQndNQUVCQVc2TFE2UFJWRnFRN05peFkvajcrNWViU0FPT0tidmx0ZG16WncvTm1qV2paY3VXZlAvOTkwN1hObTdjeVB6NTg3bm5ubnRjVGlFR0t0M1B1U0srRHp5QzUyRDM3cEZlWDJoYVYzKzBmL255NVNRa0pQRCsrKytqVUNnNGNlSUU2ZW5wOU9uVGg2TkhqMWFwanpadDJxQlVLdm55eXk5UnE5WDA2dFdMZ3djUG9tTUYwV2dBQUNBQVNVUkJWTlBwbUQxN05tZk9uRUdsVXJGdzRVSzZkKy9PZ0FIMjVYcURCZzFpMGFKRjlPblRCNTFPUjFGUkVScU54dEZ2UTNwZDFJUTZMSUxpbENSVS91Nkx0YlRpNU1UYVdZSWpSQ2tOTXRuZWZqNkJIZWYvcXVzd3hGVml4L20vNkJYVWxnRk5POVIxS0VJSTRSWnUvd1hTdTVWOUd2bnVXVEQ0UCtXMzIvK092VjFGQ1hrTnhNVEU4TTQ3NytEcDZlbVVPSGg0ZUZScnVteHR5OHZMSXo0K250NjlLNTV5WDdLdXU3d0NhQjk5OUJGbXM1a1ZLMVk0RlZyTHk4dGoyYkpsaElhR2N0OTk5em1OY3JxTHd0dkhmVy9TTkhCSGp4NWwxYXBWZUhoNDhQcnJyenRtTGJScjE0NCtmZnJ3K09PUFY2bWZ0V3ZYWXJGWVdMTm1EZmZlZTYvVG15RjZ2WjUyN2RxeGV2VnFrcE9UK2V5enYyZVFUSm8waVlrVEovTGxsMTl5MzMzM1VWUlVoSWVIaCtONlEzbGQxRlJKc3UzUnVWdXQ5Qy9KdHJnU0dtU3l2ZjdjSDNVZGdyaktyRC8zaHlUYlFnaFJrVjcvc20vdDljczA2UG1xYzdYeG9oeDdGZkxVWCtIV3I5eithTDFlVCtmT25SM0hack1aZzhGQVptWW1WcXVWYytmT3NYUG5UZ3dHZzJPcWJNbWZKWi83K3ZyeXozLysweTN4ZlBUUlIzVHAwb1YrL1p5ckdNZkd4bEpjWE93WW1TeFBTYkVwWDEvZk10ZFNVbEk0ZGVxVXl5bTduM3p5Q2JtNXVjeWFOY3VSYUM5YnRveVVsQlJtenB4WjB5OUhsTVBmMzUrd3NEREN3c0pvMWFxVjQ2Tmx5NzludzQwZVBacmh3NGU3dkgvanhvMHNYNzRjc0wreEVoVVZ4Y2lSSTRtTGkzTnF0MmZQSHBZc1dZS1hseGV6WnMzQ2JEWmpOcHN4bVV4WXJWYSsrT0lMYnIvOWRrd21rMU95M1ZCZUZ6V2xhUjJGOGZlZGJ1bkxGZlBKRStqNlhGOXIvUXNCRFRUWlRqZGUrWXFJNHVvbVAxTkNDRkdKd0JoN0l2M1RhRWlKdGEvSjltNWxuMXFlRWdzMm0vMTZZSXhiSDd0MTYxWSsvL3h6cDNXbkpWc2dsVmkvZmozcjE2OUhvOUU0S2krWFRKblY2WFQ0K1BqUXJGbXpDcDlqdFZxckhOT21UWnRJVFUxMVNpcHljM05aczJZTmdZR0I5Ty9mdjhMN1M1SnRQNyt5MjZOdDM3NGRnT3V2ZDA0Q0RoOCt6UHIxNnhreFlvUlRndVhsNWNXMmJkdFl0MjRkUTRjT3JmTFhJQ29YSEJ6TTRzV0xLMnpqN2UxZDdyN1VwV2N1S0pWSzNuenpUWFM2c2tWWm82T2ppWW1Kb1VXTEZnUUVCT0RqNDRPdnJ5OCtQajZvVkNwbXo1N04zcjE3TVpsTWp2c2J5dXZpY3FoQ1cySGJWbEI1d3hxeUdneW9Rc05xclg4aG9BRW0yeGFibFV4VFhsMkhJYTR5bWFZOExEWXJLb1d5OHNaQ0NORllCY2JBbU4vZytCZHdiaWZrcGRpcmpWLzdETFM1eTIxN2E1Zld2SGx6dW5idDZrZ1NTbjk0ZVhueHdnc3ZNSHo0Y082Nzd6NlhhNVVQSGp6STNMbHp1Zi8rKzEzMmJ6S1orUGpqanlzZGpTNlJsNWRIWGw2ZVUzRXNtODNHTysrOFEyNXVMdE9tVGF0MGVuZDZlam9lSGg0dUU2L3QyN2NUSEJ4TWh3NS96N2JLemMzbHpUZmZKQ29xaWlsVHBqaTF2L1BPTzltK2ZUc0xGeTZrYytmT1RxT3V3bjNNWmpQSGp4OG5JU0dCaElRRW5uaWk2dnM1bHlodjczVzlYczk3NzcxWDduMnJWNi9HMzkrZjJOaFlSeDhONFhWeHVUUXR3MUVHQkZJWXR3blBnVGU1clYrQWdxM3JVVGRyamlaRVhpK2lkalc0WkZ1bFVHTEZWdGRoaUt1TUZac2sya0lJVVJWYVAzdWw4a3VybGRlUzZPaG9vcU9qeTczdTZlbUp4V0lwdHlqWXlaTW5PWGZ1WEpsaVpFYWprY3pNVEI1NzdESE9uajNMd0lFRFVhdlY1T1RrVkJqUHdZTUhBWHZSSzdBbjJnc1dMR0RuenAxY2Q5MTFsWTR1R3d3R0RoMDY1RElwU1VsSjRjU0pFNDQ5bVFIT25Udkh2LzcxTDdLenMzbmpqVGNvTGk3bXdvVUxqdVFtUHorZm1KZ1k0dVBqZWZ2dHQzbnZ2ZmZLN004c2FtYlBuajM4OXR0dkpDUWtjUHo0Y1lxTGkxRXFsYlJ0MjlhcFVGbHQ4L2YzeDJReWNmTGtTYnAyN1FyVS85ZUZ1L2c5TkpYMFI4YmgwYU0zU24zNVJRZExOUHZQMTVXMnNlYm1rUC9WU29JWHJIQkhpRUpVcU1FbDIwSUlJWVNvUXlteHNNWEYvc0tERjl1bmxsOWhiZHEwSVRZMmx1Yk5tNWRaQTUyVGs4T2FOV3VJaUlod210S2JrNU5EVWxJU0JvT0JpSWdJRml4WVFHUmtKR0ZoWWNURnhlSHA2VWxnWUdDWloyVm5aN05seXhhOHZMem8wYU1IaFlXRnZQUE9POFRGeFJFWkdjbU1HVE9jMnE5ZnY1NXQyN2JScEVrVDlIbzlTcVdTWDMvOWxieThQTWFPSFZ1bS95MWJ0Z0E0VFVQLzVwdHZPSEhpQkNxVmlzbVRKMU5jWEZ6bVBwMU9SMEJBQUVlT0hPSHJyNzh1ZDRzbVVUMTc5KzRsTmphVzZPaG94bzBiUjB4TUROSFIwVTR6RXBZdVhlcjJQYWIzN2R2SHBrMmI4UFgxeGRQVEU3UFp6TDU5KzhqSnlhRm56NTVWNnFNdVh4ZnU1di8wUzJTL1A0ZkFHWFBjMGwvMnZEbjRQL1dTVy9vU29qS1NiQXNoaEJDaTZwcjNzUmRJS3lwVjYwTHJhejlmQng1NTVCSGVmZmRkRmk1Y1NGRlJrZE0xcFZKSlJFUUUwNlpOY3pwZk1rSTVZc1FJcGt5WjRoaWxmT3l4eDNqLy9mZjUrZWVmc1Znc1paN2w0ZUZCbXpadG1EUnBFbnE5bm84Ly9waTR1RGk2ZE9uQ3E2KytpbDZ2ZDJydjQrUEQvdjM3bmRiUzZ2VjY3cnp6VGthTkdsV20vNTA3ZCtMcjYwdE16Ti9yM29jUEgwNTJkamFCZ1lFRUJBUTRQdno5L1IwZldxMFdzOW5NNU1tVFdibHlKYmZlZW11Rlc0K0pxcm52dnZ0NDZLR0hVS2xVNWJhNTRZWWJ5cDFxL2Z2dnZ4TWJHMXZ0NTNwNmVySjE2MWFuTjFZQ0F3TVpOMjRjTjkxVXRlblVkZm02Y0RkdGh4Zzh1blFuZCtsQ2ZDYzhlbGw5NWZ4bkFSN2RlNk50Vi82c0FDSGNTV0d6MlJyY25PeVIyK2ZXZFFqaUtyUjJ3SE4xSFlJUVFqUU1XWWNoWmNQZngyRTN1NzB3V20zTHlzcHlPVXBYSFdhem1RMGJObkRycmJkV09IWGJZckZnTkJxeDJXd1ZKc0ZHbzVIazVHVGF0MjlmbzNnU0VoTFE2L1cwYXVYZXJkZEUzYkRaYkpqTlpwUks1V1h0blY0ZDduaGQxQmJERDE5aE9yZ1gvNmRlUXVudGV0dTg4bGh6YzhpZU53ZVA3cjNSRHgxWitRMUN1SWtrMjBKY0pNbTJFRUpVMGZIUDRkZ1hmeCszdlF2YTNGMTM4UWdoR29XaWhEL0puamNIbjdzZndQT0dtNnQwVDhIVzllUi90UkwvcDE2U0VXMXh4VW15TGNSRmttd0xJWVFRUXRSL09Zcy94SktlaHRMYkcwMTRKT3FMSHdERnlZa1VKeWRpUG5rQ2E0RUJkWEJ6ZkNjOVhzY1JpOFpLMW13TElZUVFRZ2doR2d5L0I1L0FmUFkwbHRQSm1KTVRLZGo0SThYSmlRQ094RnZYNTNwVW9XR3l2WmVvVTVKc0N5R0VFRUlJSVJvVVRVaExOQ0V0MGZYc1Y5ZWhDRkV1MlloUkNDR0VFRUlJSVlSd00wbTJoUkJDQ0NHRUVFSUlONU5rV3dnaGhCQkNDQ0dFY0ROSnRvVVFRZ2doaEJCQ0NEZVRaRnNJSVlRUVFnZ2hoSEF6U2JhRkVFSUlJWVFRUWdnM2syUmJDQ0dFRUVJSUlZUndNMG0yaFJCQ0NDR0VFRUlJTjVOa1d3Z2hoQkJDQ0NHRWNETkp0b1VRUWdnaGhCQkNDRGVUWkZzSUlZUVFRZ2doaEhBelNiYUZFRUlJSVlRUVFnZzNrMlJiQ0NHRUVFSUlJWVJ3TTBtMmhSQkNDQ0dFRUVJSU4xUFhkUUNOV1pEV20xNU4yanFPNDNOT2syUTRYK2w5L1pxMHgwL3JCWURWWmlQMjNCL1ZlbTRudjVaa212SklOZWFVdVRhbHpVMTA4bXZwT0g3NXdCcnlpbzFsMmcxcTFvbTlXWW5rbWd1cjlXd2hoQkJDQ0NHRWFBd2syUWJ1Q2U5TC82WWRhcTMvMXc1OVRicXBiR0liNmhYRTVLZ2JIY2RMaytLcWxHeVBiTldUS085bUFGaXBYckxkeHJzNUw4ZmNDVGI0N01SbU5xY2RkcnJlMU1PWE1LOG1qbU9Wd25ueWd4SUZrOXZjeUMwdHJ1VlVRU2F6RG4zQmhTS0RVeHVWUWttZkp1MnFIRk5wNmNZY2p1YWRjM250d2NoQjNCN2EzWEY4Nzg3NUdDeW1HajFIQ0NHRUVFSUlJV3FUSk51QXYwWlBxR2RncmZXdlVhcHFkTi8xd2RHTUMrK1BvZGhFZnJHUjJZZS94bXl6MURnT0g3V09sMk5Hb1ZOcUFIaWkzUzEwRFl4Z3dkSDFGRnFLS3IxZnIvTGd1WTdEdU5ZL0hJQldYa0hNN253UDAvWXRvOGhhN0dpblUycDR0c1B0TllveEx2MElwNDVuY25PTExvNXpQNmY5U1k2NW9FYjlDU0dFRUVJSUlVUmRrR1M3SG92MGJrWXpuUjhBRjRvTWw1Vm9BK1FWRzFtZXRJMUgyLzREdGNMK0JrQy9KdTJKMEFmemR2ejNuS3hnVkQzRU00QVpuVVlSNGhuZ09HZTBtRm1SdE0wcDBYWUhIN1dPQ1JFREhjZUhzMU1rMlJaQ0NDR0VFRUkwS0pKc3V6Qmw5eUx5TG1NdDhxMGgxM0ovcVdTeHFvYUg5a0NuMUxBaDlRQVhpZ3hPMDdtVEN6SnFIRTlwVzlJT2M2WWdpeGM3amNCZlkxLzNIZUlaUUVlL2xoVW0yNVBiM09TVWFKOHpadlBHbjJzNVZaQlpwcTBWRzVsRitRQjRxYlI0cXJRQTJJQ3NpK2ZCdm1hOVJINnhFWk8xbUh3WDY4T0ZFRUlJSVlRUW9xR1JaTnVGU1ZHREtMYldmQlE1cElJcDZTMTAvblR5YjBXR0tROXNOcWRyQVZvOTk0VDNaWFJZYno3NDZ5Zkh1bXdBZjQyWFk3UTN5TVBIY1Y2Qndta1V1RVM2S1pkMVovZTdqT0d2dkxNOHQzOEYwenVPSU1xN0djdVR0cFhidHNUYlI3N2oxV3ZHME5hbkJic3pqelB2cjNVVWxEUDF2TkJTeEVPL2ZRelkxOFBmSGRZWGdJSmlrK084UnFIaWkvN1RIUGQ4ZG1JTGNlbEhBQWoyOEswd0ZpR0VFRUlJSVlTbzd5VFpkcUYzVU52S0c5VlFlOThRSG04N0JDczIvdS9RVnk3YjJMQ1JXWlNIcjhiVGNhNjF2aW10OVUzTHRGVUF3MXRlVitiODBieHpqZ1Q2dHBCdTNOVDhtakp0dEVvMXhUWXIxd2RIYzMxd05BREJGNmV0bC9oWDU3dXdYbnhUUUtmU1lMdlk1dlV1WTh2MDkveitGUlRicks2LzhJdGZseEJDQ0NHRUVFSTBCcEpzdTJDMG10M2FYK2trMCtkaUFwMW5MdVRTdEhSMzVuR2l2SnV4NzBJU3pYWCtibnQrb05iYlphSmVvcUpycGFleVY5WmVnYUxNT1dXcGM1SnNDeUdFRUVJSUlSb0xTYlpkZU96M3o4cVpScTVBcWJqNGdRS2xRb2xhb1VTdFZLRlJxbEFyN0g5NktEVjRxRFI0S05VY3owdmxiT0VGUnc4K2FudXk3V3AvNmlPNVo1ajMxem84VkJvZWpCcGNXMTllcmV2aUg0NlgyZ09BTUwzek5tSWxXNEtwTDlsU3JJMVBjMGVodGRUQzdDc1VxUkJDQ0NHRUVFTFVEa20yWFdqaTRjTmIxOTdybHI1K1RqL0N2TC9XT1k1TFJyYkxxNjVkWUNuQ2FESFQ1ZUwyV2dCN3NoTDU0SytmSE1ldmRiN0xNYnBzeGNhRVh6OHEwNCtsVk9YeWZSY1NNVmpLTHp6VzFxZEZoVlBualJZenYyWWM1WFJoMldKb3pzKzBqOVZQaWhya2NrVGNTK1hCUDZPSHViejM5cEJ1M0I3U0RZQzM0cit2OERsQ0NDR0VFRUlJVWQ5SnN1MUNhbUVPS1FVWkxoTkdHL2Frc3ZUSWJPSEZCTmxzSzhac3RWejhLTVprTFhhYVJnMFFxTlVEa0Yxa0tQZjUxd2EweGx1dGN4d2Z6RTRtci9qdmtYRExKZXVpUzE5ejVjK2MwL3laYzdyTStWRFBRRWEyNmttdlN0YW82MVFhQmpYcnhJbjhOT0xTajdBdFBWNjI0aEpDQ0NHRUVFS0lDa2l5WFk0WDlxOUNwVkJpd1lyVlpzTmlzem9sdVY4UGVOYVJTSDkyWWpOYjB2NnNVcjhsbGNRelMyMkJkYW1TWW1VbERtV25WRGY4Y25tcmRmUUtha1AvcGgzb0V0RGE2YTBBRy9hSzRmcUxVOEF2RmVYZGpDanZaa3lJdklFL0xweGtTK3BoZnNzOFR2RWwrMzluRnhuUXEzV29GVXI4TG00dkJsQmdNVkZvK1hzOXZLdXR2d0RNMW1LbmRmTldtNnoxRmtJSUlZUVFRalFza215WG81MXZDTk03alNqM2V1a1I2MGZhM3N6a05qZTViTGZreEZZMnBCNTBIQWRlVERDelRPVW4yOStmMlVOem5UL3RmVVBJS3NxdmNQL3JxdEFwTll4cjNaK09maTJKOEE0dU05b085dEh4OXhMK3g5Q1FidlFJakhTY24zbndjNjRQam1aZ2NFZTBTdnVQaXhJRjNRSWk2QllRUVg2eGtlM25FOWlVZXBERS9IUUFaaDM2RW9CeDRmMFlFOWJIMGRjYmYzN0w0WnhUUU1WYmZ3R00zVEhQS1Q2TlFrV1VUM09uYzVZeUplYUVFRUlJSVlRUW9uNlFaTnNsR3lxRkFwMVNVNlhXR29VS2pVTGw4cHBhNlh5K1pNUTJzeWl2M1A0Uzg5TjU4Y0JxQmplTGNVdFZjcVBWVEN0OUU2ZDl1MHZZZ0MxcGgxbVJ0STBjY3dGREw2NmJMbkc2SUpPUGptMWcxY2xmdUMya0s3ZUVkTVduMUJSM2I3V09XMXRjaThWbUpURi9pK084djhhTDIwSzdPNDR6VFhrY2NUR1Z2U0pMZWorR1ZxbkdiQzNHVTZWMUpQdGdId2szV3R4Yk5WNElJWVFRUWdnaDNFV1NiVUNsZEs2TTdXcXY2QmYvV0UyaHBjaHgvRjczQnh3anhLdE8vc0x1ek9PT2EvL3FmQmYrcGFaUGwvYlk3NS9SWE9lUHlXcW1sWXMxNFNXOFZGcTZCclFHNE5rT3R6dGRhMVpxTDJ3RmlqTFh3YjdQOWc5bjlqcU9seWYrekxYZEhuQWNXN0d4OC94ZmZIUHFONUpLalp5dlNOckdkNmQvZHh6bkY5c0xxK1dZQzFpZHZJT3ZUKzNtcHViWE1MeGxENXA2K0FMMjc5ZTNwZTVSSzVTODBIRUVYaXF0NDl6YTA3OWpyV0RycnhEUEFLSjlReW13RkpGOE1aN3p4aHphK3JTQVV2MlUySk9WV0c1ZlFnZ2hoQkJDQ0ZIWEpObUdNcVBTbHhZZ0EvczZhdlBGTmNYZ3ZLZDB0RjhvM3FYV09WYzJJcDVxdEc5dFZWR3lyVldxNmQrMFE4V0JBd3B3MlU2bFVEb2wyMG1HOCt6TlNxUzVwei9iMHhQWWtuYVk4NmJjTXZjOUVEbVF5SXNqNERhYmpZZCsrOWpwdXNscTVuOW45L0hUMmYxY0h4ek5uYTE2OFZmZU9USk5mNC9VcTVVcWNrc1ZVRXZNVHlmMjNCOFZmaDEzaGZYaHJyQStITTA3eHd0L3JBTGdkRUdXUGRtK1JIenVHWllrYnEyd1B5R0VFRUlJSVlTb1M1SnNBNTZsUms2dDJCejdQWmMyTktScnVmZVhyRit1cjBxbW9xODR1UjNUeGFuWEtvWFM1UlQxVmw1QmpsSDUvR0lqd2FWRzBTK1ZrSHVXT1grdVJhZlMwbHpuajZIWVNON0Y2ZDF2SFBtV0VTMnZZMWhvRDk2Ty83N01HeGhtbTRWN2Q4NG53anVZLyt0OHQ4disxNTNkVDBMdUdTdzJLOFUySzBaTEVhY0xzamhUbUZXajc0TVFRZ2doaEJCQ1hDbVNiSU5UOVczRHhXblRtYVo4dGxaUVlmeUdacDBjWTl2eHVXZElMY3gyMmU1MFFjVjdVNWZIQms0VnVVdlRLdFZPUmM1Y3RTdjloc0hDNng2cVVRemVhbDIxN3YzbTFHNVduTnptT0Q2ZWw4cjNaL2JRTGJEOE55S2FYSnlLWHNKZjYxWG1qUTAxS2p5dy96MEZlZmpRSlNDY1hSbkh5S3Fnb3JzUVFnZ2hoQkJDMUNWSnRvR0FVbHRRNVJRVkVPSVpRSVIzTUFleWs4dTlaMkN6am82cDVLY0tNamlTYzZiY3ZxTjlRNG5QZFgyOVBEbm1naklWdVV2TTdYcWZvOWlaRlZ1NTdlcmF3T0NPM05UOG1tcmRFK3poeCtTb0d5dHRsMkxJa0dSYkNDR0VFRUlJVVc4MSttUmJpWUltRi9lK0JrZzM1WEp0UU9zcUpYd2xibTdlaFp1YmR5bjMraS9uRTZxZGJBc2hoQkJDQ0NHRWFMZ2FmYkxkMGl2SWFVdXA4cWFETjJRekQzNWVhWnM3UXJ2VE02aU40OWhvTlRzS3ZkbUFMMUoyY2pqN1ZJVjlYRnB3ellxMXdncmtKUzdkOTdzcTk5aXEwRVlJSVlRUVFnZ2g2a3FqVDdhN1hyS2VPTW1RN3BSOG02eG1IdG45YVpuN0Z2ZCsxSkVrTGo2eGhZUFpLWFFQak1SRHBTYjI3Qjg4RTMwNzEvaUYxVzd3VlhRNHAvd2tXYTFRY1gvRTlVNkpkb0dsaUpjTy9KZi82M3dYUG1wUEZNRG9WcjNKTXh2NTM5bDlWWDd1d21NYldYaHNZNFZ0b3J5Yk1iZnJmWTdqMHRYSWhSQkNDQ0dFRUtLaFVsYmU1T3JXL1pKaysxaGVxdE94RGZ2NmFhUEZqQTE3Y1RKdmphZFRtM0I5VTI0SnVaYjdJNjdudHBCdVpKc0xLTGFXM1Q2c1BsRXBsQXdNN3NnSFBTWnlSMmgzcDJ0TFRtd2wyWENlZHhQKzV4aGxWaW1VUEJRMW1IZTYzdS9ZLzFzSUlZUVFRZ2doaEd1TmVtUTd4RE9BbUZLanp6bm1BcElONStuazE5S3BYWS9BS0Y3cU5MTGNma29YQWZOVzYyaFd3WFpaVlRHcVZVL3VDZTlYN25WMXFYM0JsU2o0b3Y4MGwrMDJweDdtaytOL2p5enJsQm82K0lYU0l6Q1MvazA3NEhkeGk2L1N2a3paeGFhMFF3RDhjZUVrbnh6YnhKUTJONkpTMk4rWGlmUU81cFdZMFp3dXpPTFg4MGZabFhtVWsvbm5uYVorOTIzU0RwMnE0cjNHUzF5NnRaaXZ4b3ZCelRwVjZWNkFaRU1HSi9MVHF0eGVDQ0dFRUVJSUlhNkVScDFzRHczcDZyUmErTGZNWXk3Ym5UTld2bzQ3djlpSXAwcUxTcUVrMHJzWktzWGZQVnR0MVZ0ZnJGSW8wWlJLcUN0VFhsdTFRb2xPcVdGS201dUk4QTRtVE4ra3pQcm9Fa2FMbVVVbk5wWFo3bXhENmdGU2pkazhIMzBIM21xZDQzeEx6MERHaFBWbVRGaHZ6RFlMWndxeStOK1pmV3hLTzhTa3FNRUVsYXJ3WGgzTmRYNDgyZTdXS3JmLzV0UnVTYmFGRUVJSUlZUVE5VTZqVHJaL3pUaktyU0ZkSFFub2xsVFgrMnFuRm1hVG1KOU9WbEVlR2FaOE1rMTVaQmJsa1dHOCtLY3BENjFTelgwUkE4Z3lHVkFBVWQ3TkhmZG5tdzFYNHN0eHlXZzFrMkhLWTFBNW84VVdtNVdmMDQrdzZ1UjJMaFM1anZOZ2RqTFA3MS9KZzFHRDZSRVlXZWE2UnFFaVFLdm45NndUYm8xZENDR0VFRUlJSVJxcVJwMXMvNWx6bXBWSjI3ay80bnJpYzgvd1Y5NVpsKzJLYlJhZTNiKzh3cjRDdGQ3bGJ2OTE0RUw1KzNXN2tteklJQzc5U0xYdWNlV3ZYUHZYc3laNUJ6MkNJb25RQnp1dXBadHkySlllVCt6WlA4aXN3bjdWcWNac1h2L3pHOXI3aERDdWRYODYrenNYZi92d2FDdzU1Z0lBVEJZelJxdjVzdU92Q3JPdCtJbzhSd2doaEJCQ0NDR3FvMUVuMndCclQrOG14cjhWL3oyNTQ3TDZTVFZtazJiTUlkRERHNXZOaHRWbUk3L1l5T2EwUSt5N2tGU3R2blpuSG1kMzV2SExpcWMwS3pibS8vVVREMGJkeUtIc0ZQWmRTQ3hUQ0s2cS9zbzd5NnhEWDlEVXc1ZnJncUs0TGpDS2RGTU9lN0lTSFcwZTM3UFlYYUVMSVlRUVFnZ2hSSU9rc05tcXVhQzRIaGk1ZmE1YisxTXJsQlRiNm5mMWNGSDcxZzU0cnE1REVFSUlJWVFRUWx3bEd2M1dYNEFrMmtJSUlZUVFRZ2doM0VxU2JTR0VFRUlJSVlRUXdzMGsyUlpDQ0NHRUVFSUlJZHhNa20waGhCQkNDQ0dFRU1MTkpOa1dRZ2doaEJCQ0NDSGNUSkp0SVlRUVFnZ2hoQkRDelNUWkZrSUlJWVFRUWdnaDNFeVNiU0dFRUVJSUlZUVF3czBrMlJaQ0NDR0VFRUlJSWR4TWttMGhoQkJDQ0NHRUVNTE5KTmtXUWdnaGhCQkNDQ0hjVEpKdElZUVFRZ2doaEJEQ3pkUjFIWUFRUWdnaGhCQkNpSVlscXhBdUZFSkdBV1FXUW1hQi9YeVFGd1I1UWhNdkNQQ0VRTSs2amJNdVNiSXRoQkJDQ0NHRUVLTEtmajRKaGlMd1VOdVQ2bXVDN1VrMjJKUHV6RUpJeW9hL01rQ3ZoWUd0NnpiZXVpTEp0aEJDQ0NHRUVFS0lTcDNKaFEwbm9HOHJhTi9FZFJzdlAyamw5L2R4UWdZcy9RTnVqb0lRbnlzVFozMGhhN2FGRUVJSUlZU29nTlZxeFdhelZhbXQyV3l1NVdncVo3VmFpWXVMWStmT25aZlZqODFtWS9mdTNlVGw1Ymtwc3I4bEppWVNIeDkvMmYwY09uU0l6ejc3ak56Y1hBQVNFaEpJVDArdjByMFhMbHdvOTFwQlFRRkdvL0d5NHdQNzMwZEtTZ29HZzZGRzk1dk5acEtTa21wOHY3dnNPd2Y3VTJGODUvSVRiVmM2TklHeE1iRDNMUHlSV252eDFVZVNiQXNoaEJCQ0NGR0JuVHQzTW5yMGFOTFMwZ0E0ZHV3WVE0Y09KVEV4MGFuZHVYUG51UDMyMjltL2YzOWRoT253eFJkZk1IdjJiT2JPblV0bVptYU4rOW0vZno4elpzeGd3NFlOMWJwdnhZb1Z6SjQ5dThJM0tCWXRXc1RDaFF0ckhGdUpoSVFFUHYvOGMvTHk4ckJhcmJ6OTl0dE1tVEtGdUxpNEN1L0x5Y25obm52dVljR0NCUzZ2cjEyN2xoRWpScENVbEZSaFB6dDM3dVRvMGFNVnRzbkx5K1BCQngva2wxOStxZmlMS2NmcDA2ZVpNbVVLdi83NmE0M3VkNGQ5NTZEQURMZTNBNjJxK3ZkN3FPR085cEJuZ3YzbjNCOWZmU1hKdGhCQ0NDR0VFQlhZdTNjdkdvMkdaczJhQWZZUlg3UFpYQ2FaUEhic0dGYXJsVFp0MnRSRm1JQjl4SGpac21XRWhvWmlNQmg0NjYyM3Fqd3FmNm5ZMkZnMEdnMy8rTWMvcW5XZlZxc2xMaTZPbFN0WE9zNVpyVmJ5OC9QSno4OG5Nek9UQXdjT2NQMzExenZPbGY2d1dxMDFpbGVwVlBMMjIyOFRGaGJHN05teitlbW5uOHB0R3hjWGg5VnFwWC8vL2k2djc5aXhnK0RnWUNJaUlzcnR3MlF5c1dEQkFsNTg4VVdTazVOckZMTTduRHQzanNjZmY1eURCdy9XU3Y5bmN1RnNIdlFQdS95K0JvVERxVnc0NS83SkV2V1NyTmtXUWdnaGhCQ2lBci8vL2p0OSt2U3B0RjFDUWdKaFlXSDQrTlROd3RUTXpFeG16WnFGUnFQaDlkZGY1K2VmZjJicDBxV3NXcldLZSsrOXQ5ejdubnZ1T2Y3NjY2OHk1MHVtVVk4ZlA3NUt6Ny90dHR0NDVKRkh1T3V1dTlpN2R5OHJWcXdnT2pxYUhqMTZrSlNVeENPUFBPTFUvcE5QUHVHVFR6NHAwOCtLRlN0bzNyeDVsWjU1cWNEQVFPYk9uY3ZpeFl2cDE2OWZtZXRHb3hHYnpjYTZkZXNJQ3d1alhidDJGQllXQXFEUmFGQ3IxU1FuSjNQczJERkdqQmpCK2ZQbnkvU2gxK3Z4OHZMQ3c4T0QxMTU3amFlZmZwb1hYbmlCOTk1N0Q3UFp6T09QUCs0eXRubno1dkhoaHg4Nm5Rc0xDM01hWFYrNWNpV2ZmLzY1VTV1U054L2VmZmRkNXMyYjUzUnQrZkxsdlB6eXkyUmxaZUhuNTBkdDJIRENQblhjWFc2T2dzOFB3d1BYdXEvUCtxcEJKdHR0ZlZwd0xLOFJ6VDhRdGE2dFQ0dTZEa0VJSVlRUTlkRGh3NGRKUzB1alo4K2U3TnUzRDdCUDZ3V0lqNDhuSnljSGdJNGRPL0w3NzcralZxdFpzMmFOVXg4alI0N0V3OE9qVnVQTXpjM2xoUmRlSURVMWxSa3paaEFhR3NyWXNXTTVjT0FBeTVZdHc4UERnekZqeHJpOGQralFvZlRxMWN2cDNJOC8va2g2ZWpvUFBQQUFLbFhWNWcyWGpPZ3JGQXBlZU9FRkprK2V6SHZ2dmNmU3BVc2RiWjU2NmltaW82TmQzbi9vMEtFeTA3cW5UcDFhNFZUdTR1SmlBQjUrK0dFVUNvWFR0WFhyMWprK2YrQ0JCeGc5ZWpUanhvMXpXb00rYk5nd3grZFRwa3hoekpneGp2dSsvZlpidnYzMjJ6TFBMR2tIRUJVVnhmVHAwM24xMVZmNThzc3ZtVGh4SW84KytxaFRlNlBSeU1LRkN4azhlREFkTzNaMHV1YnI2K3QwM0s5ZlAwSkRRNTNPWldSa3NHalJJbTY5OVZaaVltSWM1M056YzVrK2ZUcm56cDNqelRmZkpEdzh2Snp2VXMzOWZOSmVESzJpcWVObmN1SDNzL2F0d0xRcWlBcUVIaUdnS1djT3RVNE52VnBDM01tcnYwcDVnMHkySS9UQmttd0x0NHJRQjlkMUNFSUlJWVNvaHpadjNveW5weWQrZm40ODlkUlRUdGRLanpMT25qMmJreWRQMHI1OWUzNy8vWGNNQmdNblRweWdYYnQyM0hISEhiV2FiS2VtcHZMS0s2K1FuSnpNRTA4OHdRMDMzQURZcDFYUG1qV0xGMTk4a1VXTEZsRllXTWk5OTk2TFV1bWNCUTBlUE5qcCtQRGh3eXhhdElpNzdycUxlKzY1cDBZeEJRVUZNWFBtVElLQ2d0Qm9OSTd6SVNFaFJFVkZ1YnpIMVNqeXFGR2p5TTdPTHZjNSsvZnZaK2ZPbmR4MTExMWxFdGZTT25YcTVQajhtbXV1WWNpUUlZN2p3c0pDUjVLZm41OVBiR3dzMTExM0hiZmRkcHRUSDJscGFTeGN1QkMxMmptRjZ0dTNMMis5OVJhZE8zZEdxVlF5ZE9oUXArczVPVGtzWExpd3pITmRpWWlJS0ROMVBTa3BpVVdMRmhFZEhjMmdRWU1BKzkvNTlPblR5Y3JLNG8wMzN1Q2FhNjZwc04rYXlDcXdiKzlWVVRHMDFIeFlkd3dpQXV3SmRsNFIvSFlhY294d1N3V3JLVG8wZ2VOWjluMjZBNjdpZmJnYlpMTDlqK2JYc0NuMUlGWnF0djVFaU5LVUtCalN3bzF6WTRRUVFnaHhWY2pMeTJQVHBrMW9OQm82ZHV4SWJHd3NBRWVQWW43NEJ3QUFJQUJKUkVGVUhtWHExS2tzV0xEQWtUaXVYcjBhZ0RmZWVBTWZIeC8yN05uRDlPblRlZVdWVjlEcjliVVc0NEVEQjNqdHRkZkl6YzNsMFVjZlpmanc0VTdYOVhvOS8vNzN2M25oaFJkWXNXSUZCdzRjNE1VWFg2UnAwNll1K3pNWURNeWRPeGVWU2tWVVZCUzdkdTJxTklZT0hUcmc3KzlmNW56WHJsM0xuRE1hamVUbjU3dnN4MVgxNzVJM0RzNmNPWU5PcHlNb0tNanB1dGxzWnVmT25mVHYzNS9JeU1neTEvTHo4d2tJQ0hBNkh4b2E2cFQwNXVUa09KTHRiNzc1aG9LQ0FpWlBubHdtNlQxKy9EaEFtV1FiNE5wcjdYT2lGeTVjV09iTmdaSUs5Zi83My84Y3N5TktlL0RCQndrSUNNQmtNcFc1QmppbXVadE1Kdkx6OHpsOCtMQmpMZjVycjcxR1ZGU1UwL2RVcjllWEdlV3ZpUXRHZTJHeml2eVJDbjQ2dURFU1NwNW90Y0dPRk1nMWdXOEY3ekY1cU96UGtHUzdubW5qMDV5Ym1uZG1RK3FCdWc1RlhBV0doblFsMHJ0WlhZY2hoQkJDaUhybSsrKy94MmcwT2tabVM2WlRsLzVUcFZKaHNWZ2NpWGhPVGc0K1BqNk81S2UyMXRHYVRDWldybHpKRjE5OGdWYXJaZGFzV1k1aVh3YURnUmRmZkpIdTNic3pZY0lFOUhvOTc3NzdMaDk4OEFIcjE2OW44dVRKakJ3NWtsR2pSam10TDdmWmJMejExbHVjT1hNR3NMOXhVQlZ6NXN6aHV1dXVBK3lqc0tkT25YSmM2OVdybDlPby9xeFpzNnI5dFpyTlp2NzV6MytpMCtsNDU1MTNYQ2IyMzMzM0hkT21UWE1jVzYxVzNuenpUUTRmUHN6Y3VYTnAyYkpscGMvSnljbmgyMisvWmZEZ3dTNExvNVdzbmRacXRXUm1acko5KzNiSHRZNGRPOUt1WFRzTUJnTUdnd0d6Mll4YXJYWWt2U1hUOUV0djMzWGh3Z1dPSGozS3hJa1RpWTJONVlNUFBxZ3d2dmZmZjUvMzMzL2Y2ZHh6enoxWHB0M2F0V3Z4OXZhdTlPdXRURVlCTlBHcXVFM2ZWbUMyL3Axb0E2Z3ZUcHl3VkRJdTJzVEwvb3pJZ0lyYk5XUU5NdGtHR04rNkg3OW1IQ1d2dUxDdVF4RU5XS0RXbTNHdFhWZWhGRUlJSVVUamxaZVh4MWRmZlVWQVFJQmpYWEI1Tm16WVFFWkdCbXExbXZUMGRGcTJiTW41OCtmUjYvWG9kRG9zRmd0RlJVVnVpVXV0VmhNZkg4L2N1WE01ZCs0Y0xWdTI1SlZYWG5GS0RvdUxpMGxJU0hCVVR3ZDdndmpjYzg4UkV4UER4eDkvek1xVksvbm1tMjlZc21RSmdZR0JnSDFVdG1SdjdvOCsrcWpTQlBYUW9VUE1tREdqelBmaXE2KytjaHl2WHIzYWFSVDk4Y2NmcDMzNzlpNzdpNCtQWjhtU0pXV211V3MwR3FaT25jck1tVE41OGNVWGVmZmRkL0h5Y3M0QzE2OWZ6OTEzMzAxSVNBZzJtNDM1OCtjVEZ4Zkh3SUVEcTF4c3pjL1BqemZmZkJNdkx5OVdyVnJGMkxGam5XS3hXQ3lBL2U4Z0xTMk54WXNYQS9ZUitRa1RKdEN1WFR0SDhydGd3UUlPSFRyRVF3ODlSSThlUFFDWU5tMGE3ZHUzZHhTSzI3SmxDMis4OFFaNnZaNSsvZnFWVy9uY1pyT3haY3NXMXExYmg3ZTNOK1BIajZkZHUzYmxmaDJYZm05cUtyTVFycWxrcFdYcGtXdXJ6VDZ0Zk04WmFPRU5BYnFLN3czeWdqK3J0aVY2ZzlWZ2syMWZqUmNmOVhpUStjZGkyWjE1dks3REVRMVFqOEJJbm00L0ZFK1Z0cTVERVVJSUlVUTlzM3o1Y3F4V0s2TkhqM1lVUE12THl5TTlQZDFSSUsxa0JQZkFnUVBjZXV1dEpDUWtrSnljVExkdTNUaDc5aXhoWWZhOWtyWnQyOGFjT1hQY0V0ZXdZY1BvMmJNbmFXbHBqQmt6aGdrVEpxRFZWdjEzbVZ0dXVZWGV2WHZ6MldlZlliRllISW4yNHNXTFdidDJMY0hCd2FTbnArUGg0WUduWjhYemUxMnRRNTg0Y1NMang0OW55NVl0eko4L3Y4ejFzTEN3Y2d1a1JVZEhNMnJVS0pmWGV2WHF4U09QUE1MQ2hRdDU3YlhYbURObmpsTWlyRktwZVAvOTkzbmpqVGQ0NTUxMzJMaHhJME9HRE9HWlo1NHBrN3hYcEZPblR1ellzWU9sUzVjNnB1YVhLSmtPWHJLczRJY2ZmZ0Rnamp2dUtOUFBtREZqeU03T1p2cjA2WFRwMG9WWFhubkZzYlZaaVFzWExnRDJhZDlLcGRMeGQxSENack94WThjT1ZxNWNTVXBLQ25mZWVTZmp4NCt2MVdVSnBXVVcyQlBpcWlpMndwTDlZTU5lQUsxZkZiWUpLeG5adnBvMTJHUWJ3RnVqWTNySEVXeE4rNU45RjVKSU5wem5WRUZtWFljbDZyRldYa0dFNlp2UUxTQ0N3YzFpS3I5QkNDR0VFQTFDWnFFOU9jZ3NnSXhTRXgrTGl1M1hnanpoem83bDMzOHBzOW5NQXc4ODRKVFkvUGJiYjd6NTVwdU80OWRmZngyQUNSTW1NSFRvVUQ3OTlGUGk0K01aT1hJa1I0OGVkYXdoYnQ2OGViWDNxaTVQZEhRMHZYcjFZc21TSllTRWhOU29EMzkvZjU1NzdqbXNWaXNXaTRWNTgrYngwMDgvMGJ0M2IvcjM3OC9jdVhPWk5tMWFwVW1xcXhGL3JWYUxWcXN0dHlEY3l5Ky9YR2wxODdGanh6SnUzTGd5NTBlTkdrVmFXaHB0MnJSeHhGWlFZTS9XN3J2dlBoWXZYc3lVS1ZOSVNVbGgzTGh4VEp3NDBXWC9zYkd4am1uL3J2VHIxNC9odzRmenpUZmZFQlVWeGMwMzN3ejhQYkpkdXVEYnBZeEdJOU9tVGFOdjM3NDgvZlRUakJ3NWt1M2J0K1ByNjB0eGNiSFQxejV5NUVpR0RCbFM1dnRjV0ZqSTVzMmJXYnQyTFNrcEtRRG9kRHEyYk5uQ2xpMWJYRDUzOWVyVjFYcFRvVFlNNzJDZlVyN3ZMSHliQUxlM2crQXI4NzVBdmRXZ2srMFNnNXAxWWxDelRwVTNiSVF1L09jK2lwSitxM0o3NzV1bW9SL292RjNCWHhrUWwzeDVjYlQyaDhFUmY2L2hFRUlJSVlTNEhFVVcrQ3NUVG1iYkUrd2lleDZFVm1WUHJFc0VlZGwvRDlGVzg3ZmVzV1BIMHJScFV6WnUzRmptMnRkZmYrMUliTzYvLzM0OFBUMEpDQWdnSWlLQ0w3LzgwbEdKZk1TSUVZQTlRUzV2TkxlbWFwcG9sNlpVS3NuSXlHRExsaTFjZDkxMXpKdzVrMjNidGdFd2V2VG9NaU90bHpwMTZsU1pQYUVyTTNiczJES0Z6RXA3KysyM0s1eTJYekxTbkpTVXhOS2xTeDNUM2djTUdNQ2ZmLzdKcmwyN0dEVnFWTG1KTmxSY2piekV3dzgvektGRGgvamdndzlvMzc0OTRlSGhqcEh0aW1ZU2FMVmFSbzhlemZMbHkxbTdkaTMzM25zdkR6LzhNR0JmcjYzVC9UMjNXcWxVT3EydFBuejRNSnMzYjJiTGxpMFVGQlFRR2hyS0N5KzhVTzZ6QUhidDJrVmNYQncybS9zTFJ3ZDUyVjliWGxVb082QlcvcDFZQjdlRlZRZnR4ZE51ZGwxNEhxamFtdkNHN3FwSXRrWDUxS0hYVkN2Wk5wODVYT1pjK3liMmFvTDdVMnNleDhsc1dCc1B0N1lGYjVtMUxZUVFRb2dheWl1Q3ZXZmg2TVhKakMyOG9WMFFoUGpZa3dNZk4vMmVVWHE5ODZYMGVyM0wwZGxldlhxeGFORWlQdm5rRXl3V0M5MjZkWE5QTUxXb1NaTW16Sm8xaTJ1dnZkWnB4TFpmdjM2T2FmRGxPWERnUUxXVDdVNmRPbFg0ZmJtMEFOaWx6cDQ5eTdKbHk5aTZkU3Rhclphb3FDaE9uRGdCMkl1RlBmbmtrL3owMDAvY2NNTU41YjdCVVZFMThoSWFqWVovL3ZPZlBQYllZeXhmdnB5Wk0yYzYxdDFYbEd3cmxVcHV2UEZHQmc0Y3lEZmZmT01ZNFRlWlRHUm5aNWVwakY3aS85bTc3L0NveXV5QjQ5K1p5VXd5NlpCQUlJRkFFbm9KTlNnSUlpaEZCY1M2c0lndUZsQllYVnhjQVJFcmlsalF4WjlkRVF1S2lnMVhFUkFRRUVRSUNOSkxDTVVrbFBRNm1mcjc0eVdUREdreklTSHRmSjduUHBuTTNIdm5uZFE1OXozdk9mUG56MmZkdW5Wb3RWb0dEeDdNNGNPSGFkbXlKZGRjYzAyRlg0L1UxRlEyYk5oUTRUNVZGV0pVV1NHdEt3aTJqNlNyMzdrV0plcXg2YlZxTFhkdUpXVUtQRWxUcjY4azJHN2c5QkdlcFVwYmt2YVVlWDljaEZxTHNlY2lpaGhrbUdENWZyZ21HbHFWM3daUkNDR0VFS0lVc3cxV0pVQktqcHE5N2hBQ2ZjS3JMN2l1RHBHUmtjVEV4TEJ5NVVwNjlPaFJxazFWWFZWVVNieWt6TXpNU3Rkc1Y5VC91cm9sSlNYeDJXZWZzV2JOR25RNkhXUEhqbVg4K1BIOC9QUFB6bUE3S0NpSVo1OTlsZ2NmZkpELy9PYy96SjQ5bXl1dXVLTEt6eGtURThOenp6MUhiS3hxRVZ2VW1xdThZTnRpc1pTNTV2eXR0OTdDNFhEZ2NEajQ2S09QV0xwMHFjdmpkOTExRnpmZmZEUEJ3Y0hjZlBQTk5HL2VuT25UcHp2YmZGWGt6Smt6VlhscGJnbjFoY1JLdnNXN1V0U3M5dGpPeFJYSmM4MnFmM2E3aWhNalNNMkhtRXIycWU4azJHN2c5QkdlTmJpM1o1L0ducGVHMXEvMFA0ZityVUd2ZzUwcFZSK1AyYVlhMzhkRlFDLzNDa01LSVlRUW9wRkxLNEJWUjlYN2lENHRvWHVZQ3Jqcm9pdXV1SUtFaElSS1p5VHJ1aGt6WnRUSWVmLzQ0dy9TMDlQTGZid29WYnZJOGVQSCtleXp6L2psbDE4QUdERmlCTGZmZmp2Tm01ZGRKcnQxNjlhODlOSkx6Smt6aHllZmZKSWJiN3lSZSs2NXg2TWljaVgxNmRQSGVidW9EM2g1NjlGMU9wMUxRYldTZnZqaEJ4SVRFNWsyYlZxcEh0aWRPM2NtS2lxcVZJWHh3NGNQTTN2MjdBckhWMW1sL0l2UnhLaVdrMVlrTGdKV0o4RFB4NkJUQ09SYjFacHR2UTU2VjdMU29kQUtUU3VwV0Y3ZlNiRGR3T21hdEViajdZK2pNTGZ5bmMrei9QVW4zaDJIbFBsWTMzRFYzUDYzVTJVKzdMYnRTWEFtVjgxeXl6cHVJWVFRUXBUblVCcHNPSzZXb1kzdTZMb2V1N2I4L3Z2dnpqWGJSVVd6QU5MVDAvbmhoeDhBK1BiYmJ4a3laRWk1Z1ZsZDkrU1RUMWJhTXV2UW9VTzg4c29yWlQ1Vzh1dFMwbzgvL2xoaGdiR2lnbWVnK2xyUG5UdVgwNmRQTTNEZ1FPNjY2eTVhdDI1ZDZkaGpZbUpZdEdnUmp6MzJHTjk4OHcxYnRtemhnUWNlY1BhNnJxcWlIdG5semZqdjM3K2Z3NGNQTTMzNmRKZjcxNjFieDVFalI5Qm9OQncvZnB3NzdyakRwYjk1ZVhyMzdsMXByL05seTVZNVc1QlZ0NlpHOERQQXdWVG9GRnIyUG0yRFlXUTdOUm0zNWhqb05DcUR0VityaXJOT0RweURRQjhJcmdPL3p6VkpndTFHUU4rNkIrYWptOTNlMzVxOHQ5eGdHMVMvUFlQMjRvdW1uY3lDci9hcmRkeUI5ZlAva0JCQ0NDRnFVRkdnM1NZWWhyU3RPN1BaRndaQVhsNWVaR1ZsTVh2MmJHdzJHdzgrK0NCdnZ2a21DeFlzWVBiczJSVUdsM1ZWNjlhdEsxMnpmZnEwS3VqajVlVWFVbXphdEltMzMzNmJrSkFRM252dlBSNTg4RUdDZ29JWU0yWU1ZOGVPclRCZy92Nzc3NTBGMUxSYUxmLzYxNzh3R28xMDdWcDJNZVNpVlBZTDE5QTNiOTZjMTE5LzNWbW9yT1JhNmRXclZ6dG55ajJ4Yjk4K3RGcXR5N21zVml0bXM1bTFhOWZ5NFljZnVxU3RaMlZsOGVHSEgvTDk5OThUR3h0TDc5NjlXYlpzR1QvLy9ETVRKa3pnaGh0dXFQTS9HNFBid3BKZEVCV3NKdHpLRWhta05uY1ZXR0I3TXR6Um8zckdXSmRKc04wSTZDTmlQUXEyTFgrVnZXNjdwSTZob05YQytzU0xHUmxrRmFxQSsrcG96MzVKaFJCQ0NOR3dwUldvVExxVy9qQ2lnb3JHbDVMQllDQWdJSURseTVlN3RGbEtTa3Jpb1ljZUlpY25oeGRlZUlHb3FDaENRa0o0N3Jubm1ENTlPdlBuenljd3NQNFhyTm0zYngrZmZQS0pzNkwybjMvK2lWNnZwMDJiTnM1OWxpOWZ6dHR2djgzNDhlTVpPM1lzRHovOE1CTW1US0IvLy81RVIwZXpiOTgrRGg0OGlKZVhGenFkRHExV2k4MW13Mkt4T0ZQSUR4MDZ4TjY5ZTdudXV1dm8yN2V2eXhpS0NxUUZCZ1pTV0ZqSXVuWHI4UEh4SVRTMDlOU3JYcS9uN3J2djVwWmJiaUVvcVBpTlpreE1qRXRRYkRLWm5MM1VpN3oxMWx1WXpXYUNnb0x3OXZZbUlTR0JMVnUyMEtOSEQ1ZVU5STBiTjJLMzIwbEpTZUhPTys5azNMaHhIRGh3Z0RWcjFyQm16UnBNSmhPalI0OW15cFFwZUh0N00zejRjTjU5OTEzZWZ2dHRWcXhZd2IzMzNzdWdRWVBLL0hydjNMbXp6QjdlSmRWa0dubVI0VEVxVlh4MHgrbzUzK3FFaXF1VU55UVNiRGNDbmhkSis5T3QvZG8zVmRVRzF5U29CdlpWWmJIRFQwZWhkMHVWcGk2RUVFSUk4VXVpbXNrZTBhNjJSMUxzeWl1djVNb3JyeXgxL3pmZmZJT3ZyeThMRml5Z1diTm1BQXdZTUlELys3Ly9ZOFdLRlM3dG5lcXowTkJRQ2dvS01KbE1hRFFhWW1OanVmYmFhMTFhaExWdTNacEJnd1l4YWRJa05Cb05iNzc1Sml0V3JHRFRwazFzMjdhTjNOeGM3SFo3cGM4VkZSWEYzLzcydDFMM04yblNoRTJiTmprRDg3Q3dNQ1pQbmx4cWRyMmtrb0UycUdCN3dvUUp6cyt6c3JKS0JkczVPVG1zWHIzYStibEdvNkZyMTY3OCs5Ly9kdG12WGJ0MlJFWkdNblBtVENJakk3bm5ubnY0NjYrLzBHcTFEQm8waUhIanh0R3VYZkVQY2JObXpYajAwVWU1OXRwcitlOS8vOHY4K2ZPSmpvNG1JaUtpMUxpam82TzU4ODQ3eTMxZG9JTDlzdHJUVmFmd0FEZ2JCSnRPd0tBMmxlOWZrWTBuVk9wNWk0YnhLMUVwamFNbW1yS0pPc1dlZlpwekw1Yit4MUNSWmc5dlFCdlUwcTE5VDJXcDZxRDJhdmhKQ3ZPRElWR1NWaTZFRUVJMFprWHA0OE5qMUJ2enVzNXV0Mk96MmVwOFN2Q2xZamFiS3l4SVpyZmJuVFBaRG9jRHJWYUxWcXRGcDlNNU4zYzRISTVTeGNZcWMvYnNXWHg4Zk56S05MRGI3WmpOWmdvTEMvSDE5UzMzKzJ1MzI1MlpEcHMyYlNJakk0TXJyN3lTNE9DS2YzZ3RGZ3VIRHg4dU4wVytydmtqQlU1bHE5OUxIdytuYkFzc2FrYTdiVEQwYUVSRmtpWFliaVRPUFg4NTlyenlLejllS0hqOC8rSGRaYmpiK3lmbnFGOGdjOW0xTUR4MmVTdUlMYis5cFJCQ0NDRWFzQ1c3VkNHMDZrcGJGVUpVajVUejcva3ZhMVYrMGJRTEhUaW4xbWdQajJrOE05cEZKTmh1SkRJL21VTGhvZlZ1Nys5MzVYMzREL3QzNVR1V2tHdUdsVWRVUCszcTBOd1BybW9Md1EyOEpZQVFRZ2doaWhYTmFvL3FvTkpYaFJCMXo0YmprR01HYjUzcXh4M2lxejZDNnArZGxxOCtGdHBVeHVxVkY1bCtYbC9KbXUxR1FoL1J6YU5nMjVKVWVaRzBDL2tiNE1iT3NDNFJqbWQ2ZkhncFovTmcrWDYxanJ0SEMvQXNTVWdJSVlRUTlkSGVNNnJsa0FUYVF0UmRnOXRDUm9HYVpFdk5oMzFuMVVjb0RyNWpta0lUSDlXdnU3R1NZTHVSOEFyM3NFamFYN3VyOWp4YWxTTHk1eG40L2ErTEs1d0dhaDM0dGlRNGxxSFdjamVSV1c0aGhCQ2l3VW9yVU52Z3RyVTlFaUZFWlpvWTFSYmRwUEo5R3lzSnRoc0pmYXRZai9aM0ZPWmlTeitGcm1uNWZSQXJFaHVtMHNCWEhWWHBJeGNyTlYrMUNPdlZFbnExQUsxTWN3c2hSSzA1bXJNZERScVM4ZzhTNGRzSkg1MC9FYjZkYW50WW9nRTRsS28rUnRXRG9taENDRkVaQ2JZYkNhMWZDTnJBRnRpelQ3dDlqQ1hwenlvSDI2QUtJTnpTVmEzalRpK284bW1jN0E3WWtRekgwbUZvdENxY0lvUVE0dEpJTnlleEt1a3Q5bVN1dzJUTEtmVzRqeTZBN3NGREdSRnhIMDBOcFZ2WUNPR080NW5RSmxpMS9CSkNpUHBPVzlzREVKZU9QcUs3Ui90Ymt2WmU5SFA2NmRVNjdwaHFUQy9KTU1IWCsxV2Z2bnhMOVoxWENDRkVhUVcyYkw0OTlRTHovcnlXN1duZmxSbG9BNWhzT1d4UCs0NTVmMTdMdDZkZXFMSHhXSzFXckZacmhmczRIQTdNWnJOYnZYd3JZektaTUprcXJ2eVprWkhCN05tenljakl1T2puYTh6U0NsU3gxZnJRNmtzSUlkd2h3WFlqb20vbFdiQnRUZmE4U0ZwWmRCcTRPaG9HdEs2K0ltY080R0FxZkxaSHJlbXVycFpqUWdnaGloWFlzbm45NE4xc1BQT0pSOGR0UFBNSnJ4KzZpd0piZHJXUDZkRkhIK1daWjU2cGNKL2s1R1N1di81NnRtM2JkdEhQTjMvK2ZKNTY2cWtLOXlrc0xDUStQcDdDd2tJQXNyS3lPSDM2dE10bXQ5dEwzVmUwWldaV1hsWFVaclB4OU5OUE0zcjBhSGJ2cmxwZGxib3UrZngxSEVraEYwSTBGSkpHM29qb3d6MEx0czJucXZlZmViZm1xanBoZGEzakJyQTVZTmRwMWIrdlYwdjFITEtlV3dnaExsNVJvSjFjY0toS3h5Zmt4TFA0NkhTbWRWeDgwV05KU0VqQVpsUC9PUEx6ODdIWmJCdytmTGpjL2MrZE93ZW9vTHRvdjVDUUVFSkNRdGl3WVFQNzl1MHI4N2h4NDhaaE1Canc4dkxDeDZmc2lweG1zeG1MeFlLZm4xKzV6Ly8yMjIrelpzMGFsL3MrL2ZSVEprNmNXT2IrQXdZTXFEQ2d0OXZ0dlBEQ0MyemV2Sm5telp2ejNIUFA4Znp6enhNVkZWWHVNZlhSNFZSVmhWeFN5SVVRRFlVRTI0MklwMFhTc0JaaU81ZUFybGxNdFkyaGhUL2MxazMxNWp1WlZXMm5wZEFHVy8rQ3ZXY2hMaHphaDFUZnVVWERkQ0lUanFXWlNjc0hINDJaNUVMLzJoNlNxQUV0dlhNb2RIZ1Q0cXVoWGFpZTFrRzFQYUw2WTFYU20xVU90SXNrNU1UelUvSWJqQXlmZWxIbm1URmpCbmw1ZVM3M1RaczJyZExqM256elRlZnRpUk1uY3NjZGQ1Q1ZsVVZ5Y2pJbWs0bmR1M2ZUcTFjdkRBWURvRkxVWjgrZVRlZk9uWmsrZlhxWjUxeTZkQ21yVnExaTJiSmxGVDczc0dIRGVPQ0JCMGhKU1dIS2xDa1lEQVkrLy94ejUrUC8vdmUvR1Rac0dOZGVlNjN6K2N1U2s1UERjODg5eDg2ZE81a3padzY5ZXZWaTl1elovUHZmLzJiV3JGbGNkdGxsbFg0ZDZvTWNzMG9qNzEvMVVqRkNDRkhuU0xEZGlHaDhBdEExYlkwdC9aVGJ4MWlTOWxScnNBMWc5SUtSN1NBeEEzNDlDUVVWTDczelNLNFoxaCtIM1dmZ3NnamtqYlVvMDhhRVF1dzVLVVRZRW9rbGpSRFNhM3RJb3FZVVFocE5TVE9IY0NRbmh1T0JZUXlLOXE3dFVkVjVTZmtIMlhoMmFiV2NhM1h5Vy9RTHZlR2lpcVl0VzdZTWgwTTFrNXc3ZHk0K1BqN01tVE9uM1AyTEF0eTVjK2NTRnhjSGdKZVhlc3N6WnN3WXhvd1p3NlpObTBoTVRPVDU1NTlIcTYzYXFycWNuQnpPbmoxTGFxb3FvWDNpeEFrS0NsUkZVSjFPaDlGb3hOdTcrT2R0K2ZMbFdDd1dwazJiaGthandjL1BqNlpObTVaNy9vTUhEL0xzczgrU201dkx2SG56aUl5TUpDQWdnQmRmZkpIbm4zK2V4eDU3akJ0dXVJRjc3cm1uM0puNCt1TDQrVXg2V2E4dGhHaElKTmh1WlBUaDNUMEt0czBuZCtMVGMyeU5qQ1dxQ1lRSHdwWlRjQ1N0ZXMrZFhnQXJqMEtZSHd5SWhHYSsxWHQrVVY4NStIbGZKaTFOKytsSzJXbWtvdUVKSVowUTB1bGdPOEtlak82czI5K0pvVjJDcWI0cUVnMlBwMnUwU3dvM2RxQ3Bkd1I3TTljWG4rLzBKNHlObkZubGM1WU1KTFZhTGJ0MzcyYnExUEpueTRzS3FCa01Cb3pHc2x0WDdOaXhnN2k0dUNvSDJnQ2JOMi9tbFZkZWNWNEllUHp4eHdrTURDUXVMbzZzckN3T0hEamdUR2tIU0UxTnBXWExsczR4RmwwQXVGQmVYaDZMRnkvbSsrKy9wMTI3ZHJ6NDRvc2NPWEtFU1pNbThlcXJyOUtoUXdlZWV1b3B2dnp5Uzk1Ly8zMSsvZlZYN3JqakRrYU9ISGxScjZjMkhjOVVLZVFCNVUveUN5RkV2U1BCZGlPamoraUdhZStQYnU5dlB2WmJEWTRHdkhVd3BDMTBESUgxaVpCWHpkWEZ6K1RCTndjZ0lsRDEvbTRkV0wzbkYvWEx4b1JDV2tpZzNhaDFadzk3Q2h4c1N1ak5vSmo2UFJOWWsvWmtycXZTY2VIR0RrenJ0QmlqTHBERlIvL2xETGozWks2L3FHRDdRcEdSa2R4eXl5M2xQcDZSa2VHU1FuNGh1OTNPNXMyYnVmLysreTlxSENOSGptVGt5SkVzWDc2Y3Q5OSttdzgvL0pBV0xWcnd3Z3N2OFB2dnYvUEhIMzg0QTNHQXpNeE1PblZTL2NoTkpwUExyRGVvSUh2RmloVjg5ZFZYNU9mbk0yblNKRzY3N1RaME9oMGhJU0hFeE1UdytPT1A4L3JycnhNU0VzS3R0OTVLMzc1OVdiUm9FYSs4OGdwTGx5NWw1TWlSakJneGd1Yk5tMS9VYTd1VWtuTWdKUWNHdDYzdGtRZ2hSUFdTWUx1UjhmS3cvWmN0N1FUMjNITm8vWnZWMElpVThBRDRXemY0N1M5VjdLeTZKV1dyTGRnSHVvZEJoeEJWSlYwMEhpZlNiZGh6VXVnbWdYYWoxNTI5ck1zTzUyUm1HeUtENVEvQmhZN21iTWRreS9YNHVKS0I5b1V5ek1razVSOGt3cmRUZFF5UndNQkF1blhyVnU3alo4NmNxZkQ0K1BoNE1qTXphZE9talhQbU9TQWd3RG1EYnJmYk1adk56dHNYZm42aHNxcWVEeDgrbkJrelpwQ1VsTVEvL3ZFUFFGVXBEdzVXZWRKNWVYa3VSZGJ5OHZLNDg4NDd5Y3JLWXNDQUFVeWVQSm1JaU9MVWU3MWV6NXc1YzVnNmRTcC8vdmtuUTRZTUFTQXFLb3FGQ3hleWZ2MTZQdjc0WXo3NjZDUEN3c0lZUG54NGhWK0R1c0pzZzk5T2diOUJYWGdYUW9pR1JJTHRSc2JRdWlkb2RXQjN2eHk0K2NnbWZIcmRWSU9qVXJ5ME1DaFMvYk5kZTB3VlM2bHVtU2JZZEFLMkowSG5adEMxR2ZqcXEvOTVSTjF6TE0xTWhPMTRiUTlEMUJIaDloTWtwb1lSR1Z4MmluRmpWbEJPSDIwZm5UOUdYUUFaNXBSU2oxMFlhSCtXK0poTEdubEY1NjJLK1BoNC92NzN2MWY1K0crKytRYUErKzY3ejNuZnRHblRHRHRXTFp0YXVYSWxLMWV1ZERubSt1dXZkOTRPQ1NtT0NrMG1FM3YzN2dYZzlkZGY1NkdISGlyM2ViT3lzZ2dLQ2lJM054ZUx4ZUlNdkFIOC9QeVlOR2tTYmRxMG9WdTNidno2NjYvOC92dnZwYzV4NDQwM2twR1J3ZGRmZisyOHIwT0hEZ3dkT3BTcnJyckttUjVmSDVodDhQMGg5Zi8rS3BuVkZrSTBRQkpzTnpaZTN1aGI5OFp5WXJ2Ymh4UWUyM3BKZ3UwaXpmMVV4Zkx0U2JEbmpPcXBYZDFNVnZnakJYYWZoblpOVllwNVUzblAzYUNsRldpSXBacUxBNGg2SzVSVTloVTBuRm50bEJJVDBZVldWZFVaVkxHcEVBLy90aVhsSHl4MW40L09uMmtkRjlQVU81elhEOTVGY2tGeDI2MnlBdTN0YVNzOGZnMmU2TmV2SDdObnp5NzM4ZE9uVDVlYkluN3MyREhpNCtNQlZhM2MzOStmV2JObU9SKy85OTU3eWNrcHZqQ3dmUGx5ckZZcjQ4YU5BMkREaGcwY1BGajhOWXFQajZkVnExWWtKaVpTVUZEQTNMbHpDUThQSnpjM3Q5U2E3ZXpzYkY1NzdUVjBPdFhiNnFXWFhrS3YxOU8yYlZ0bXo1N3RFdEJ2MkxDQlBYdjJWUGgxc0ZxdFpHVmxNWDc4ZUxwMTY0WldxNzNvUVB0WUp1eXZnUXl6a2h3T01Oc2hMVSsxK1JyZDBmT2ZVeUdFcUE4azJHNkV2R011OXlqWU5oLzl0UVpIVXphZEJpNXZCWjFDVldyNXFXcHNFMWFTM1FHSDA5UVdIcUNDN2tpcFlONGdlV3ZNVW5WY09JV1NoZ0VMVVAvV2JlZVkxZnJXdEh5MTFyVW9zQzVMaU5IeklLWmRRQnlyZWF2VWZVVXA0Tk02TFhZRzNKY2kwRTVJU0NBeE1kSDVlWHA2T2dhRGdhMWJ0NVo3VEVaR0JnQzdkKzhtTjdmNFNzVFFvVU41OTkxMzhmZjNKemMzbDJiTm1oRVVGT1JTcUt4djM3NHU1L3JsbDE4d204M090TzJ1WGJzNnp3L3c0NDgvMHJkdlh4SVRFL25uUC8vSjZ0V3JPWHYyYktrMTIzYTduY21USndPd2E5Y3UwdExTR0RObURBQk5talFwOVJvcXFyWmU1UFhYWCtmSEgzOWs1TWlSbGU3cnJ0UThTTTZ1dHROVktxb0tGNFNFRUtLK2tHQzdFVEpFOTRkMXI3bTl2ejAzRlZ0cUlyclFxQm9jVmRtQ2ZlRGFkbkE2VjFVdFQ4MnZ1ZWRLemxHYnZ3SGFONFdPb1JBb0hZSWFqQlN6Vk1jVHJsTE1BYlU5Qkk4Y1RsUFpQa1hCdFVHbmdwUStMYUZsaVpjUzRGMzlGWjMzWnE3bnM4UzVqSTk2QnFNdWtHbWRGck1xNlUxR1JOenZkcUJ0MUZYdDY3MTkrM2ErLy81N2wvdVNrNU5ac0dCQm1VWEFzck96TVpsTWhJYUdzbkhqUmpadTNPaDhySGZ2M2h3OGVKQ0pFeWVXV1VEdDNMbHpMRnk0a0h2dnZaZm82T2d5eCtOd09GaXlaSW16ZC9hT0hUdVlNR0VDWDM3NUpUNCtQa3llUEprWFhuakJ1V1k3T3p1Ynp6NzdES1BSNkV4VGo0K1BwMXUzYnM3UDNaR2VuczZwVTZmbzBhTUhBQWNPSEdERmloWGNmZmZkaEllSHUzMmV5dlNMVUZ0Tk10dlUvL1BqbWJEM3JNcGdHOUJhL1V3TElVUkRJc0YySTZSdjNSTzhER0IxZjFHMCtkaFdqTFVRYkJkcDRRODNkWWFFREpWZW5sMVljOCtWYTRZL1RxdXR1UiswRDFHcDV0N3lKa0FJY1ltWmJiRG5MQnhLVlgrYi9BMnFZbk40UU0yMVNHb1hFSWVQenI5VWtiVHRhZDhCT0FQdWt0WEZLd3UwbXhoYVZybGVkRk9aQUFBZ0FFbEVRVlE0MnJoeDQ1d3AzS0I2Ym4vMDBVZk1tREhET2FNN2R1eFk3cmpqRG02NjZTYk9uRG5EbzQ4K1NtQmdJTE5uenk0VmtMLzExbHN1czkwbEZSUVVFQjhmNy9KOEY4clB6eWMrUHA0SkV5YXdkZXRXZXZUbzRiS0d1eVNIdzhIUFAvL004T0hEbmNYWDh2UHoyYmx6Snc2SGc4VEVSS0tpeXYvZmFyVmFNWmxNK1ByNjhza25uL0RqanoveXlDT1BjTlZWVjdGdzRVS2lvNk9kVmRsUG5qeEpaR1JrdWVlcVN3dzY5VE1jSGdBaHZyRGh1TXJZR04yaHRrY21oQkRWcTM0Mll4UVhSK3VGSWVweWp3NHByT0VXWU82S2FRSzNkWVVySXNIbkVsd3FPcHNIbTAvQ3g3dGhWUUlrWnFyVWN5R0VxR2xwQmFwNDFJNWtGVmlQNmdCLzc2NktTTlowTCtMdXdVUEx2SDk3Mm5kOGxqalg1VDUzVXNmTE81OG5jbkp5ZU9xcHAvajAwMDk1K3VtblhWS256V1l6TnBzcS9Ca1dGc2FpUll2dzh2Smk4dVRKckZxMXl0bDN1K2p4NnRLa1NSTm5LbmhaTkJvTlc3ZHU1WTAzM25EZTk5VlhYMkd6MmJCYXJXVldObCs2ZENuejU4L0g0WEN3YWRNbWJyenhSbEpTVXBnMmJScjkrL2RuL3Z6NXJGeTVrb1VMRi9Ma2swK2kxV3I1N3J2dnVPKysremh3NEVDMXZiWkxwV09JeXM1SXlhbVp3cWhDQ0ZHYkpOaHVwTHlqUFF1MmE3cmZ0aWUwR2xWRi9PL2RvWGRMVmNXOHB0a2RjQ0lUMWlUQVI3dGgwMG5WdzFzSUlXckM4Y3ppS3MwM2QxRUZwTUl2WWRiN2lJankrMCtYRExqZENiUjlkUDVjMmVMMktvL0ZZckh3eFJkZk1ISGlSRTZkT2tYWHJsMTU2cW1uR0QxNnRIT3pXQ3dzWHJ6WStmbTRjZVBZdjM4LzExMTNIUXNYTG1UQ2hBa3NYYm9VazhsVTVYR1VaZGl3WVF3WU1LRGN4ek15TXREcGRPemF0WXR0MjdhUmtaSEJGMTk4VVNwOWZQWHExZVRucTNWU2E5YXNJUzB0RFkzR3RZQ2ZUcWRqenB3NTlPdlhqMFdMRnBHUmtVRllXQmlmZlBJSmZmcjBJVEl5a2llZmZKTFUxTlJxZlkyWFF2Y3dOZHU5STdtMlJ5S0VFTlZMMHNnYktVTk0rVzhPeXVJb3lNSjYrZ0JlTFRyWDBJZzg1NldGdnVIUXJUbkVKNnYrM0pkaTB0bHNVODkxNEp4YTA5MCtSRjJaOTYvaG1TWWhST053S0UybDFUWTF3cGlPdGJPT3Rha2hnaXViVDJEajJhVmxQcjQ5N1R2MlpLN0Q1RVk3cnl2RGJxZXBvZXFMZ0ZldFdzWDc3Ny9QMkxGanVldXV1emgzN2h4cGFhNmRCV2JPbk1uSWtTTzU2cXFyWE82UGpZMWx5SkFodlBmZWUremR1NWZ4NDhlN1BGNzB1Y1ZpcWRMWUFnUExyZ1dSbloxTlNrb0treVpOd3MvUGo4NmRPL1BUVHoreGZQbHlXclZxeGEyMzN1clN1dXYxMTEvSDM5K2ZzTEF3a3BLU3VQWFdXOHM4cjVlWEY0OC8vamg3OXV3aE1qS1M5UFIwUHZ6d1E0S0Nnbmp5eVNlWk9uVXFUenp4QkFzWExzVGJ1LzRVSFRIb29FT0lxa3NnaEJBTmlRVGJqWlJYaTA1b2pFRTRDdHd2ODIwK3RyVk9CZHRGZkx4Z1lLU3FKUDc3WHlyVisxTEpMbFJYNG5ja3F6ZkdrVUZxQy9PSGh0TlVTQWh4cVJ6UFZJRjJoNURhN3pzOE5uSW1SM08ydTdUNUtzbWRRRHNtb0E4anc2ZGUxRGhHalJwRlhGeWNNLzI3VmF0V3RHclZ5bVVmclZaTGVIaTRzM2hZU2UzYnQyZkJnZ1hZYkRhMFd0ZFVxSWNmZmhoZlgxOWVlODIxYUtqZGJuZW1wVHNjRGh3T2gvUHpzbEsvUzhySnlXSFhybDBVRmhZeWN1Ukk3cnZ2UGdvTEMxbThlREY3OSs3bHRkZGVRNi9YTy9jdkxDd2tQeitmNE9CZ3Z2dnVPL1I2UFlNSER3Wnc3bGRZV0Z5b3hOdmIyMWt4L2RDaFF3QjA3dHlaRmkxYThQREREL1BFRTA4NE13SHFrL0FBVlN6dGVLWnFXU2VFRUEyQkJOdU5sVWFMSWZweUN2ZXRjdnNRYzhKditBNllWSU9EdWppQjNqQXNCakpNOE9jWk9Kb0d0a3U0dmpxOVFHMjdUcXVyOUswQ2k0UHZTN0crWEFoUnYrV1k0WmZ6TTlxMUhXZ1hLZG5teTFNeEFYMjRxOTEvcTJVY08zYnM0SjEzM2luM2NZdkZ3Z2NmZk1EU3BXWFB4QWNIQjdOa3laSlM5L2ZwMDRlZ29DQ09IajNxVXFqc2tVY2VLYld2dSsyMUFnSUNHRFZxRkIwNmRHRG8wS0VVRmhieTMvLytsejE3OXJCdzRVTEN3c0tjTStrLy9mUVRQajQrYUxWYVFrTkRXYnQyTFZkZGRSWCsvdjRBdEduVEJvQjMzbm1IWWNPR3VWd3NLQ3dzWk5teVpiUm8wWUtZbUJnQUJnd1l3Qk5QUE1IbGwzdTJWS3d1YUJ1cy9uZEtzQzJFYUVna0JHakV2S1A3ZXhac0g5OEdEanRvNnZaUy95WStNTGdOWEJZQis4L0J2ck5RWUszOHVPcGt0c0d4RExVQmhQb1dCOTdOL0dUV1d3aFJXdEY2MVJIdGFuY2NKUmwxZ1R6Y2RUbmZubHhRYmtwNVdZYUgzM2ZSTTlvbDllN2RtMW16WmxYNWVJUEJkWjFQWkdRa1M1WXNJU0JBTFlTLy9YYTFwand2TDQrWk0yZVdPcjZrMU5SVTNuLy8vUXIzdWUrKys1eTNseTVkU25wNk9tKzg4WWF6bjdaZXIyZjA2TkdzV0tIV3U5OTY2NjAwYjk2Y2VmUG1FUm9hNmp5MmRldldUSjQ4bWVYTGwvUDg4OCs3UElkT3B5TXFLb3JwMDZlN3JPOGVPSEJnaFdPcnk5b0dxMkJiQ0NFYUNvM0Q0WkRheW8yVUxUV1IxUCtPOE9pWXBwTy9VSzNENmhHN0F4TFNWZnVjbXV6VDdTNXZIYlFPVWx0a2tMUVV1MVRlMlFHVEtYOW1URFErN3pDWnlYMXFleFJLV2dGOHRWOVZaZTVUZlMyVHExVzZPWWxWU1crZVg2dGR1blZXRTBOTHVnY1A1Y29XRjdkR3V5RnlPQnlsQ3A2SjBvNW53dW9FVlJRd3hGamJveEZDaUlzbk05dU5tQzQwQ3ExL0tQWmM5eXVYbW85dHFYZkJ0bGFqaXBpMUQ0SFR1U3JGdkRhdm5CZmE0R2k2MmtETnhJZjVxNjJGUHdUVm41bzJRb2hxRXArc1VtaTdWMTlYcW1yWDFCREIrS2g1akFlUzhnOVNVR0xOdGxFWFVPVSsybzJCQk5ydUthcTRmeWdWQnJTdTNiRUlJVVIxa0dDN2tUTzBHNGhwMTdkdTcyOCt0aFcvd2RXWEduaXB0VGdmME9hYVljOFpPSmdLbG9wcjNkUzRESlBhRHA2LzV1R3RLdzYrdy95Z3VkK2xhVzhtaEtnZE9XYlZXckJQeTlxcFBGNFZFbGlMbW1EUVFadnpxZVFTYkFzaEdnSUp0aHM1NzVqK25nWGJKM2VDdFJDODZ2ZjBxNzhCK3JlR3VBaFZ2Znh3R2lSbDEvYW9sRUlibk14U0c2ajEzU0crS3ZBdUNzSURwTTFZdldJeVcvRXhWTzNQN1pHa0RQUTZMVzFiQkZYenFJcWRUcytqUlZPL0dqdS9wN0x5Q2lrb3ROREUzd2Z2S243ZDZwUEQ1eSswZFFpdGVEOGhHb08yd2VyaVUxcUJwSktMK2l1OUFESUsxUExGdEFKSU83K01NY1JYL1Z5SCtrSVRveXFJS1JxMmh2OHVSbFRJME03RFFpcFdNK2FUZjJDSXJuK1ZUc3ZpcFlYMlRkV1diNEVqNlhBa1RmMlJyQ3NjcUQvV3FmbXc3NXk2ejF1bi9rZzNNVUpUbitMYlJ2bU5yalVIVHFheDg4Z1piaG5Vd1JrZzJ1ME81aS83blIxSFR2UHhJOWZoWi9UOEtzbS8zbHhIV0xBdkh6eDhiWlhIbHBGaklpazFoM1lSVFVvRi9TdTNIK1BWYjNZeWFYZzN4bDFWTTdPVmY1M0xvVld6QUxmM2YvdUgzYXpaZVlMbkpnMGtybVBMR2hsVFhYSW9UYzNteVVVMElTQXFHSDdUcWV5enVsS1ZYd2hQL0hJYzhzemc3YVdDNnU3TlZaQU5LdWhPSzFBVFBZZFN3YzhBZytYbnZFR1R0K2FObk5hL0diclFLR3lwaVc0Zll6NzJXNE1KdGt2eTFVT1BNTFdsRmFqWjdxTnBsNzZTdVRzS2JXcjkrZWtMYWhRVkJlRk56d2ZmVFh6VWJXazlWck1zVmhzdmZ4WFBpVFBaMkIwdzhab3VBR2kxYXAxbVRvR0ZGVnNUR0Qrayt2clVteTAyVXJNTHlETlpTbTNuc3ZKSlNjOGpPUzJYNUxSY1RHYlZIL2l4djEvTzRGalgzTXkyWVVFWXZMUzgvOU1lVEdZci94amVEWUJWOFltczNubWlTbU43K280cjhQTlIvWUcvMkhDSTkzNzZreGszOTJWRTM2aEtqbXg4MGdyVXNwYTZXaFJOaUV2Tm9GT3oyNGZUVkNwNWZWbGFJVVJTdGlyd042QTFkQ3duVThuM2ZJSGNJZ2RUWWNrdUdCNVRYTE5BTkN6eUZseGdpTDZjQWcrRGJYaW81Z1pVQjRRWW9YOHJ1THdWL0pXdFpydVBaNEsxbHRkM1Y2YThJTnpIU3dYZXp0bnc4NXRVUXE4ZW4vMXlrQk5uc2dscjRzdXRWM1p3ZVd6aU5WM1lzT2NVbi8xeWtCRjkydEkwc0hweXhyWWVUT2FacFZzcjNVK3IxUkFhWktSNXNDODUrZVpTajNlT0RHSGVQd1l5ZS9FbWxxNDdnSS9CaTNGWGRlSk1aajUvSGp0WHBiRlpiY1cvS0tGQlJod09XUGhWUElHK0J2cDNVVldxYlRZN1pxdXR6T050ZG5XODJXcW5vTkJTNWo1Nkx4MWV1dnBmek9EUStSVHlLT2tyTElSVG4zQVZiTzg1MDdndVJCMC9mcHpFeEVRNmR1eEllTGhuTDl4cVZUTURYbDdsdjdWM09CeFlMQmE4dkx4Y2VyWlhoY2xrQXNESHg2ZkMvZkx5OHZEenF6dkxsR3JLemhSSXpvRUpzWjVkSU9vVXF2NytyMDZBczBIUXMwWE5qVkhVRGdtMkJkN1JBeWpZOXBuYisxdVM5dUF3NTZFeE5Qdy9uaHFnZGFEYUxIYlZOL3RJbXZxRFdwK1lySkNTcTdhUzlGcTFmajNBVzZXdytudWYvOXlnUHZycWEyZTg5Y21CazJsOHR2NGdBUDhhMjd0VW1uWms4MENHOW94azdSOG5lZVdiSFR4elovWDJ3RzNkTElCZTdab1RZRFRnYjlRVFlQVEczNmdueU0rYlprRkdRZ09ONkNvSlNudEVOK2ZSY1pmeC9PZmJhT0t2NmpGYzN5K2FXd2QxS0hQL25BSUxBY2JTUHh6M3YvWXpTYW11UDJSRGUwWnlPajJQRDFidlpkNm5XMWx3OTVWMGkyckcrdDJuV1BERnRnckg5ZVRIVzhwOTdPNlIzV3NzN2YxU09wNnBVc2hsOWs2SVlnRUc2QkNpV25aMkQyc2N2eDg1T1RuTW1qV0x0TFEweG8wYng5MTMzKzNSOFk4KytpaEdvNUdubm5xcTNIMlNrNVA1eHovK3dUUFBQTVBsbDE5Y2h1TDgrZk14bTgzTW56Ky8zSDIyYk5uQ0N5Kzh3Sk5QUGtuUG5sWHZaR096MlZpL2ZuMlpqNFdGaGRHNmRXdFNVbElxUFUvTGxpMEpEcTcrSzVzN1U5UlN4RkZsLzh1c2xMY1hqTzRJbTA3QUh5blFxK0d2bm1wVUpOZ1dHS0l2QTQwRzNHMjVicmRoUHZvcjNsMDg2OUZkMyttMTBERkViZmtXZGRYOWNCcGttbXA3WkZWbnNSZFhReTlQNEFXQnVORkx6WlFiOWNXM0cydWFlbWF1aWFjKzJZTFZabWQ0bnpibHJpK2VmRzBzTzQ2Y1lldUJGTDdjZUloYnIreFliV1BvMWE0NUQ5elEyK1BqOGdyTWZQYkxRVUlDamR4NFJYc0dkbXZGSjIxRENmYjM0YVhsMjlsOTdCeUw3aDlLa3dEWFdZc2pTUmxNZjNNZDQ0ZDA1dmFydTdnOFZsNXpvNzhQN2N6cGpEeFdiay9rOFkrM3NHVEdTSm9IK3pLZ1M5a3pOMGVTTWppWFZVRG55S1kwOFM5NzFxUlZxTC9IcjdtdXlUR3JGUEs2M081TGlOcFNOTHU5NVZUdHJ0M096czVtd29RSkYzV09XMjY1aFR2dnZMUENmZjc3My8rU2xwWkdaR1FrbjMvK09YRnhjY1RHeGxaNFRFSkNBamFieWhES3o4L0hack54K1BEaGN2Yy9kMDVsS3lVbkp6djNDd2tKSVNRa2hBMGJOckJ2Mzc0eWp4czNiaHdHZ3dFdkw2OXlaN0xOWmpNV2k4VmxGanN1TG80ZVBYb3daODRjNXMyYlI2OWV2WGoxMVZmNTRZY2ZLbnhkUllvdUNwak5aaFlzV0VDYk5tMHdHb3V6dzA2ZlBrMjNidDNvM2JzM2l4WXRxdlI4RHovOE1DTkdWTzk3MTZSc05RRlQxVUM3cEVGdFlNVWgxVFducGFTVU54aU45QzJ5S0VsakRNYXJSV2VzS2Z2ZFBzYTBiM1dqQzdaTDh0V3JWSitlTFZTdy9WYzJuTXFHbEp5Nm4ycnVxZXhDdFZISmJINVIwTzJyTDc1dDlBS2Y4MEc1VWE5bUp3dzZsYjVlMzJjcXJEWTdUeS85amJSc0UxRXRnbml3Z29DM2FhQ1JtYmYxWS9iaVRieTc4aythQi91V1dqdGQ1TFh2ZHJMaXR3U1grLzVLeldYWXJDK2RuejgzNmVKbngvTUxyWHkrNFJEUkxZTzQ4WXIyQUFTZkQydzdSRFJoVmZ4eEh2dndWMTZaTWdTRFhuMnpIQTRIcjMzM0IyYXJuU0EvenpvUy9HdHNiL0pNRm9iMmpDVFF6NXZZNkdiRVJqY3JjOThYdnRqR21wMG5tSGgxbHdaZElPMTRwdnJZVmxMSWhTZ2x3S0RhNGUxSVVZRkh4NURhR1lmRDRjQmtNdEd1WFR1NmRDbSt3TGgrL1hvTUJnTlhYSEVGQVB2MzcrZm8wYU9NR2pYS21hSnROcHY1NmFlZnNGaktYZzVUWk5teVpXellzSUZSbzBaeDU1MTNNbVhLRko1Ly9ubGVlKzAxUWtMS2YrRXpac3dnTHkvUDViNXAwNlpWK3ByZWZQTk41KzJKRXlkeXh4MTNrSldWUlhKeU1pYVRpZDI3ZDlPclZ5OE1CbFcxMFdxMU1udjJiRHAzN3N6MDZkUExQT2ZTcFV0WnRXb1Z5NVl0Yzk2bjErdVpPM2N1eno3N0xJc1dMZUxOTjk5azhPREJSRVpHVmppKzFOUlV2dnp5eTFMM3o1Z3hnODZkaTJ1ZnZQcnFxMlJsWlRGcTFDaXV1KzQ2NS8xUFB2a2tHbzJHSjU1NHd1WDRpMDJkTDh2cUJKVTZYbDJHeDhEbmUrSE9xaWNDaURwR2dtMEJnQ0c2djBmQmR1R2hkV0MzZ2JhZVIwelZJTmhIYmQyYWc5MmhBdTVUMlNvQXIwdFZ6V3VheWFvMlQyYjZTd2JmM2w2dWdiakI2L3o5NTI4YmRHcm1WS3RSaVJoYVRmSG5SZmRkK0huUlB0WGRwOXhtcy9Qc1oxdlprNWlLcjdjWFQ5emV2OUlXVlgwN3RHRGNWUjFaOXNzaG52dHNLeGFybld0NnR5bTFYNXZtZ2ZUdG9CWnQyZXgyL2poNkZoK0RGOTNhRmxkYkNmTHpwc0JjYzVYN3h2UnZ4eDlIei9McnZpUmUvV1lIajl6V0Q0Q1YyeE01Y0RLTlh1MmFNK3F5YUkvT3FkTnBtVHVoUDZDS3UxVTBmc3Y1SzFiNWhWYXk4Z3JMM0VlcjBSRGdXNy9MZHg5T1ZiVVRwQXE1RUdYckU2NW1EWDg3cFg1UGFyT0FWSjgrZmJqbm5udWNuKy9hdFl2UTBGQWVlT0FCQU41Nzd6Mk9IajNLL2ZmZjd3eFNzN0t5K09tbm55bzg3L2ZmZjgvNzc3OVB1M2J0bk1mT21qV0xXYk5tTVdQR0RGNSsrZVZ5QSs1bHk1YmhPSitWT0hmdVhIeDhmSmd6WjA2NXo1V1Nrc0tVS1ZPWU8zY3VjWEZ4UVBFYTd6Rmp4akJtekJnMmJkcEVZbUlpenovLy9FVUZweDk4OEFFYk5teGd5WklsUFBiWVk5aHNOZ3dHQTcxNjlhSlhyMTRWSHB1UWtGQm1zTDF6NTA1T256N3QvRHc1T1JrL1B6ODBHZzA2WGZINzBaU1VGQzYvL0hLWCsyckNMOGM5SytLMy94ejhlaEp1NjZyZU41YkZ4d3N1YXdVYmprdVY4b1pDZ20wQmdIZkhxOGpmL0w3Yit6c0s4ekFuYk1iUS9zb2FIRlg5bzlWQVJLRGFRRlV5UDVrRmYyV3A0THV3N0hwUWpaYlpwcmJjeW5ldE0reDJCODh0KzUxZjl5YmhkVDZBakFoMTd4M2dwT0hkeU1venMzSjdJZ3UrMk1ieE0xbmNOYUs3czJvNXFFQjNUUDkyQVB4eDlBeC9IRDFMYUtBUDgrOGE1SEt1MHhtdXN4blZwYWdnMlpUclk5bDdJcFVXVGYwb0tMU1FYMmpsL1ovMjRLM1hNWFZVVDB6bmcyV2p0K2NMKzMvY2Rvelh2OTlWNlg3elBpMi9BRnlRbnpmTDU0N3grTG5yQ3JOTlZTTHZYM2FDZ3hEaXZCSHRWR3J0L3c2cjM1ZnV6V3Q3UklyTlprT3Z2N2pDSmw5KytTWHZ2dnN1a1pHUnpKOC8zeG1rOStyVmk1a3paL0w4ODg4elk4WU1ubjc2NlRKbmcwdW1kR3UxV25idjNzM1VxVlBMZmI2aUltb0dnOEVsSGJ1a0hUdDJFQmNYZDlHendBVUZCV1JuWndPZzArbXFKZkJkdjM1OW1XbmtBQ3RXck9EWXNXT0FDc0wzN2R2SHE2Kys2dHgzNU1pUmRPcFVmWFUrMHZOVmU2L3lxbzVmS0xzUXR2N2wzcjZkUXVGb3V1clQzVVQ2Y05kN0Vtd0xBQXh0K3FJeEJ1TW95SFQ3R05QK05SSnNWOExvVmJ6TzJ3R2N5enMvNjUwRlovUFVmYUwreUNzd00vL3piZngrTUFXdFZzT2M4WmM1WjZIZG9kVnFlZWltUG5qcmRYeTc1U2lmYnpqRUh3bG5lZmlXT0tKYUJKWGEvOWQ5U2M3YkZxc052VmZOWHFYUHlpdmtsbWRXdU56MzhjLzcrZmhuMTZ5WGUxOWQ3Ynk5Zk82WU1sUEtqeVpsOFBGYTErTXU2OVNTNi9wRkU5VXlpT3Y3RmMrTTJ4ME90SnJ5Vm55WDlzTzJZODdXWXZYVm5qUHFvNlNRQzFFeGd3N0dkRlJydDM4N3Bmb1UxNFdXWUNhVENXOXZ6NWJURkRHYnpTeGN1SkMxYTljU0dSbkppeSsrV0twdzE5Q2hRN0haYkx6MDBrdE1uVHFWKysrL24rdXZ2NzdDODBaR1JuTExMYmVVKzNoR1JvWkxDdm1GN0hZN216ZHY1djc3Ny9mc0JibkJaREtSbUZoKzV4dWRUa2VIRGhVdmZDNHZqUnhnMjdadG1NMW1CZ3dZd09USmsxMk9XN0prQ2QyNmRhdldZRHZEcERMeTNPRUExaVdxV2V2YzBrMUJ5dVN0VTg4aHdYYjlKOEcyVUxRNmZEcGZUY0hPcjl3K3hMUnZGWUZqbmxiNXVxSlNHcUM1bjlyNnRGVEZ5Yzdsd1prOE9KdXJQcHJxWUU5dm9adzZtODBUSDIvaDFMa2N0QnA0NU5ZNEJuWnI1ZkY1TkJvTjA4YjBJdERYd0NmckRuRDRyd3p1VzdTRzRiM2JNT1g2SHZnYno2K1JzOW5adEVkZEJzL09OM1BYd2xWTXVTNjIxSFArc3ZzVWU0K251djM4blZ1SE1QMm1QaFh1RXhwa3BHLzdpcXQyeFI4NVEycFcrZXNrTW5KTmJObWZYT3E4b0txZjk0aFcwMU5uTXZLWS90WjZSdlJweTgwRE83aWtoaTladlJkdnZjNmxQM2xPdnBrZnRoM0R2NHhxNlBXRjJhYXFMSGNJa1JSeUlkeGgwS2tpYVNHK0t1QStucWtLQzlibTcxQlZXMW9kT0hDQVYxNTVoY1RFUk9MaTRwZ3paNDd6UEY5KytTVWJOMjdrc2NjZUl5d3NqR0hEaGhFV0ZzYThlZk40OWRWWFdidDJMUk1uVGl3M0RUc3dNTkE1MDF1V00yZk9WRGkyK1BoNE1qTXphZE9tamJPWVdrQkFnSE1HM1c2M1l6YWJuYmN2L0x3aUowK2U1TUVISHl6MzhZQ0FBTDcrK3VzS3ovSHd3dys3ekxnWEJkZEZZbUppR0R0MkxELzg4QU0vL3ZnanI3LytPb0RMT3ZMcWtwb1BvYjd1N2J2cmZMWHlQdUVxUGR3ZG9iN3FPYUtiVkgyTW9tNlFZRnM0ZVhjWjdsR3c3U2pJeEhJeUhuMmJ1Qm9jVmNPbDE2cjFaeVhYb09XWWl3UHZNN2txemRRdTA5OTF3clpEcHpsMUxnYy9IejJ6eC9Vak5xcFp1VDJnM1hINzFWM28wejZNRjc3Y1RsSnFMbmttQzc0bExwTnYyWjlFUnE1YXIreHdPTWpLSzJUQkY5dUpDUEVucW1YeERFaDJ2cG5zTXZwbmw4ZWR3bVp0dzRLWWNVdkZ2OWV6RjIrcU1OanVHZE9jVDJlcFdaamR4ODZWMiticmJHWStYbG9OUzljZDRPdk5SeGc3b0IyM0RPeEFvSjgzbjY0L2dMK1AzaVhZVHM5UnorbFhoZlQxdXNCc2crOFBxZHRTaFZ3SXozUnZydjVuN2prRE81TFYxaUZFWllpRUIxeTYyZTY4dkR4TUpoTk5teloxK3hpejJjemJiNy9OOTk5L0Q2Z0szNU1tVFhJSkhrK2ZQczNCZ3djcExDeXVWUkViRzh1YmI3N0pTeSs5Ukh4OFBJODg4Z2kzM1hZYjk5NTdiNm5uaUkrUDUrOS8vM3VWWDljMzMzd0R3SDMzM2VlOGI5cTBhWXdkT3hhQWxTdFhzbkxsU3BkalNzNjJWMVRNcmNqamp6OWVxb2Y0NnRXcldiTm1UYm5IYURRYTlIbzkwNmRQcDAyYjRsb25YM3p4UlpucDdoYUx4ZVZyV0JQU0N0eGIwcEJXb0lyOFhkOEJDang0eXhEaUMvdk9WbjE4b3U2UVlGczRlYmNiQ0Y3ZVlIWC9ENVJwMzJvSnRxdFJnQUVDbWtMTStmL2ZOb2RLbVNzNSsrMXVDcEtvWGpjUDZrQ3V5Y3lRSHBIc1BuYVdNVTk4ZTFIbld6cnpPcnEwQ2VXdEI0Zng5YTlIdUhsZ2U1YzNEZDl1T1lxUHdRdXp4VXFRbnpjVHIrbkMvR1hiZUdycGI3enh6MnVjKzkzUXZ4My92S0gwTEVkUlZmTzVFeTdueXU2WGZtR3cza3RIczJCMTJUL0lyK3lwcHdNbjArZ1NHY0xpR1NQNTdyZWpMRjEzZ00vV0h5UTd6OHowbS9xb1ZtSVhaTTU0NmJSYzJiMFZiY01DYS9nVlZLKzBBbFhvNlhDcXVxZzJ1aU9FU0hxZ0VCNExNYXBaN2o3aDZ2ZHB6MW5WSWd4VWU4cndBQldvbEp4MU5PaXE5L2Z0K0hFMVBYbGgwRmdSTHk4dmpodzVRcXRXcmZqUGYvN2prZzVkbVpDUUVPYlBuOCt2di83S08rKzhVMjc3cW43OStqRjc5dXh5ejNQNjlPbHlVOFNQSFR0R2ZIdzhvS3FWKy92N00ydldMT2ZqOTk1N0x6azV4VzFKbGk5Zmp0VnFaZHk0Y1FCczJMQ0Jnd2NQVnZwYVdyVnFSVlJVbE10OW9hSGxMM3kyMld3VUZoYnkyV2VmbFhxc3FEaWR5ZVJhbWRYaGNOUkk1ZkdTMHZMVnoxbEZiQTVZZHd5Nk5vT1cvbkFzdy8zekY4MXNpL3BQZ20xUlRLZkhwOVBWbVBiKzZQWWhoUWQrSnVDNjhpdGZpb3VqMHhTbm5uUCtDbXFoVFZVNUw5b3l6bjgwUy9HMUduZm5NSldlZC9Kc051MGpYSE83VG1ma2taTnZwbm13YjRXenh3a3BtZGp0RG1kaE1SK0RGMzhmNnZxbTY0K2paOWlUbU1yd1BtMVl2L3NVQUVON3RtSEhrVE9zM25HQy8xdnhCejFqMUErRXQ3NStkZ1E0ZFRhYkdlLzhRbGl3TC9kZUY4c3Rnem95b2s4VW4yODR5RzFYZGxRcGlnN3cwcm9HMnhHaEFjNnE1dFhsblIzVmVyb3lGU1dvTkRWS29DMUVkUWd3cUlDN3FHSjUwUVd0NUp6aTRQdENCaDM4b3hwYUtxMWR1eGJBSldWYmMvN0NvTlZxZFJZNkswbXIxZkw0NDQ4VEdCaFk1dVB1R0Rod0lBTUdERUNyMVpLUWtPQ3lCam85UFIyRHdjRFdyZVVYbHN6SVVOSGU3dDI3eWMwdExrMDZkT2hRM24zM1hmejkvY25OemFWWnMyWUVCUVU1SzVVRDlPM2IxK1Zjdi96eUMyYXptU0ZEaGdEUXRXdFg1L21yMCtIRGh5dE1Qd2RWU2Iyay9QejhjZ3ZBWFVyYmt0VGYvbjZlcnpnVERZZ0UyOEtGZDVkaEhnWGJ0c3drck1uNzhBcnZXb09qRWlWNTY5UVYwcGIrcnZmblcwb0g0Qm1taHRmM3V5NFkySzFWcWJYVGN6LzhsYTBIVXJqMzJsaXU2bEgrVFBMb3g3L0daTGJoVTA2K284UGg0SVBWK3dBWWRWbU1NOWdHbURxcUozdVBwOUdoVlJOeXorZWoxVVQ3cTZQSkdUengwZVpLOTdrWW9VRkdiaDNVa2VXYkR2SEVSMXVJalc3R2xPdGl1ZWRhMWJBMDM2UmVuK0VTWEV6bzJVSXQyNmhKR28yYXBiRFlhcit3a3hBTlRkR1NySkpwdmNuRms3Q3ErcjhiTTVIdTJMMTdOei84OEFNOWUvWjBtZGt1dXYzc3M4L1N1WE5uSEE0SHpabzFjem0yb2hsY2R4WE4yRzdmdnQyWmtsNGtPVG1aQlFzVzBMeDU2ZnptN094c1RDWVRvYUdoYk55NGtZMGJOem9mNjkyN053Y1BIbVRpeElsbEZsQTdkKzRjQ3hjdTVONTc3eVU2dXV5Mmp3NkhneVZMbGpCbHloVGF0cTIrbmxVeE1URzgvNzVydDV5cFU2Y3laY29VZXZUb0FhajEzaSsvL0xMejhkT25UM3VVNGw4VkliN3FaOHEzZEcxVEFGSnlZZThaR05sTy9kMjNvR3IxUUhFbmxvcitGM2l5Smx6VWJSSnNDeGMrbmE0bVM2Y0htL3NMUzB6N1YrTXZ3WGF0ODlXcnJkVUYyYlhaaGVlRGIxTnhJSjVwa3JYZzFhMW8vWEt6b0lxdnBwdXRkclFheXEwcy9zUHZ4emh3TW8zWTZHWjBqblJkLytabk5QRGVROFBSZStuNGNNMWVBUHhyb0NwM2RyNlpuVWZQT3R0NytaenZJVzR5VzlGcU5Sak9qOTNINEVWVnl5TWF2ZlZNR3RHTjYvdEY4Y2IvZHJONVh4S3ZmTDJETng2NEJvMUdRMGF1U2dzTU1OWjg5YU4rRVRYK0ZJQ2FlZnYra09yTk9ycmlvcnRDaUl0MFlVL3U2cWo4djJIREJsNTg4VVY4Zkh6NDE3Lys1ZkxZTmRkY3c0NGRPOWl5WlF2YnRxa2FGYmZlZXV2RlAyazV4bzBiNTB6aEJsVUU3S09QUG1MR2pCbU1IRGtTZ0xGangzTEhIWGR3MDAwM2NlYk1HUjU5OUZFQ0F3T1pQWHQycVlEOHJiZmVjcG50THFtZ29JRDQrSGlYNTd0UWZuNCs4Zkh4VEpnd29jSngyKzEyYkRaYnFmdktZekFZbkZYVzc3cnJMcTY3N2pvMEdnM05talVyc3gwYXFCN28vZnRYYndiVWhVS002bTk2NjNLQzdaTlphbFo3NWRIU2ozMTdFTUw4NElZS2lxTlgxOFVoVWZzazJCYXU5RDU0dHh0STRhSDFiaDlpMnI4YS8yc2Vxc0ZCaVlzUjZLMjJOaGZjbjE2ZzFvN21GcDcvYUlhY1F2V3hRS3FpZThScXMzUGlyT29uMnFhQ3RjUldteDI3M1RCSlQ2MEFBQ0FBU1VSQlZGRmgyNnIvYlZOOVF1OGFYblpGMmFJZy9VeUdXc3dWV001NjZLb3dlR2taMnJNMU1TMmJjTnZnanR6d3hEY0UrL3Z3NFgrdWRiWUZHOUE1bkNjbURxajhaQld3V0cxWWJlck5WWUN2Z1ptM3hiRjVYd1ROZ28zT0FQOVlpbXJuRWhwa0xMY1FYVlY2Zk5lbW9yV21xeFBnVUpwcUNTaUVxQitTa3BMNCt1dXZNUnFOekpzM2oxYXRYTE9iOUhvOWp6MzJHQTZIZzhMQ1Fod09Cd1VGQlh6NTVaYzFPcTZjbkJ3V0xseklqaDA3ZVBycHAxM1N2YzFtc3pPd0RRc0xZOUdpUlR6NTVKTk1uanlaKysrL242dXZ2dHFaS2g0V0ZsWnVzRjJkU2haZkt5a2dJS0RNKzBITm11Zms1TGkwUjN2NjZhZWR2YnRuekpqQnBFbVQ4UEh4WWRPbVRadytmWnB2dnZrR2g4UEJ2ZmZleTJPUFBlYlIrbnAzaFBwQ1lnWGRjanVIUXFzTFhsSktMdXhNZ2NGdDFaS2lpcVRtRjlmdkVmV2JCTnVpRk8vT3d6d0t0bTNuRXJDbEhrTVhXblpxa2FpYm1ob3IvbU9mYVlJOE0yU2ZEOGh6elpCclVkVTBDeXhxN2JoUTlwOUl3MksxRXhIcTcyemRWWmJpbWVMeWM4ZUd4TGFtYlZnZ1hkdFduRzU0NEtSYWxOZ3V2UHI2Z2hpOTljd2VkemtBcDlQenlDKzBFaHRkL2hzZ2dIbWYva1pJb0pIN1I3bS9FUEtWcjNld1p1Y0p0L2JkZWlDbDNHSjBQejE3TXpwZHpSYkJxVzV0ZzlYdjNkNHpFbXdMVVo5RVJFVHc3TFBQRWhrWldXSFZiWTFHNDJ5VlZkUVdxeVpZTEJhKytlWWJQdjMwVTBKRFErbmF0U3RQUGZWVXFYMFdMMTdNUng5OTVMelBicmR6d3cwM3NIRGhRaFl2WHN5WU1XTzQrZWFibldPdWFSTW1UQ2p6NjFkUnovS1VsQlRzZGpzblQ1NTB0dm9hUDM2OHMyOTJkSFEwSVNFaDdObXpoNWRmZnBtaFE0Y3ljT0JBWG43NVpYYnUzTW1jT1hPcVBhMjhpUkVPVmRCMXMyaWlvNlNpOTAxaGZoQmN5WmU3MEFwTkw4MjNSTlF3Q2JaRktUNmRyeWI3T3kwNDNGL3NhOXEvR3I4cnk3NWFLZXFuWUIrMWxaZGg2MEQ5TXlpd3F2N2dCWmJ6SDYxZ3NyamVYMkJWK3piVXpQVzF1MVRnZUZuSGxoWHVsM2QrSGJMUlVQNmYzaEY5MjZMVFZweWNuWk5meUYrcHVRVDdleE1lNGwvaHZsVzFZcXZLZll2cjBLTEMvYzVtNXJNcjRaeEh3WGI3aUNiT3IwVjVmaitZZ3MzdW9HZE1jNWVXYUNWcHFwckRYc3U2aDZsZXEya0ZVaWhOaVBxa3ZQN1d0V0hWcWxXOC8vNzdqQjA3bHJ2dXVvdHo1ODZSbHVaYUdXN216Sm1NSERtU3E2NjZ5dVgrMk5oWWhnd1p3bnZ2dmNmZXZYc1pQMzY4eStORm4xc3NWVzl2ZWFHUWtCRCs4WTkvY1AzMTE3dk1VTHZqNE1HRGFEUWFQdjc0WXpwMjdBaEErL2J0aVl0VDNYRCsrdXN2WG5ubEZYNzY2U2Q2OWVyRlF3ODloSStQRCszYnQrZVpaNTdobi8vOEp3ODg4QURYWG50dHRiMmVwa2J3TThEQlZPaDA4VXZ4WFJ3NEI0RStFQ3ovSHhvRUNiWkZLUnJmSmhqYXhtRk8vTjN0WTB6N0pOaHViRFNBajVmYTNHV3hxMEloVm52eGJZdnQvRzE3aWR2blAxcHRyc2ZZSFdwelVPSjJHWitYM0tlbUM4U2R5Y2h6enRKZTAvdkNaSDFYdVFWcWxzT25nbUE3MkwveVM5bWI5eVVEMExWTk5mK0hQMi9id1JTKzNYS1VrRUFqMS9SU3IwbDdQckkxVzR0VEdxdzJPeW5wZVlRR2VuYjVmV1RmdG5SckcxcXFvbnVSbGR1UHNXVi9Nbm92TFEvZjBwZXdKbjVWZkNWMVUxUXdiQUNPWjBpd0xVUjlrWjZlenVIRGh6MDZKaTh2cjRaR0E2TkdqU0l1TG82d3NEQkF0ZFM2TUxWZHE5VVNIaDd1TENSV1V2djI3Vm13WUFFMm02MVVtNnlISDM0WVgxOWZYbnZ0TlpmN1M2NjNkamdjT0J3TzUrY1ZyYnNHRld4WHRwNjdTRkdMc2FLcTdSczJiQ0EyTnBiTEw3K2NSeDk5Rkp2TmhzUGhjRDd2b2tXTFNFaElZTXFVS1l3ZE85YjVlbHEwYU1IQ2hRdDUrZVdYU1U1T2R1dTVQVEc0TFN6WnBmNm1sM05OMkVWMEU1amNwK0o5Q2l5d1BSbnVLUDB0RS9XVUJOdWlUTjVkaG5rVWJGdVQ5MkxQT1lzMm9IUUZUQ0dLNkxWcXF3MDEwZDdKWnJQejdHZGJzVmp0OU8wUVZtN3dXQ1ExV3hYOXFpalYzQjNmYkRrQ3dKQUtxcDVYUlZaZUlVdlg3ZWZiTFVmUjY3VE1HWDhadnVmWGwvc2I5ZmdZZE1RZlBzMnpuMjdGeDZEajJPa3NNbk1MdVNyVy9YRWNPSm5HODU5dlkzQnNxeksvWGo5dU84Wi92MUhmTEl2Vnp0MExWL0czd1IyNTdjcU9lRmR3a2FJK01lalVyRWh5RGxUeXZrc0lVVWVzV2JPR05XdlcxUFl3WE96WXNZTjMzbm1uM01jdEZnc2ZmUEFCUzVjdUxmUHg0T0JnbGl4WlV1citQbjM2RUJRVXhOR2pSMTE2WWoveXlDT2w5aTBxeG5ZeHRtM2J4djc5KzlIcjlXZzBHdGF1WFl0V3F5VXlNcEtFaEFTMmJObkMvZmZmejAwMzNVUndjREJ2dlBFRzgrYk5JelkybG9pSUNOcTFhMGVQSGozUTZYVDg3My8vQTFRUWJyVmFzVnF0aEllSFl6YWJXYmx5WmJYT2JnTU1qMUYxT0VaM3JKN3pyVTVRNXhRTlI4TjQ1eUtxblUvWGtlVDhNTStqWTB4N2Y4SzMveDAxTkNJaDZoYUwxY1p6eTM3bndNbDBqTjVlL0d0czcwcVArZVBvR1FEQ1E2bytVN3Z0WUFySFVySm9IdXpMd0s3VlUwYmJiTEd4Nk51ZGJOanpGeWF6bFpqd1lHYmUxbytvRnNWbFZqVWFEVk5IOStUZEgvL2tsejlWT3pLOWw1YStIY0tZZUhVWEFHZlJzd3V6dXpQekNnRzEvdnAvV3hPd095aVZHcDZVbXNNN1AvN0psdjFxOW1IUzhHNW9OUERwK2dOODlQTitmb28vemowanV6T2taOW5WWit1YjhBRFllN2EyUnlHRWNOZmd3WU1aTVdLRVI4Zms1K2N6YjU1bjc2VTgwYnQzYjJiTm1sWGw0eS9zOXgwWkdjbVNKVXVjeGNwdXYvMTJRTTNRejV3NXM4SnpwYWFtbG1yUjVhNnNyQ3lYQ3dMQndjSDg4NS8vSkRRMEZDOHZMNW8yYmNydzRjTUJWZlY5d0lBQmJObXloUjA3ZHBDUWtFQmFXaHA1ZVhrVUZoWmlzOW13MiswNEhBNDBHZzBhalFZdkx5Kzh2THlZTm0xYWxjWlhrZkFBT0JzRW0wN0FvSXFUMnlxMThZU3E2OUdpWmxhSGlWb2l3Yllva3phZ09WNFIzYkVtN1hIN0dOUCtWUkpzaTBiaDFObHNYbHkrblFNbjAvSFNhWmwxV3o5YU5GWC9IVTFtSzFsNWhZUUVHdkU2WDd6TDRYQ3c5VUF5SzdZbUFKV3ZneTVQZGw0aEM3OVdzNzQzWHRHdTJvcURHZlE2Z3Z5OGlXd2V3TTBETzNCVmJLdFNhWVVBMThaRmMyMWNOSGE3U2g4cytmeEhrakk0bTFXQXdVdUx2OUcxU3ZqV0F5bUFXdDhkNU9mTmcyTjdjV1gzMWpnY0R2YWRTR1BGYjBmWjhPY3BaeEErZFhSUFJ2UlZzeW5EKzdUbDNaVi9zdmFQa3p5MzdIZSsrKzBvVTBmM3BFT3IrbDJtdGFpbGk2emJGcUp1Q3dvS3VxZ1o3Y0dEQjd1OTd3TVBQTUFERHp6Zzl2NHRXclNnUll1cS9UOHBpMTZ2SnlLaTlFVmNQejgvcnJubW1rcVBMOWthYk9yVXFVeWRPdFd0NXgwMmJCakRoZzBEMUl4MHlmOC93Y0hCdlBqaWkvajdGMGVndnI2K1hIUE5OVzZONlZMbzJRTCtTSUVWaDlTc3RDZkw2MENsanE5T1VJRjJqK3I3ZG9vNlFvSnRVUzZmTHNQSjlTRFl0aHpmamlNL0E0MXY5VlZIRnFJdU9aZVp6OWViai9EZGIwZXhXTzM0ZW52eDZQakx1YXhUY1dHMHJMeENibC93STZEV1p2c1lkSmpNTm1jbDhzNlJJUXpvVXJVWjZTODNIU1l0dTRCT3Jac3lka0Q3aTM5QkpkeDdYYXpiKy82d0xZR3ZmajJDajhFTG5WYUR4V3JueEprczdBN28zeTNDNVkyUzFXYm5jRklHQUgwN3RHRG1iWEg4bFpyTG05L3Y0dGQ5U1p6TlZDM01OQm9ZSE51Sys2N3ZRV2hRY1hQUmtFQWpzLzUyR2FQNlJiUG91ei9ZZHlLTmFmKzNsakg5WTNqZ2hzcXpDZXFxMFBNdk1UVmZnbTBoaENoUzFvWGU4dnBwMXlXOVdxb1o2Yy8zd21XdDNDK2FkdUNjV3FNOVBFWm10QnNxQ2JaRnVYeTZYMC91bXBjOU9zWjA0R2VNZlc2dG9SRUpVWHNjRGdmUGY3R05QNCtkQTZCSGREUCtjMnRjcWVKZHpZTjlDUWswa3AxZmlNbHNkUWJaQWI0R0JuV0xZUEoxUGRCV1VtMjhQTGNPNnNEMlF5bk1HWCtaYzlhOE5rU0VCSkNVNnRxUE5kamZtd0Zkd3JsblpIZVgrNzEwV21iZTFvOC9qNTFqL0pCT2FEUWFkaDg3eDllYjFicnpBRjhEVjhXMjRwWkJIU3Vzck40dHFobHZQbkFOWDI4K3drYy83eU0wc0g1SHFFVUJkbTVoN1k1RENDRkU5V2daQUhmMlZOMG1qcWFEdDA1ZFdBM3hkYjNBbXBhdlBoYmFWSHN3S1liV3NHa2NSZVg4aENoRDZxSnJzWjFMY0h0L1E5UmxOTG5yNHhvY2tSQlY4ODRPbUV6NWhXVGNrWmxyWXRHM083bXVYelI5M1V3RnQxaHRPQndxVmJzNjJHejJPdE5iMnVGd1lMTTcwSURIWS9wK2F3TE5nNDMwYWQvQzR3c0hxVmtxSFYzdmRYRmYwM2VZWEdsbDJKcTBmTDk2TTFaZGhYV0VFRUxVRFJrRmtHRnlEYTdCTmZodTRxUDZkWXVHVFdhMlJZVjh1b3dnYjhNYmJ1OXZUdndkVzhZcGRFMnF0MHF5RUhWQnNMOFBqOTgrd0tOakxqWWd2RkJkQ2JSQkZVM3owbFZ0bG43MDVWVXZ0MW95emJ3K0MvQldiOEtFRUVJMExFMk1hb3VXbFpXTlh0MTUxeWJxSkordXd6MCtwbURIVnpVd0VpR0VhRmhDalpCcnJ1MVJDQ0dFRUtLbVNMQXRLdVRWc2d1NllNK0tPUlhzWEE0T2V3Mk5TQWdoR2daL2IvVXhyYUIyeHlHRUVFS0ltaUhCdHFpVVQrd29qL2EzNTV6RmZHUlREWTFHQ0NFYWhvRHpMVzRMcmJVN0RpR0VFRUxVREFtMlJhV01mVy96K0pqOEhjdHJZQ1JDQ05Gd2hBZW9qeWs1dFRzT0lZUVFRdFFNQ2JaRnBYUk5XcU9QOUt4a2IrSEJ0ZGp6MG10b1JFSUkwVEFZZEtyOWl4QkNDQ0VhSGdtMmhWdU1mVzd4N0FDN0ZkUHU3MnBtTUVJSTBVQ0VHS1VpdVJCQ0NORlFTYkF0M09MVDdWbzBlcythQWVadi83eUdSaU9FRUExRGlLOFVTQk5DQ0NFYUtnbTJoVnMwQmw5OHVsL24wVEcyMUdOWS90cGRReU1TUW9qNnoxc0hacHZhaEJCQ0NOR3dTTEF0M0dic2ZiUEh4eFRzK0xJR1JpS0VFQTFEeS9ORjBsSWxsVndJSVlSb2NDVFlGbTdUdCttTHJra3JqNDR4N2Y0ZXJJVTFOQ0loaEtqZkFzNzMyczR4MSs0NGhCQkNDRkg5Sk5nV0hqSDIvWnRIK3pzc0JaajIvRkJEb3hIQ2ZTME4yYlU5QkZISDFJV2ZpYUplMjdseVRWSUlJWVJvY0NUWUZoNHg5cmtWTkJxUGpwR2UyNkl1S01TYk5Kclc5akJFSFpGS0NHYU5UMjBQQTRDbVJraVdYdHRDQ0NGRWd5UEJ0dkNJMXE4cGh2WlhlblNNNVVROHRveFROVFFpSWR3VFl0U1FSa2h0RDBQVUVhbUVFdXBiTi80RmhrcEZjaUdFRUtKQnFodnZORVM5NHR2Ync1N2JRTUgyWlRVd0VpSGMxNjZaZ2IvMEhXcDdHS0tPU05LM0p5YlVxN2FIQWFnaWFXYWJyTnNXUWdnaEdob0p0b1hIdkRzTlJlTVQ0TkV4K1R1V2c4TmVReU1Tb25LdGcwQWYwSnk5eE5iMlVFUXQyMDBQZkFLYTBTcXd0a2VpaFBxcWoybFNrVndJSVlSb1VDVFlGcDdUNlRIMnVzbWpReHo1R1JRZStxV0dCaVNFZXdaRjZUbnIyNUU5ZEszdG9ZaGE4aWZkU2ZkdHp4VlIrdG9laWxPSVVYMlVZRnNJSVlSb1dDVFlGbFhpR3pmTzQyT2s1N2FvQzRaMmJrSm1rNzZzMDQza0lCMUpsWFhjRFY0cUlSeWtJMnUxMTVMVHREZERPdGU5UW5rdC9hVkltaEJDQ05IUTFJMEZhNkxlMFRXTHdTdThLOWJrZlc0ZlUzaG9IZmE4ZExSK2RlK05ybWhjQmtWN2N5b3JrbU5wTGRtWFo4ZWdNWk5TNk5uU0NGRS9oSHZuVXVqUUUrcW5wV09vdnM2a2psOG94QmYybnEzdFVRZ2hoQkNpT2ttd0xhck0yUHNXY2p3SXRuRTR5UC85RS95SFBsaHpneExDVGEyRG9IVlFVU3F4ZDYyT1JkUWsvOW9lZ0Z2Q0ExU3duWnlqYmdzaGhCQ2kvcE0wY2xGbHhoNmpRZXZaOVpyOHJSK0RWVXJ1Q2lGRVNXMkQxY2ZqbWJVN0RpR0VFRUpVSHdtMlJaVnBmQUx4NlRyQ28yTWNCVmtVN1BxMmhrWWtoQkQxVjB0L1NKRjEyMElJSVVTREljRzJ1Q2pHS3ZUY3p0dnlRUTJNUkFnaDZyZTJUU0N0UVBwdEN5R0VFQTJGQk52aW9oamFYWUV1T01Lalkyem5FakFmL2JXR1JpU0VFUFZUMFZwdFNTVVhRZ2doR2dZSnRzVkY4NzFzZ3NmSDVHMSt2d1pHSW9RUTlWZUlFWm9hNFhCcWJZOUVDQ0dFRU5WQnFwR0xpMmFNRzAvT3VrVmdNYmw5alBub1ptem5FdEExaTZuQmtRa2hSUDNTUFF3MkhGZnA1Q0hHMmg2TkVFTFVYZWtGa0ZFQXFmbnFiMlphdnJvL3hGZjkvUXoxaFNibkwySUtVVnRrWmx0Y05JMjNINzVWV2JzdHM5dENDT0VpS2hnTU90aHpwclpISW9RUWRkY3Z4K0czVTVDWUNkNWUwTDA1M054RmJkMmJxL3NTTTJIcktYVUJVNGphb25FNEhJN2FIb1NvLzJ6cHAwaDk1V3JQRHRMcGFUNXpNeHBqY00wTVNnZ2g2cUZmanNQaE5CamZIUUlNdFQwYUlZU29PNUt5WWZYL3MzZmZjVTFkN3gvQVB5UVFRaElnQ0JVVVJGR3JVcW5XdXFtdHFGVnBxMmkxV0syNzFqM3FvQzZxcUhYZ3dsYUtWZXZBZ2FLZ1ZtMVIzSWdERmJWTzhLdUlvZ3dISXdtUWhLemZIL2x4YTB3WUNVRkFuL2ZyeFV1NDk1NXpIMUpDZWU0NTV6a3BnSGM5b0tsVCtkb2t2d1FTbmdJOUd2MVhHNE9RTjRWR3RvbFpzR3ZWZzNXenJzWTFVaWxRY0hGNzVRUkVDQ0UxbEhjOTdlajJtUm93R25QRnR3ZGtUNTVVZFJpRWtIZkF0VXpnZWhZd3VFWDVFMjBBYU9ZRURQSUNybVlBLzJaVlhueUVHRUxKTmpFYlhzY1JScmNwVE5nQktHbWZHMElJS2NaaEF6NE50SHR1MzNwZTFkR1VyaURwTG1SUDMxeXlMWmZMa1pXVkJabk1jSTBRdFZxTjlQUjBpTVhpTnhaVFdkTFQwODNlcDBLaFFGSlNFdkx5cUhUOW01Q2JtNHM1YytZZ056ZTNxa014cUNhK0w0eDFMUk1vVkFDOW1taC9SeHJMMmhMbzNSU1F5SUhybWVhUGo1Q1NVTEpOekliVHNJUFJCYzgwVWhHa053NVdVa1NFRUZJek5SQUNkUVRha1pnaVZkWEdvaFNKa0gvbmpzRno5dTA3UVBCQmM3M2pzaWRQb0JTSnpCN0x0bTNiTUhMa1NFaWxVb1BuRXhJU01HTEVDQ1FuSjVmYXo0NGRPM0Q2OUdtZFkrbnA2VWhLU2lyWFIzbVRycTFidDJMRWlCRklTa29xMS9VcEtTa1lPM1lzVWxKU1NyMHVMeThQVTZaTVFYeDhmTG42SlJVamw4dVJtSmdJdVZ3T0FCQ0pSTWpLeXRMNVVLdlZlc2VLUDhyelVFU2xVbUhSb2tYbzNiczNidHk0WVZSOE5lMTlZYXgwTVpBaEFUcTVWN3l2VCtzRFQ4VGFoNW1FdkFsVWpaeVlGYi9UYUlnUHpEYXFUY0g1TGJCcDdWOUpFUkZDU00zazR3SHN1NnVkVHQ2akNqZHVrRDE5aXNRdmU2TFpxaEM0K0EvUU9kZHFiN1RlOWZsMzd1RGZnZjVvUEgrQjN2VVZJWkZJRUJNVGcrYk5tek5Kekt1YU5tMktBd2NPd003T0RnS0JRQy9CdGJhMlJzT0dEU0dYeTVHUWtJQUhEeDdBMHRJU24zNzZLUUJ0WWh3WEYxZXVXQ1pPbklpK2ZmdVdlVjJQSGoyd1o4OGVyRjI3Rm1GaFlXQ3hTaC9qc0xhMmhrd213NDgvL29pZmZ2b0puVHQzTGxjODVNM2FzR0VEamg4L3JuTnMxNjVkR0RwMHFNSHJ2YjI5c1hEaHdoTDdVNnZWV0xGaUJjNmZQNC9hdFd0ajZkS2xDQTRPaG9lSFI1bXgxTVQzaGJHT3BXaW5qcHRMajBiQW50dkE4SS9NMXljaEphRUNhY1M4MUVxOFdQRXAxQVhaUmpVVER2NEQxczJNTExCR0NDRnZ1VnZQdFJWM216aHFwNVpYbGF5b3ZjaU0yc3NrMXk5amp5SS82Uzd5TGw2RXNHTkhDRDVvRHFjZVBRRUF0My80SHBaMmRtZ1c4cXRaWTFpN2RpME9IejVjNHZtZ29LQlNFNXI2OWV0ajA2Wk5BTFFqazFPblRrVm1aaVlXTFZxRWR1M2E0ZG16WjhqUHp5ODFoc0xDUWt5ZlB0Mm9wQ0kwTkJTcHFhbjQrZWVmVWF0V3JUS3ZGNHZGQ0F3TVJISnlNdWJNbVlPdVhmWHJvYng0OFFMZmZmY2Rwa3laZ3Q2OWU1Y3JEbUs2ckt3c0RCMDZGRHQyN0lDTGl3dFdyRmdCQUpnOGVUSXlNek14ZHV4WVJFZEhRNlg2YnhySzlPblQwYjE3ZDN6eHhSZmdjRGdRQ0FRRys1WklKRmk2ZENtdVhidUd3TUJBdEdyVkNuUG16RUY2ZWpwbXo1Nk45dTNibHhwYlRYMWZsTmVaUjlwWlB1VlpvNjNXQUlmdUFmWHNnTloxUzc4MitTWHdMQi9vWElXL1Y4bTdnVWEyaVhteExNRnJQeGo1cDlZYTFTei8xRnBLdGdraDVEVWYxdGF1VDR4N3BOMUR0bmRUMDlZclZwU0wvd0M0K0E5QS9wMDdTQTZZaHZ5N2QySGZ2Z01jT25aRTdvVUxlTFFtQklJUFBrQ3pWV3ZndFdtTDJlOS85ZXBWSEQ1OEdFT0dESUdmbng5MjdkcUZMbDI2d05YVkZZQjJEWE5BUUFBYU5HaUFsU3RYSWlFaEFZbUppWmcwYVJJc0xDd0FBR3oyZnkrY3ZiMDlGaTllakVtVEp1SDgrZk5vMTY0ZG5KMmQ0ZXpzWEdvY3J5Y2RSNDRjd2JwMTYwcHRvMUtwd0dhek1YejQ4Qkt2NFhLNWlJcUtBZ0RZMmRsaDVjcVZpSWlJZ0xlM041NCtmWXJ4NDhmclhGODhUdkxISDM5ZzQ4YU5PdWM2ZE9pQXdNREFVbU1pNVNPUlNQRDgrWE84ZlBrU0FQRDQ4V05tcWphYnpZYU5qUTJzcmEyWjY2T2pvNkZRS0RCeDRrUllXRmlBeitlWCtvQWxPVGtaUzVZc1FYNStQaFl2WGd4M2QzZlkydHBpNWNxVkNBNE94czgvLzR3K2ZmcmdoeDkrQUpmTDFXdGZYZDhYNXBKVENCUVVsUy9SVm1tQTA2bkE4d0p0c2wyV1prN0FneHp0UHQwT3RBODNxVVNVYkJPejQzVVlndnk0UHdDVm90eHRsSmxKa0NlZGdMWG41NVVZR1NHRTFEeE5IYlgveGowQ0R0K3J1b1M3ZUhxNFUvY2UrQ2d5Q3BiMjlnQ0FCdE8wNjdxVFowekR2d1A5MFNZbUZ0eDY5Y3gyM3lkUG5tRHAwcVh3OFBEQTRNR0RvVktwY1BQbVRWeTVjZ1dob2FHd3RiWEZtalZya0o2ZWp1RGdZQWlGUWpnNU9TRStQaDZPam81NmlXb3hWMWRYL1BISEgzQnhjVEU1dGthTkdzSGZYM2NaMVBQbnp4RWJHNHRQUHZrRURSczJMRmMvbHBiYVA4ZUtpb3JBNFhEQTVYSXhhdFFvQUlCUUtHUStMMVpRVUlEdzhIQjRlM3ZEeTh0TDUxeWRPblZNL1hiSWE4NmZQNDgxYTlZd0R6Zm16NThQT3pzN3RHM2JGaUtSQ0VsSlNYang0Z1Z6L2N1WEw1blhYNmxVTXY5ZFgxZFFVSUF0VzdiZzhPSERhTnk0TVZhdVhJbjc5KzlqNU1pUitQWFhYOUdrU1JNc1hMZ1FVVkZSMkx4NU04NmRPNGRodzRiQjE5ZVhXWXBRbmQ4WDVwSXIweFkySzB0V1BuQXVEY2czc3Q2dU5WdDdEMHEyU1dXaVpKdVluWVdORURZZjk0ZjBTcVJSN2ZKUGgxS3lUUWdoQmpSMTFPNjVmU3dGaUw2ckhla3BIdlYrVSs0dkRJS3dmUWVEMDhNdDdlM2h0V2tMYnYvd1BaSURwdU9qUFZGbXUrK3hZOGVnVnFzUkZCUUVTMHRMV0ZwYVlzR0NCWmd5WlFwdTNib0ZiMjl2T0RnNDRNc3Z2MFRyMXEwQkFHM2F0TUhreVpOTExCaFZyS0lKUlpNbVRkQ2tTUk9kWTlldVhVTnNiQ3k2ZE9saTFKcHJzVmlNS1ZPbTROTlBQOFhJa1NPWnBFb2dFT2hOelgzeDRnWEN3OFBSc21WTG1rWmVpWHg5ZmVIcjY0dm82R2hzMkxBQjI3WnRZNmFSWDdwMENkZXZYOGVycXpIejh2TFFyRmt6QUlCTUp0TVo5UWEwU2ZhaFE0ZXdiOTgrRkJZV1l1VElrUmd3WUFEWWJEWWNIUjNScUZFanpKOC9IMkZoWVhCMGRJUy92ei9hdEdtRHRXdlhZczJhTllpSWlJQ3ZyeTk2OXV4WnJkOFg1dkt5RUhEaWxYM2RzUlR0ZFQwYUFYc04xM0kweUltbnZVZERCOU5qSktRc2xHeVRTaUg0YkN5a1Y2TUFkZm5MNk5Mb05pR0VsS3l1clhaVSswS2F0a3I1cldmYUpOekxXWnVJbTV2c3lSUEkwcDlDNFBrQmxHSXhSSmNTME9IY3hWTGJOQTVhaUlST0hTRjc4c1Jzbzl2ZmYvODlmSHg4d09Gd2tKYVdCcGxNQnBsTWhpbFRwa0NoVUNBMk5oWkNvUkFBOFB2dnYwTXNGa01zRmtNa0VrRXNGbVAzN3QySWpvNEdpOFZDVmxZV05tell3UFJkdjM1OWpCaGgvTGFWcFNuZWZzbkd4cmpoTWg2UEJ5OHZMMFJHUnVMZXZYdVlOMjhlYkcxdHpSb2JNYzNseTVmMWp2WG8wUU16WnN4QWVubzY4ek1rRW9tWW44V0NnZ0x3K1h6bStvS0NBZ3dmUGh3aWtRamUzdDRZTTJZTU05MGJBS3lzckJBWUdJZ0pFeWJnNXMyYjZOS2xDd0RBdzhNRElTRWhPSDM2TkhiczJJSHQyN2ZEMmRtNXhyMHZUSkV0MVQ1VUxFdXZKa0F0RTBhbkhYbkFuV3ErdlNLcCtTalpKcFdDSlhTRnpVZDlJTDIyMzZoMmt1T3J0V3UzLzM4dEVTR0VrUDg0MnZ6L1hyRkYvNTl3UDlkKzFMSFZKdHkyMXRwcnJDMjEvMVprNUR1aFUwY0FnRXYvYnlEczZBMXJWOWN5RTJodXZYcGcyOW9pLys0ZFBOMjhDVSszYm9hbG5SMDYzYnByY2h3V0ZoYmdjRGo0N3J2djlNNnhXQ3lvMVdyWTJ0ckN5Y2tKZkQ0ZmZENGZRcUVRYm01dUVBZ0U0UFA1S0NvcUFwZkxoVnF0UmtGQkFRRGd3WU1IZWxzVkRSNDh1TUo3RVJldlh6MS8vandlUG54WTZyVWZmL3d4TXpKdWFXbUpnSUFBMUs1ZEd6dDI3TURDaFF1eGF0V3FDc1ZDS2s0bWsrSDI3ZHNBZ0xDd01FeWJOcTNFYTBVaUVlenQ3WkdmbncrRlFzRWt1d0RBNS9NeGN1UkkxSzlmSDE1ZVhqaDM3aHd1WGJxazE4ZlhYMytOM054YzdOLy8zOTlQVFpvMFFkZXVYZUhqNDRPclY2K2liZHUyQUZDajNoZW15QzdVSnNSbE1TWFJCdjRiMlNha01sR3lUU3FOb010a1NLOGZBSXdvZUs5NmtRSjU4Z2xZZTNhdnhNZ0lJYVJtcytWb3E1TjcxOU9PY0dkSXRCLzVyMjBFMGJGZStVYUdEUEY1L0pUNS9Pbm1QMkgxLzJ1MHk4SjFxd2ZaMHlkb01HMDZuSHIyaEtWZCtkcVZwbDY5ZWdnTkRRV1h5NFdOalEzekw0ZkRRYjkrL2RDL2YzOE1Iank0ekg3cTFxM0xWSktlTTJlTzNuUmFxVlNLeG8wYnc5dmIyMkQ3b3FJaWhJZUhsM29QaVVTN2dlL0preWVaSWxTdlU2bFVVQ2dVc0xPejA1dUdQbXpZTURnNE9LQjU4K1pRS0JTNGVGRi9Oa0h4UFI0OGVJQ3paOC9xblhkMWRVV2pScWJ0Ri9jd0Z6aFIrak9DR3N1QkMvanJid3RmcXNURVJMaTV1U0UxTlJWU3FSVHo1czFEM2JwMWtaK2ZyN2RtV3l3V0l6UTBsQ2s2dG1yVktsaFpXYUZCZ3dhWU0yY092dnJxSytiYXVMZzQzTHAxcTlSN0s1VktpRVFpREJvMENGNWVYbUN4V0V5aURkU3M5d1VoN3lwS3RrbWxZUWxkd2Yyd0YyUTNTOTZTd2hESjhSQllOL3VjUnJjSklhUU1ITFoyaTV2V3J4eVRGQUVTdWZaZkQyR0pUWTBpK0tBNTh1OHVoRklrWWdxakdhSVVpVkNRZEJlQ0Q1ckQwdDRld282Ry96ZzNsbEtwaEl1TEN3b0xDNUdmbjQvbno1K2pzTEFRVXFrVUNvVUNTVWxKMkx0M0x3b0xDNW1QZ29JQ1NLVlNDQVFDL1B6enorVysxL3Z2djY5WDlLeFljWUw4NFljZmx0aisrWFB0dk5USXlNZ1N0M3RLU0VqQXZIbnpTanhmdkE0N0p5Y0h2L3p5UzRuM2lvbUpRVXhNak41eFB6OC9USjQ4dWNSMnBYRVdBRzNxR3ZXY3ZNYXcxeS9vWGFhWW1CaTBhZE1HcWFtcG1EUnBFbzRkTzRibno1L3JyZGxXcTlVWU0yWU1BT0RmZi85RmRuWTIvUHo4QUFBT0R2cUxnc3RUTVQ0c0xBd3hNVEh3OWZVMWVMNG12UzlNNGNqVGptN3pLdjY4enFEeXJna25wQ0lvMlNhVlN0QjFzdEhKdHVwRkN1Ukp4Mkg5UVk5S2lvb1FRdDVldGh6enIrRVdkdlFHMjlZV1Q3ZHNRb05wTTBxODd1bVdUV0RiMnBvdHlTNTI5ZXBWZzRsQjhYVFp1M2Z2NHRtelorRHhlTXdIbjg5SDdkcTFEU1k2cHJLeXNpcXpJTm45Ky9jaEZBcExUS1FCTUZOMlM3b21NVEVSenM3T2NITnp3NkZEaDNUT0hUOStIS0dob1JnNGNLREJLY1FBU3F5Q1hSNThLK0JqS21nT0FNakl5TURWcTFjeGVQQmdSRVZGZ2N2bFlzeVlNVml4WWdXelpydDQvYk9OalExVHlDNHhNUkZlWGw1RzdUbWRuM25YV3dBQUlBQkpSRUZVazVPREowK2VvR1hMbGdDQXBLUWtIRHAwQ0tOR2pVTGR1b1kzamE1Sjd3dFRPTnBvMTIzWHE2Umt1N3pUMUFtcENFcTJTYVZpT3phQWRmT2VrTitKTmFxZDVNUWE3VlJ5R3QwbWhKQnE0ZjJnaFVnT21BNWhoNDRHayttOGl4Znc2TmMxOE5xNHllejM5dkx5d3VyVnEyRmpZNk9UT0ZoYld4czFYYmF5U1NRU0pDVWxvVU9IRHFWZVY3eXV1NlFDYU92V3JZTkNvY0NPSFR0MENxMUpKQkpzMjdZTnJxNnVHRHAwS0RpY1NxaU1SeGd4TVRGbzJiSWxIQjBkRFo3WGFEUTRjZUlFZXZUb3dleURYVmhZaUd2WHJrR2owU0ExTlJVZUhoNGw5cTlVS2lHVHljRGo4YkJ6NTA3RXhNUmc1c3laOFBIeFFVaElDQm8yYklodnZ2a0dBSkNXbGdaM2QzZWQ5alhsZldFcUp4NlFtbGQ1L2I4c0JCcVZ2QTA2SVdaQnlUYXBkSUt1VTR4T3RtbDBteEJDcWhjWC93SC92OWYyQUxoODR3K25ucjZ3dExPRFVpekd5OWlqeUlxT2d0dklVWERxYVhqS2EwWHcrWHkwYU5HQytWcWhVS0Nnb0FEWjJkbFFxOVhJek16RWhRc1hVRkJRd0V5VkxmNjMrSE03T3p2TW5EblRMUEdzVzdjT0xWdTJ4Q2VmZktKei9PalJvMUFxbGZqMDAwOUxiVjljYk1yT3prN3ZYRnBhR3A0OGVXSnd5dTZHRFJzZ0Zvc1JGQlRFSk5yYnRtMURXbG9hNXMyYlorcTNRMHJnNE9EQVRBVTN4TUxDQWdrSkNiaDQ4U0pXcmx3SkFOaTNieDlVS2hYVWFqWFVhclZlbTRpSUNLU2xwV0gyN05tSWo0L0gwcVZMRVI0ZWpva1RKeUkzTnhmTGxpMkRWQ3BGU0VnSUNnc0x3V0t4Y1BEZ1FXellzQUdyVjYrR3A2Y24wMWROZVYrWXlzRUd1UGZTTEYwWkpGY0N0VXhZV2tDSU1TalpKcFhPc3ZiN3NHN1dGZkxrVTBhMW85RnRRZ2lwWGhvdldBaW5uajN4ZFBNbTNCNDlpam51MUwwSFBvcmNhL2JwNHdCdyt2UnA3Tm16UjJmZHFVS2gwTGttTmpZV3NiR3hzTEt5WWlvdkYwK1o1WEs1c0xXMWhiT3pjNm4zTVpRWWxlVEVpUlBJeXNyU1NTckVZakVpSXlOUnExWXRkT3JVcWRUMnhjbTJ2WUgxNy9IeDhRQ0F6ejc3VE9mNDdkdTNFUnNiaTc1OSsrb2tXRHdlRDJmUG5rVk1UQXkrL1BMTGNuOFBwR3pkdTNlSFFDQmcxdUcvTGpjM0YydzJHNG1KaWJoOCtUTGVmLzk5N04yN0YzMzc5dFdwSm43czJERjA2dFFKUEI0UHg0OGZoNU9UazE3eFBEYWJqY0RBUUFRRkJXSHQyclg0OE1NUDRlN3VqcDA3ZDhMSHh3ZnU3dTVZc0dBQndzTEM0T1RrVkdQZUZ4VlJ5d2JnYzREa2wwQXpKN04weVVoNkFkaHhBYUdKbGN3SktTOUt0c2tiSWVneTJlaGtXL1VpQmJKYmY0UGJ3dnpyZ0FnaGhKaEcyTkc3VXBMcWtyaTR1S0JWcTFaTWt2RHFCNC9IdzZ4WnM5Q25UeDhNSFRyVTRGcmxtemR2WXRXcVZSZzJiSmpCL3VWeU9kYXZYMS9tYUhReGlVUUNpVVNDK3ZYck04YzBHZzFXcjE0TnNWaU1hZE9tbFRtOSsvbno1N0MydG1hbUhyOHFQajRldFd2WFJyTm16WmhqWXJFWXk1Y3ZSNk5HalpnaVhNWDY5KytQK1BoNC9QSEhIMmpSb2dYYzNOeks5WDJRc2htYWVRQm8vM3RrWm1aaTVNaVI0UFA1OFBUMHhOR2pSeEVkSFEwM056ZjQrL3ZySk50aFlXRVFDQVJ3ZG5aR2VucDZpWVhHTEMwdE1YLytmTnk2ZFF2dTd1N0l5Y25CdG0zYllHOXZqd1VMRm1EQ2hBa0lDZ3BDU0VoSWpYaGZtRVBuQmtENHY5cGlqOWJseUZwKytManNhNlFLNEVvR01LeGx4ZU1qcEN5VWJKTTN3ckp1YzNBYWQwTFJnM05HdFpNY1hRN3VCejBCUzFxWFJnZ2gxVUgrblR0NHNHaUIzdkhHOHhkQTBOeklmWlhLd2RQVFUyZnE3T3RzYkd5Z1VxbEtMQXIyNk5FalpHWm02aFVqazhsa3lNN094b1FKRTVDUmtZSE9uVHZEMHRJU0lwR28xSGh1M3J3SkFHamN1REVBYmFJZEZoYUdDeGN1b0czYnRtV09MaGNVRk9EV3JWc0drNUswdERTa3BLVGc2NisvWm81bFptWmk0Y0tGeU12THc3Smx5NkJVS3BHYm04c2tOL241K2ZEeThrSlNVaEpXcmx5Sk5XdldnTVZpbFJvRE1aMUVJc0cvLy80THVWd09YMTlmakJzM0RuSzVIRnUyYk1IdDI3Y1JHaG9LS3lzcjVucTVYSTdDd2tJSWhVSWNQSGdRVmxaVzZOeTVNd0F3MThubGN1WjZhMnRydEduVEJnQnc3OTQ5QU5yM2dJdUxDd0lDQWhBVUZJUzllL2RpNk5DaDFmcDlZVTQ5R2dISFVvRGVUYzNUMzdFVWJaK0V2QW1VYkpNM3h2YnphY2cyTXRsV1M1Nmo0UHhtOER1UHI2U29DQ0dFR01QU3pnNUNBd1hBTEVzWUJheHNqUnMzeHRHalIrSGk0cUkzRWlrU2lSQVpHUWtQRHcrZFltUWlrUWlwcWFrb0tDaUFoNGNId3NMQzBMQmhRN2k3dXlNdUxnNDJOamFvVlV1L2NsSmVYaDVPblRvRkhvK0hObTNhUUNxVll2WHExWWlMaTBQRGhnMzF0bk9LalkzRjJiTm40ZVRrQkQ2ZkR4YUxoWXNYTDBJaWtXRFFvRUY2L1o4NnBaMEI5dW8wOVAzNzl5TWxKUVZzTmh1alI0K0dVcW5VYThmbGN1SGc0SUM3ZCs5aTM3NTlKWTZja29xenRiVkZyMTY5MEtSSkUzVHQyaFZ5dVJ5Ly9mWWJidDI2aFpDUUVEZzdPelBUdVk4ZVBRb3Vsd3NXaXdVbkp5ZWNQSGtTUGo0K1RJSmIvTUJsNDhhTjZONjl1ODVERXJsY2pzaklTTGk0dURCN3BudDdleU1vS0tqTUFueEExYjR2eksydUxmRGNIb2gvREh4YXdZSHpzNCtCQmtMQXBlVE5BZ2d4S3d1TjVtM2NTWkZVVjNtUlV5Qy9jOVM0UmxaY3ZEZmpERmg4S2hsSkNDSFZnZXpKRThqU256SmZjMTNkd0sxWHIwcGlTVTlQUjBoSUNKS1RrMUZVVktSempzVml3Y1BEQTlPbVRVUFRwdjhOaTJWbloyUDA2TkhvMXEwYnhvd1p3NHd3UG56NEVMLysraXZTMHRLZ1VxbjA3bVZ0YlkwR0RScmcrKysveHdjZmZJRDE2OWRqMzc1OWFObXlKUllzV0tBM1Nuamh3Z1VzWHJ4WVp5MHRuOCtIcjY4dlJvOGVEVGFiclhQOW1ERmprSjJkamFpb0tDYnhldnIwS2JadDI0WmF0V3JCd2NHQitSQUtoY3dIaDhPQlFxSEE2Tkdqa1p1Ymk0aUlpRkszSGlQR3ljckt3dENoUTdGanh3NjR1TGpvbk51eVpRdnUzcjJMd01CQW5lMjAxcTVkaTMvKytRY0E0Ty92ang5KytBSFhyMStIazVNVDZyM3lYb21LaWtKMGREUnljbkowK21XejJmRHc4TURVcVZOMWZuYkxxeXJmRjVYbGVpYndSS3dkbGVZYU9Wd29WV2hIdEJzSWdaWXVaVjlQaUxsUXNrM2VLRlh1RTd4YzB4M1FsTC9nQmdEWXRQYUhYZDhsbFJRVklZUVFZMlJGN1VWeXdIVG02MmFyUXVEaVA2QUtJekplVGs2T3dWRTZZeWdVQ2h3N2RneGZmUEZGcVZPM1ZTb1ZaRElaTkJwTnFVbXdUQ2JENDhlUFRVcXVBQ0E1T1JsOFBsOG5tU09WVDZQUjZCVThxNm5NOGI2b1RKa1NiZExjM3EzOFJkT1NYbWpYYVBkb1JDUGE1TTJqWkp1OGNlTERRWkJlM20xME84ZkpNYkNzYmY2MVFJUVFRZ2docE9hSWV3UklpZ0JydG5ZL2JrZWU5bDlBdTM5MmRxSDJYN2tLc0xNR1BqTnYzVFpDeW8yU2JmTEdxZk5mNG1WSU4yZ1VVcVBhV1RWb2kxcWpJaW9wS2tJSUlZUVFVbFBrU29GY21XNXlEZWdtM3c1YzdYN2RoRlFWU3JaSmxjZy8rU3NLenF3enVwMXd5QVpZTisxU0NSRVJRZ2doaEJCQ2lQblEzaENrU3ZBL0hRTUxHM3VqMjBsaWxnQnEvZUljaEJCQ0NDR0VFRktkVUxKTnFvUUZod2RCMThsR3QxUGxwS0h3OHE1S2lJZ1FRZ2doaEJCQ3pJZVNiVkpsZUcwSGdlM2dablM3L0pPL1FTUFByNFNJQ0NHRUVFSUlJY1E4S05rbVZZZHRCY0huMDh1KzdqVWFtUmo1eDFkWFFrQ0VFRUlJSVlRUVloNlViSk1xeFczUkM1YXVIeHJkcnZCU0JKUVp0eXNoSWtJSUlZUVFRZ2lwT0VxMlNaV3o3N3ZFcEhhaWZiT29XQm9oaEJCQ0NDR2tXcUprbTFRNVM1ZG1zR2s3ME9oMnl1ZjNVWEJoYXlWRVJBZ2hoQkJDQ0NFVlE4azJxUlpzZXdUQWdtdHJkTHY4azc5QkxjNnFoSWdJSVlRUVFnZ2h4SFNVYkpOcXdZSnJCOXNlUHhuZlVDbUg2TUJjOHdkRUNDR0VFRUlJSVJWQXlUYXBObXphZkF0TDU2Wkd0eXQ2Y0E2eTJ6R1ZFQkVoaEJCQ0NDR0VtSWFTYlZKOVdGakE3bXZUaXFWSi9sa01UVkdCbVFNaWhCQkNDQ0dFRU5OUXNrMnFGU3ZYRnJENXVML1I3ZFQ1THlFNXVyd1NJaUtFRUVJSUlZUVE0MUd5VGFvZDI1NHpZY0hoRzkxT2VpV1M5dDRtaEJCQ0NDR0VWQXVVYkpOcXg0TG5BTHRlODB4cW03Zm5SMEFwTjNORWhCQkNDQ0dFRUdJY1NyWkp0Y1J0MVErY2hoMk5icWZLZVFKeGpHbnJ2Z2toaEJCQ0NDSEVYQ2paSnRXV2ZmOFZzT0R3akc0bnZSS0pvdnZ4bFJBUklZUVFRZ2doaEpRUEpkdWsybUxaT2NQMml6a210YzJMRG9CR0tqSnpSSVFRUWdnaGhCQlNQcFJzazJyTnBzMjNzSEp2YlhRN1RXRXVSUHRuVjBKRWhCQkNDQ0dFRUZJMlNyWkp0U2YwWDJYU2RISjU4a2xJRS9kV1FrU0VFRUlJSVlRUVVqcEt0a20xeHhLNlF0QWp3S1Mya3BnbFVPV2ttVGtpUWdnaGhCQkNDQ2tkSmR1a1J1QzFIMkxhZEhLRlZMc2RtRVpkQ1ZFUlFnZ2hoQkJDaUdHVWJKTWFRK2kvQ3JDME5ycWRNdU1PQ3VMK3FJU0lDQ0dFRUVJSUljUXdTclpKamNFU3VzSzIrd3lUMnVhZi9oM0tqTnRtam9nUVFnZ2hoQkJDREtOa205UW92STdEWWVYYXd2aUdhaFZ5ZDAyRVJpWXhmMUNFRUVJSUlZUVE4aHBLdGtuTlltRUJlLy9WQU52SzZLWnFVU2J5SWlmVCttMUNDQ0dFRUVKSXBhTmttOVE0Yk1mNkVIU2JhbExib3BRTGtNU3VOSE5FaEJCQ0NDR0VFS0tMa20xU0kvRTdqUUxIbzUxSmJRdlBiNGI4YnF5Wkl5S0VFRUlJSVlTUS8xQ3lUV29tQ3hhRUEwUEI0anVhMUR3ditpY29uOTB6YzFDRUVFSUlJWVFRb2tYSk5xbXhMSGdPRUE1ZUI3RFl4amRXeUpDN1l3dzAwanp6QjBZSUlZUVFRZ2g1NTFHeVRXbzBxM3F0WU50emxrbHQxYUpNNUVaTXBJSnBoQkJDQ0NHRUVMT2paSnZVZUR6dkViQnUyc1drdG9ySFY2aGdHaUdFRUVJSUljVHNLTmttYndYN0FTRmcxM0kzcVMwVlRDT0VFRUlJSVlTWUd5WGI1SzFnd2VIRFljZ0d3SXByVW5zcW1FWUlJWVFRUWdneEowcTJ5VnVEL1Y0akNQdXZNSzJ4UW9iY2JhT2dsand6YjFDRUVFSUlJWVNRZHhJbDIrU3RZdDNjRnpadEI1clVWaTE1anB3dHc2QXB6RFZ6VklRUVFnZ2hoSkIzRFNYYjVLMWo5OVU4V0RvM05hbXQ2bVVxY3NKSFFGTlVhT2FvQ0NHRUVFSUlJZThTU3JiSjI0ZHRCWWNoNjJIQnRUV3B1VEl6Q1hrUjR3QzEwc3lCRVVJSUlZUVFRdDRWbEd5VHR4Skw2QXJodDcrWjNMN29ZUUx5OWs0SE5Cb3pSa1VJSVlRUVFnaDVWMUN5VGQ1YW5NYWRJT2c1MCtUMjhqdEhJZmxua1JraklvUVFRZ2doaEx3cktOa21ielYrcHg5ZzArWmJrOXNYWG9wQXdlbmZ6UmdSSVlRUVFnZ2g1RjFBeVRaNTY5bjVMWVMxWjNlVDIrZWZXZ3ZwMVNnelJrUUlJWVFRUWdoNTIxbG9OTFFvbGJ3RFZBcmtiUG9PaXFjM1RHdHZZUUhoZCt0ZzNheWJlZU1paEJCQ0NDR0V2SlZvWkp1OEc5aFdjQmkyQ1d5bmhxYTExMmlRRnprRlJROHZtamN1UWdnaGhCQkN5RnVKa20zeXpyQ3dzVWV0a2R2QTRqdWExb0ZLZ2R3ZFkxQ1Vjc0c4Z1JGQ0NDR0VFRUxlT3BSc2szY0t5ODRaRGlQRFlXSE5ONjBEcFJ5NTIzK0E3UFlSOHdaR0NDR0VFRUlJZWF0UXNrM2VPWmJPVGVFd1pDUEFzalN0QTdVU29qMC9Rbm8xMnJ5QkVVSUlJWVFRUXQ0YWxHeVRkNUpWZzdhdy8yWmxoZm9RL3pVWGhSZkN6UlFSSVlRUVFnZ2g1RzFDeVRaNVozRS8vQXEyUFdkV3FBL0prYVhJUDdiS1RCRVJRZ2doaEJCQzNoYVViSk4zR3EvVEQrQjFHRmFoUGdyaU4wSjhZQTVBdStnUlFnZ2hoQkJDL2gvdHMwMklSb084M1pNZ1R6cGVvVzZzbS90QzZMOGFZRnVaS1RCQ0NDR0VFRUpJVFVYSk5pRUFvRklnTDNJSzVNa25LOVFOcDJGSE9BelpBRmh4elJRWUlZUVFRZ2docENhaVpKdVFZaG8xUk5FL1FYYnpjSVc2c2F6akNZZkI2OEd5cjJPbXdBZ2hoQkJDQ0NFMURTWGJoTHhLbzRINDd3V1FYdDVkb1c0c2JJUndHTEllVnU0Zm15a3dRZ2doaEJCQ1NFMUN5VFloQnVTZitCVUZjZXNxMWdtTERicytpMkh6Y1gvekJFVUlJWVFRUWdpcE1TalpKcVFFaFJmQ0lUbXl0TUw5MkxRYkJMdXY1Z0VzU3pORVJRZ2hoQkJDQ0trSktOa21wQlRTcTlFUS96VzN3djFZMVdzRmh5SHJZY0Z6TUVOVWhCQkNDQ0dFa09xT2ttMUN5aUM3ZlFTaXFPbUFXbFdoZmxoMkxuQVlzaDZXZFQ0d1UyU0VFRkkxMGd1VElWUGxNMTg3V05kQkxZNXJGVVpFQ0NHRVZEK1ViQk5TRGtYL2kwUHVyZ21BU2xHeGppdzVzTysvRWx5dkw4d1RHQ0dFdkNGU2xSaXhHZXR4Sy9jVWNvc3k5TTQ3Y09xaW5WTWZmT1k4R0Rac3V5cUlrQkJDQ0tsZUtOa21wSndVajY4Z2Q5c1AwQ2lrRmU2TC85azRDRDZmQmxoWW1DRXlRZ2lwWEVjejF1SHNzd2pJVkpJeXIrV3liZUZiZHp3K2N4N3lCaUlqaEJCQ3FpOVdWUWRBU0UxaFZiOHRhdjBRQVF1dWJZWDdLamk3SGptYmgwQ2RsMjZHeUFnaHBISklWV0xzVHAySFl4bnJ5NVZvQTRCTUpjRmZUMVpnZCtxOFNvbEpxVlJDcVZTV2VvMUdvMEZSVVJIVWFuV0Y3eWVUeVNDVHlVcTlKamMzRjNQbXpFRnVibTZGNzBkcXB0emNYR1JrNk0vNHFDcHF0UnB4Y1hHNGNPR0NXZnA3K1BCaHRmais4dlB6b1ZDVVBNc3dPenY3RFVaVHZVZ2tFcVNscFJuOHZWZVpyOXVsUzVld2J0MDZnNzhucjEyN1pwYmZ3elVabFVjbXhBaVdkYjNnT1A0QWNyZU5oQ3JuU1lYNlVqeStncGVodldENzVWell0UFkzVTRTRUVHSStmNld0d0pYc1F5YTF2Wko5RUFBd3lPTVhjNGFFdVhQbndzYkdCZ3NYTGl6eG1veU1ESXdZTVFLLy9QSUxPblRvVUtIN0xWdTJERVZGUlZpMmJGbUoxOGpsY2lRbUprSXVsd01BUkNJUnBGTGRXVkMxYTlmRzgrZlBEYmJuY3JrUUNvV2x4cUZTcWJCa3lSSmN1WElGaXhjdlJzdVdMWTM4VG9ncENnb0tjT1RJRWZUdjN4OFdwY3hHMjdsekp4SVNFaEFSRWZFR295dlozcjE3c1huelp0amEydUxQUC8rRW82T2p5WDNsNWVWaDh1VEphTktrQ1VKQ1FrcDlIWXJkdjM4Zmp4OC9Obml1WThlT3lNaklLUE9obVpXVkZSbzNicXh6YlB2MjdZaUppY0dXTFZ0UXUzWnRuWE1LaFFJalI0NUUrL2J0RVJnWVdHYU1iNEpDb1VCQlFRSEVZakVrRWduRVlqSEVZakZ5YzNPUm01dUxnb0lDQkFRRU1OZkd4Y1dWcTE5WFYxZDRlbnJxSER0Ky9EaisrT01QUkVkSHc5N2VYdWRjWmI1dWQrL2V4WUVEQnpCNDhHQnd1VnptK01PSER6RnIxaXkwYU5FQ2dZR0JxRldybHRGOXZ3MG8yU2JFU094YTduQ2NjQkI1a1ZOUTlPQmNoZnJTRkJWQS9GY2daSGVPd3I3L0NyRDRwdi9Qa0JnbklTRUJaMCtmUkVyS0E5anhyUEZ2VWtwVmgwUXFRVXZQUnBBVXl0R29jV04wNmRZRGJkdTJyZXFRYW95NFp6dE1UclNMWGNrK0NDK0hMdmhRMkxWQy9hU2twRUNsMGhhcExDd3NoRXFsd3YvKzk3OFNyMy94NGdVQWJkSmRmSjJqb3lNY0hSMFJGeGVITzNmdUdHdzNjT0JBY0RnY1dGcGE2dnpSK0txaW9pSW9GQXJ3K2Z3Uzc3OWh3d1ljUDM1YzU5aXVYYnN3ZE9oUWc5ZDdlM3VYK3ZCQXJWWmp4WW9WT0gvK1BHclhybzJsUzVjaU9EZ1lIaDRlSmJZaDVuSHk1RWxzMkxBQkdSa1ptREpsU2xXSFV5NFBIejdFdG0zYjRPcnFpc3pNVEt4WXNRTEJ3Y0hsU3BJTkVRcUY2TmV2SHlJakl4RWJHd3RmWDk4eTI1dzZkUXBIamh4QnZYcjFtR05LcFJJUEhqekF4bzBiTVhmdVhPVGw1WlhhUiszYXRYVWVYcWhVS3NURnhhRnAwNlo2Q1NNQVhMMTZGVktwRk8zYXRUUGl1NnVZbHk5Zk1xTzZVcW1VK2JlZ29BQUZCUVVHUjVNRkFnSHM3T3lZai96OGZBZ0VBaFFXRm1MNTh1WGx1cSt2cjY5ZXNsMlNxbnJkR2pac2lKa3paMkxObWpVWVAzNDhnb0tDOE1FSDcxNlJZRXEyQ1RHQmhiVUFEc00ySS8vVWJ5ZzRzNjdDL1JYZGo4ZkwzNzZBZmQ5ZllQMUJUek5FU0VvVHNqSVlxcnluK0tpK0hmcC82SWxHZFlRQVBxN3FzRWdsU2NuTVEwcEdIazd1RDhmNXM2Y3hkY2JNcWc2cDJpc3VobVlPZjZXdFFHUGJOaFVxbWpaanhnd1VGQlRvSEpzNGNXS1o3Zjc0NHcvbTg2RkRoMkxZc0dFUWlVVEl5TWlBVENiRGpSczMwS3BWSzNBNEhBRGFaR0RPbkRudzlQVEUxS2xURGZZWkVSR0IyTmhZUkVaR2xucnY3dDI3WS9Ma3ljak16TVRZc1dQQjRYQ3daODhlNXZ6MDZkUFJ2WHQzZlBIRkY4ejlEWkZJSkZpNmRDbXVYYnVHd01CQXRHclZDblBtek1IMDZkTXhlL1pzdEcvZnZzelhnWmpPejg4UGQrN2N3ZUhEaDhIbjh6RnExQ2dFQndmai9QbnpPdGNwRkFxb1ZDcjA3dDFicjQvWnMyZmprMDgrZVNQeFptZG5JeWdvQ0ZaV1ZsaXlaQW5PbkRtRDhQQndSRVJFWU1nUTArc29EQnc0RURkdTNDaHpCc2FyUEQwOWRXYUU1T1RrNE50dnZ3VUE3Tm16QjhWbG8xSlNVakJ4NGtTRWhZV2hVYU5HelBYRkR3ZVVTaVVVQ2dXdVhMbUNuSndjakI0OW1wazVZbUZod1R3WU8zNzhPQ3d0TGRHc1dUUG1nZHVyZlRrNU9abnduWmV1VnExYXNMUzBSSzFhdGNEajhjRGo4V0JqWXdNdWw0dS8vLzRiYVdscG1EeDVNbHEyYkFrN096dlkydHFDeFRLOGlsY2dFR0RObWpYTTErZk9uY08rZmZzd2MrWk0xS2xUUitkYUJ3Y0hIRHAwQ0ttcHFmanh4eDhOOWxjZFhyZnUzYnVqZnYzNkNBd014SW9WSzdCNTgyYXcyV3lUKzZ1SktOa214RlFXRmhCMG13b3J0NVlRN1psYTRjSnBHbWtlOG5aUEJ2ZkRYckR6V3dBTExsWHpOVDhORnY4OEV4KzZzTkNuYTR1cURvYThJWTNxQ05Hb2poQTlXZ01Iemo5QWNOQXN6RjRZRElBS0ZKWWs3dG5PY3EvUmZoMlhMUUFBWm11dzNLSU1YSDU1RUoyZERZL3Fsa2RrWkNUemgvbThlZlBBNVhKTG5lNVluT0RPbXplUG1jMWdhYW45azhmUHp3OStmbjZJajQ5SGFtb3Fnb09EUy96anR5d1NpUVRQbnovSHk1Y3ZBUUNQSHo5bS9waGxzOW13c2JHQnRiVTFjMzEwZERRVUNnVW1UcHdJQ3dzTDhQbjhVcWRXSmljblk4bVNKY2pQejhmaXhZdmg3dTRPVzF0YnJGeTVFc0hCd2ZqNTU1L1JwMDhmL1BERER5V094Sk9LQ3dnSXdMTm56L0RYWDMvaHl5Ky9STStlUGRHaWhlNy9RMDZkT29XSER4L2loeDkrMEd2L2FnSlptY1JpTVdiTm1vV3NyQ3dFQmdiQzFkVVZnd1lOd28wYk43QnQyelpZVzF2RDM5L3dzclZyMTY0aEtDaW96SHNzV2JLa3hITnQyN2JGL1Buem1hOXpjbkp3K3ZScDV1dFhINWk5K3A3THlzb0NBTlN2WDk5Z0l2YjMzMzhqTEN5TStmclYwVjh1bDR2RGh3OURKQkxod29VTFVDcVYrUDc3Ny9YNktMN08zRmdzRnViT25hdHo3TVdMRjFpMmJCblMwdEl3WU1BQTlPelpFMVpXVnN4NXVWeU92WHYzb25mdjNqb1BMOWhzTnJ5OHZKaXZJeUlpVUx0MmJYVHYzdDNndmFPaW9uRGp4bzBTWXpQMzYzYmt5QkdzVzZjL3dGUThlbC9Td3h3Zkh4K0Vob2Fpc0xEd25VdTBBVXEyQ2FrdzY2WmQ0RGpoQUhMQ3Y0ZGFWUEhpSWJKYmY2TW9OUUgyL1lMQmVmOHpNMFJJaW9Xc0NFWUxGeGI4T3I2WlAzeEk5ZlAxSjQxeDRQeDkvTFo2Qlg2Y01hdXF3Nm0ycnJ3OGFGSTdMbHVBaVUyM0FBREM3bjNQSk54WFhoNnFVTEw5YWlMSllyRnc0OFlOVEpnd29jVHJpOWVDY2pnYzJOallHTHptNnRXcmFOdTJyY21KTmdDY1AzOGVhOWFzWVI0RXpKOC9IM1oyZG1qYnRpMUVJaEdTa3BKMFJvcGV2bnpKakZBcGxVcm1BY0RyQ2dvS3NHWExGaHcrZkJpTkd6Zkd5cFVyY2YvK2ZZd2NPUksvL3Zvcm1qUnBnb1VMRnlJcUtncWJOMi9HdVhQbk1HellNUGo2K2xibyt5R0dXVmxaWWNHQ0Jjak96a2FkT25WUXAwNGR0R3JWU3VlYWxKUVVaR1ptNHNzdnY2eVNHTE95c2pCLy9udzhmdndZa3laTmdvK1BEd0R0K3lVb0tBaXpaOC9HeG8wYklaVktNV1RJRUwyZkUyZG41eElUY1FDNGN1VUtrcE9UOGUyMzM1WTRFOFBOelUzbjYyZlBubUgvL3YzTTE2K3UwWDcrL0RsMjdkb0ZBSGowNkJHc3JLeDBacUlJaFVLTUdERkNwNzl4NDhaQklCQXdYNTg4ZVJKSlNVa0FnQU1IRGtDcFZDSWdJRURuR2tBN2l2N2tTY1hxN0pTSFJxUEJrU05IOE9lZmYrSzk5OTVEYUdnb21qUnBvblBONDhlUHNXVEpFcVNtcG9MRlltSHc0TUVHK3hLSlJMaDI3UnI2OWV0WDRiak05Ym8xYWRJRXc0WU4wK3YveXBVcnVINzlPZ1lNR0tEMzBHL1RwazJ3dHJhR2k0dExoYitQbW9xU2JVTE1nTzNVRUU2VERpRnY5eVFVUFV5b2NIL3EvSmZJM2Y0RGJOb09oTzBYYzJCaFpmaVBSVkorQ1JjdlFDVjZDcjl1VkZUb1hmZjFKKzhqT09vNnJseStqTFp2Y0cxZlRaRlRsSTdjb2t5ajJ4VW4ycTY4WmdDQWRvNTljUGE1ZHIxbGh2UWVwQ3F4MmZiZmRuZDN4emZmZkZQaStkemNYSjAvM0YrblZxdHgvdng1akI4L3ZrSngrUHI2d3RmWEY5SFIwZGl3WVFPMmJkc0dGeGNYckZpeEFwY3VYY0wxNjlmeDZnNnJlWGw1YU5aTSsvcklaREtkVVc5QW0yUWZPblFJKy9idFEyRmhJVWFPSElrQkF3YUF6V2JEMGRFUmpSbzF3dno1OHhFV0ZnWkhSMGY0Ky91alRaczJXTHQyTGRhc1dZT0lpQWo0K3ZxaVo4K2VCdGRtRXRNSmhVSUloVUxjdW5VTGYvLzl0OTc1ZS9mdVFTd1dHeXlrMTdScFU3TWtUU1c1Y2VNR0ZpMWFCTEZZalBIang2TlBuejQ2NS9sOFBvS0RnekZyMWl6czJMRUROMjdjd096WnMvSGVlKzh4MTdpNnVocE1wSXJsNStjak9Ua1pBd2NPMUV2S1NsTGFOUEs4dkR6ODg4OC9HRHQyTEJvMGFNQThIQUNBcEtRa1hMdDJUUy9aL3V5enozUmkvdC8vL29la3BDUklKQkljUEhnUW5UcDFRcytlK2t2eFltTmprWmxwL084MFk5eStmUnViTjIvR3c0Y1BNWHo0Y1BUcDA0Y1p4UzBxS29KSUpFSjhmRHcyYmRvRWdVQ0F4WXNYbDdvRTVKOS8vb0ZhclVaaVlpSlNVblJyeW5oN2U2TnYzNzdsanMxY3IxdWpSbzBNenRMSXo4L0g5ZXZYNGVmbnAxT1lUYWxVWXVQR2plWCtlWGxiVWJKTmlKbFljTzNnTUNJY2ttT3JVSGh1azFuNmxGNkpoUHplYWRqMm5BbnVoNzFvWCs0S09IdjZCRDZxYjEvMmhlU2Q4RkVESWVKT0hhTmsyNEFjdWZFemRGNVB0QysvUE1nazJzWFNDKytoc2ExNUN0VFoyZG5wVExkODNiTm56MHB0bjVpWWlMeThQTlN2WDU4WmViYTF0V1ZHWmRScU5ZcUtpcGpQWC8vNmRaY3ZYOVk3MXFOSEQ4eVlNUVBwNmVsTTBpQVNpWmhwb3dVRkJUcEYxZ29LQ2pCOCtIQ0lSQ0o0ZTN0anpKZ3hjSFYxWmM1YldWa2hNREFRRXlaTXdNMmJOOUdsU3hjQWdJZUhCMEpDUW5ENjlHbnMyTEVEMjdkdmg3T3pNM3IwNkZIcWEwREtkdUhDQmFhQ1BJdkZncCtmSDVSS0pUTWR1cWlvaUJubGRYTnpnNXVibTE1dGdkdTNiMWZhMUZtNVhJNmRPM2RpNzk2OTRIQTRDQW9LUXFkT25RQm9mNTVtejU2TjFxMWJZOFNJRWVEeitRZ0pDY0hhdFdzUkd4dUwwYU5INCt1dnYwYS9mdjFnYTF2eExVME51WGJ0bXM0YTlsY2ZQQlg3NnF1dllHTmpnOEdEQjJQQ2hBbjQ1Sk5Qd09Gd21KSFg4b2lNakVSaFlhRmVjbDVNclZhWFdoZWhvdGFzV1lPWW1CZ0Eyb1EwTGk0T01URXh5TS9QaDBRaVlYNTNBTnJmQzJQSGpvV2RYY2tQSGxVcUZRNGRPZ1FYRnhjMGJOaFE1L3M0YytZTUdqUm9ZSmE0Sy90MXk4L1h6bXlpWkpzUVlqNFdMTmoybkFsT3ZaYkkyenNkVUpXOHAyRjVxY1hQSUlxYWdZTHpXMkRYZXdGNC92dlVBQUFnQUVsRVFWU3MzR2hrMWhRcEtRL1J2OFc3VndXVEdOYTRyaEIvWFUydTZqQ3FwZlJDdzY5TFcwYy8xT1UxeGNFbksvWE9EZkpZekNUYUR5UlhFUG1vY3ZiWUxwYVltSWp2dnZ2TzVQWUhEaHdBb0oxZVdXeml4SW5NYU5HUkkwZHc1TWdSblRaZmZmVVY4L21yMnlqSlpETGN2bjBiQUJBV0ZvWnAwNmFWZUYrUlNBUjdlM3Rtejl0WDEydnkrWHlNSERrUzlldlhoNWVYRjg2ZE80ZExseTdwOWZIMTExOGpOemRYWjNwdWt5Wk4wTFZyVi9qNCtERFQ0MG5GeGNURTRNYU5HMUFxbFZDcjFmRHo4ME9yVnEzUXFsVXJQSC8rSE9QSGowZlBuajB4YU5BZzJOcmE0c0tGQzFpelpnM1dyMS9QL0l3VUo3b3FsVW9uNmFvSVMwdExKQ1VsWWRXcVZjak16SVNibXh2bXo1K3ZVNTFlcVZRaU9Ua1p6czdPekRFT2g0T0FnQUI0ZVhsaC9mcjEyTGx6Si9idjM0K3RXN2VhZlZzbVMwdExlSGw1WWV6WXNjd3hzVmlNK2ZQbkcxenFJSlZLbVIwSGpEVjA2RkMwYU5FQ1Q1OCtSVzV1TGo3NjZDT2Q4eXFWaWxteUlaUEpEQ2I5cGloZW92THh4eC9qN3QyN2NIWjJobEFvaElPREErenQ3V0ZsWllXWW1CZzhmUGdRN3U3dStQSEhIOUc4ZWZNeXY4L1kyRmhrWjJmcmpYN2Z2bjBiWjg2YzBadWFiaXBqWGpkVFVMS3RSY2sySVpYQStvT2VjQndYamR3ZFk2QVdsejdDVWw3S2pEdkkyZUFQYm90ZXNPMDVFeXk3ZDNmOWl5bHNlZGIvWDNXY0VLQ3hxd01FTnBVMzB2R21hR1JpRktWZWhqTHJ2MUVnVlc0NlZIbFBBUUM4anNOaDdXbTR1RTVKREUzMTloSjJ3U0NQeGN6NVY1UHBnUTErWWJiMlNpOU14cFlIaHF0NG0xTzdkdTB3Wjg2Y0VzOW5aV1dWT0VYODRjT0hTRXhNQktDdFZpNFFDREI3OW16bS9PalJveUdSL0ZjY0xqbzZHa3FsRWdNSERnUUF4TVhGSVRuNXZ3Y1NpWW1KY0hOelEycHFLcVJTS2ViTm00ZTZkZXNpUHo5ZmI4MjJXQ3hHYUdnb005SzVhdFVxV0ZsWm9VR0RCcGd6WjQ1T1FoOFhGNGRidDI2Vitqb29sVXFJUkNJTUdqUUlYbDVlWUxGWUZVNjBGVSt1SS8vRUdtalVwaVUrMVpsbDdjYXc2MTN5Rm11dlc3eFkrek1mRlJXRlRadDBaNnk5OTk1N0dEdDJMTFpzMllLWW1CaU1IejhlUEI0UGVYbDVPc2xVYm00dUJBSUJ6cDQ5aTZWTGw1cmwrL0R6ODBPN2R1M3c3Tmt6K1B2N1k4U0lFVWFOUVByNitxSkRodzdZdEdrVFZDcVYyUlB0Z29JQ2c4czhuSjJkc1h2M2JnRC9GVVVycHRGb1RLNDN3T1Z5MGJadFcweWFOQWxaV1ZsWXQyNmR6aHBoaFVMQkZDZ2JQMzQ4bmo1OWF0SjlYbGU4bjNYbnpwM1J1WE5uNXJoYXJjYlJvMGV4ZGV0V3FGUXFUSnc0RWIxNzl3YWJ6Y2F5WmN1UW5wNk9SWXNXR1h6ZFpUSVp0bS9mRGs5UFQ3MXA1b21KaWJDd3NOQ3JGMkFxWTE2M1I0OGU0Y0dEQndiN2VmVG9FUURnN05tek9qVXlpbWNZcGFTazRNU0pFN0N5c3RKNW5kNFZsR3dUVWtrc1hUemhOUEVRY25kTmhPSnhvdG42bGQzOEc3Szd4OEh2TkFyOHo4YlNldTV5dXBIOEVFRHJxZzZEVkNNM2toNVdkUWhHMDhqRWtDZWRRRkhxWlJTbFhvSXFMMTN2R3BaOVhiQWR0Tk9QMlVJM3ZmTmxxV1ZkVisvWUEwa2kwZ3VUNGNwcmhuWk9mWkFpdVlJcjJZY3dzTUV2YU9la1hSK2FYcGlNc0h1alRLNWlYcEtVbEJTa3BxWXlYK2ZrNUlERDRTQWhvZVQ2R0xtNXVRQzBhMW1MUjFjQW9Hdlhydmp6eno4aEVBaVFuNStQOTk1N0QvYjI5anFqTjIzYXROSHA2OHlaTXlncUttS21iVGR2M3B6cEg5Q09mclpwMHdhcHFhbVlOR2tTamgwN2h1ZlBuK3V0MlZhcjFSZ3paZ3dBNE45Ly8wVjJkamI4L1B3QWFMZnhlVjFwMWRhTGhZV0ZJU1ltcGx6N0hoUHpPWHo0TU9MaTRqQjgrSENFaDRkano1NDljSE56WTZhY3Z6cHRQQ29xQ2hxTkJnOGZQaXl4cXJTeGloT3hyVnUzb201ZC9mZHJlUWlGUWdRRUJPZ3NpOWl5WlFzejYrTjF4UlduQncwYVZHS2ZVVkZSNEhLNVdMeDRNZk5BcXlTdlAzaVFTcVVsRmpNc1ptZzJTL0hTRHhhTGhYbno1bUg4K1BHWU4yOGVRa05EbVhNcWxZcEpHanQxNm9UczdPeFM3MU5laGg1d3hNZkhZK3ZXclhqeDRnWDY5T21qdDhhOVY2OWVtRGR2SGlaUG5veGZmdmxGWjVvNEFPemV2UnZaMmRtWU5tMGFsaTlmam0rLy9SWU5HalJncHBDM2FORkNaMlpOZVpqamRVdElTTURtelp0THZjL2F0V3NOSHYvcnI3OEFhSC9tS05rbWhKaVZCYzhCdFVidFJNRTU3WjdjVUpwbkNobVVjaFNjV1FmcDFXalk5cGdCYnN1K3RKNmJrTGVZS3ZjcENrNy9EdWwxN2RSaEMyc0JPQjd0d1czMU5UZ2U3Y0h4TU45ZXk0YVNiWmxLZ3JCN294RFFmQzlxY1Z3eHlHTXhQbk1ld2t3ZEwwK2k3Y3ByYWxJOFY2NWMwZHV5SnlNakE4dVhMemRZQkV3c0ZrTW1rOEhKeVFsbno1N0YyYk5ubVhNZmYvd3hrcE9UTVhUb1VJTUYxRjY4ZUlHUWtCQ01IajFhNzQvZ1locU5CdUhoNGN6ZTJWZXZYc1hnd1lPWlJHUE1tREZZc1dJRnMyWmJMQlpqOSs3ZHNMR3hZYWFwSnlZbXdzdkx5NmdpUnprNU9Yank1QWxhdHRRdUpVcEtTc0toUTRjd2F0UW9reE11UTZ6cXRZTER5TzFtNis5dDFMNTllOXk3ZHc4QkFRSDQ2S09QTUhYcVZOU3BVNGQ1S1BScVJlYmloTXpUMHhPZW5wNW1qY01jLzkxZkhVMXUxYXFWWHRHK1lwY3VYVUpTVWhMNjlldFg0aWg2OFVPcjZkT25NMXZnQWRwcDBaY3VYZExaRnV6VnRlMHZYcndvMXdoN2FWVzFBYUJPblRxWU9uVXFsaXhaZ3REUVVQejAwMDhBdEE4S2ltTWVOV3BVcWZjd1JWWldGaElURS9IMzMzOGpOVFVWUGo0KytPbW5uMkJqWTRPblQ1OUNLcFZDS3BWQ0pwTkJLcFhDMjlzYng0OGZ4N1JwMDdCZ3dRSm1wUHIrL2Z1SWpJeEVseTVkOFA3NzcyUGp4bzM0OGNjZnNXalJJdVRsNVNFOVBSM0RodzgzT2o1enZHN2ZmUE9OWHVHOVlzVjFBM2J1M0ZuaVd2U1FrQkRjdVhQSDZOamZCcFJzRTFMWkxGamdmem9hWE05dUVPMmJCY1hUa3ZkRU5KWmE4aHlpZmJOUWNIRTc3TDc2R1ZidU5ISkx5TnRFbVptRS9OT2hrQ2VkZ0lXMUFOeVB2b2FnNjJTd0hZd2ZzUzZ2V2h4WE9IRHE2RlVrbDZrazJISi9LaVkyMnd3YnRwMVJpWFlqMjlZbVZ5SWZPSEFnTTRVYjBCYjEyYjU5TzJiTW1NR002UGJ0MnhmRGhnMUR2Mzc5OE96Wk04eWRPeGQyZG5hWU0yZU9Ya0srZnYxNm5kSHVWMG1sVWlRbUp1cmM3M1dGaFlWSVRFekU0TUdEa1pDUWdKWXRXNVk0MHFUUmFIRGl4QW4wNk5HRFNjQUtDd3R4N2RvMWFEUWFwS2FtNnF5emZaMVNxWVJNSmdPUHg4UE9uVHNSRXhPRG1UTm53c2ZIQnlFaElXallzQ0V6WFRjdExRM3U3dTRsOWtYTXAzYnQyZ2dJQ0VELy92MnhlL2R1cGdMenMyZlB3T0Z3ZEFyZjFTVEY2OUVOS2Q3S3p0L2Z2OHcxdU8rOTl4NE9IVHFFWGJ0MklUSXlFa0toRUJ3T1IrZm44My8vK3gveitiLy8vZ3NBY0hKeUtyWGZrcXBxdjhySHh3ZG56NTdGaVJNbjBMOS9melJzMkJCRlJVVTZWYkxON2ZmZmY5ZXByM0RxMUNtY09uVks1eG9MQ3d0WVcxdUR4K1BCeHNZR2pSbzFRbloyTnViT25ZdFpzMmJCeDhjSGNYRnhjSEJ3d09USmsyRnJhNHRmZi8wVmdZR0JtRE5uRGh3Y0hPRHE2bXJTeUxBNVhqZExTOHNTMTI4WEgrZHl1U1hPVHFqc0luWFZHU1hiaEx3aGJLZUdxRFZtRHdvdmJvUGtlQWlnbEp1dGIyWEdIZVQ4T1FpYzl6K0ZvUE00V05XbjRqaUUxSFR5cE9NUTdaOE5hRFRnZDVrRXZ2Y0lXSEROczNWV1dkbzY5Y0d4alBWNnh6T2s5eENXUElwSnVNczdkZHpyLzlkMFY0UkVJa0ZJU0FpdVhyMktSWXNXNlV6M0xpb3FZdGJKT2pzN1krM2F0Vml3WUFIR2pCbUQ4ZVBIbzF1M2Jzd2ZoTTdPemlVbTI4WnljSEJncG9JYlltRmhnWVNFQkZ5OGVCRXJWMm9MeSszYnR3OHFsWXFwY3Y2NmlJZ0lwS1dsWWZiczJZaVBqOGZTcFVzUkhoNk9pUk1uSWpjM0Y4dVdMWU5VS2tWSVNBZ0tDd3ZCWXJGdzhPQkJiTml3QWF0WHJ6Yjc2Q25SdFczYk5rUkhSK3NjdTNqeElnRHR6NkZhcmRhcHdBMW9rNUNvcUtnM0ZtTjFJQmFMZFFvQVBuandnSGxkNnRTcGcxOS8vUlhMbHkrSHBhVWw5dTNiQndDWU1HRUNaczJhaGZidDI2TisvZm9tMzN2S2xDbnc5L2RuWnFmSTVmSktUZlFHRHg2TXBrMmJ3dEhSRVh3K0h3S0JBSHcrSHp3ZUQvSHg4UWdQRDhmKy9mdjFIbEprWjJkanpwdzV1SHIxS254OGZOQzNiMSswYXRXS3FRNXZhMnVMNWN1WFk5S2tTVWhMUzhQaXhZdE5YdGRlSHBYNXVyMjYvdnRkUThrMklXK1NCUXM4NzVHd2J0b1ZvdjJ6b0VpN1p0YnVpKzdISStkK1BLemNQd2EvOHpoWU4vRXB1eEVocE5vcE9CMksvRk9oc0hScGhscWpkcjZ4Skx0WVorY2hPUHRzSjJRcS9hUzBPT0h1Nno0VFd4NU1MVFBSZHVEVVFXZm5vU2JIb2xBb2NPREFBZXphdFF0T1RrNW8zcnc1Rmk1Y3FIZk5saTFic0gzN2Y5T2YxV28xK3ZUcGc1Q1FFR3pac2dWK2ZuN28zNysvemhUZml1cmV2VHNFQWdHelZ2ZDF1Ym01WUxQWlNFeE14T1hMbC9IKysrOWo3OTY5Nk51M3IwNDE4V1BIanFGVHAwN2c4WGc0ZnZ3NG5KeWNZUEhhMGlBMm00M0F3RUFFQlFWaDdkcTErUERERCtIdTdvNmRPM2ZDeDhjSDd1N3VXTEJnQWNMQ3dzb2NJU1NtNjlDaGc4NG9ZYkdjbkJ4czI3WU5uVHAxMGl0U1Y1R0t6alZWY1lYcjRnZGJkZXZXeGNTSkV3Rm9Iejd3ZUR4NGVYbGgxYXBWZVBMa0NWYXZYbzE5Ky9aaHhvd1pHRFJvVUtsN2ZwZWxlRS8wWW9iMnREZW40aVVDQ1FrSkNBME54ZlRwMDlHc21YYm16NnV6SERRYURmUFFiZHk0Y1hCMGRNVGF0V3VaMzBsT1RrNTY3OTJiTjIvaTZkT242TmF0bTE3Qk5BNkhZOWJmWjVYNXVtVmtaTHl6djVmZXZYYy9JZFVBMjdFK2F2MndHNFdYSTVBZnV4SWFoYlRzUmtaUXBGMUQzbzR4c0hUeEJML3pXSENiK3dJV2xmYzBsQkJpUHVMOXN5Rzl2aC9jajc2R2ZmL2xWUktERGRzT1BldU9ON2pORjZCTnVOZmRLOS9heDc3dXN5b1VTMnhzTERadjNveStmZnZpKysrL3g0c1hML1FLSE0yYU5RdSt2cjd3OGRGOXdOaWlSUXQwNmRJRm16WnR3dTNidC9XS094Vi9YVno4eVZnbHJVOFVpOFhJek16RXlKRWp3ZWZ6NGVucGlhTkhqeUk2T2hwdWJtN3c5L2ZYU2JiRHdzSWdFQWpnN095TTlQUjArUHY3Ryt6WDB0SVM4K2ZQeDYxYnQrRHU3czRrZVBiMjlsaXdZQUVtVEppQW9LQWdoSVNFVkdweThhNlN5K1U0ZHV3WVB2LzhjNTBaQlBuNStaZzdkeTRBN1hUK0w3NzRBdTNhdGF1cU1LdUY1T1JrNU9YbElUZzRHSjZlbnVEeGVNeERDSVZDZ1ZPblRtSDc5dTE0OGVJRkFnTUQwYUpGQzdSbzBRTDc5Ky9IaGcwYmNQUG1UZno4ODg5bXFaUmVVRkJRWnZHMWl0cTdkeTgyYmRxRVpzMmFsYmljdzhMQ0FxMWJ0MFpvYUNndVg3Nk1DUk1tb0d2WGttZjlYTGx5QllzV0xVTDkrdlV4ZGFyK0xnOFRKa3d3Vy95R21QcTZIVGx5Qk9ucDZYQjBkSVMxdFRYdTNyMkx4NDhmbzF1M2JwVVFaZlZIeVRZaFZjWENBcnoyUTJEZHhBZmlBN05SbEhyWjdMZFFaaVZCdEdjcThoM3JnLy9wV05oODFBZGd2NXZUZUFpcENRb3ZoRU42ZlQ5c3Y1Z0xudmVJS28ybHMvTlFaQlRldzVYc1F5YjM4Vm50d2N5MllLYnExYXNYMnJadHkrd1g3T2JtQmpjMzNUWHJMQllMZGV2V1pZcUh2ZXI5OTkvSDh1WExvVktwOUtaZ0JnUUVnTWZqSVRRMFZPZTRXcTFtcHFWck5CcG9OQnJtYTBOVHYxOGxrVWp3NzcvL1FpNlh3OWZYRitQR2pZTmNMc2VXTFZ0dysvWnRoSWFHNmt5bmxNdmxLQ3dzaEZBb3hNR0RCM1cyeHltK1RpNy9iOW1SdGJVMU00WCszcjE3QUxRamF5NHVMZ2dJQ0VCUVVCRDI3dDJMb1VOTm4wMUFkQlVXRmtLdFZtUENoQW5Jek14RXo1NDltWE9YTGwzQzc3Ly9qaGN2WG1EczJMR0lqNDlIWUdBZ1dyZHVqYkZqeDVhNkpyODZLV3NQOE9LZmU0VkNVZXExYkRZYmp4NDlRbnA2T3ViTm00Zk5temZqMnJWck90UENiOTI2aFJVclZxQlZxMWI0NVpkZlVLOWVQZVpjdjM3OTRPSGhnZlhyMStzVVdRT0FrU05INnN6NEtNL1U1SlNVRk1qbDhrb2JWYzNMeThQcTFhdVJrSkNBUG4zNllOeTRjVG96R1Y3ZjA3dGJ0Mjd3OHZKQ2NIQXdsaTFiaHZqNGVFeWRPbFZ2VGZuaHc0ZXhidDA2T0RzN0l6ZzR1RndqMk1WRjUxNnRoZys4K2RkTktwVml6NTQ5ek5jV0ZoYjQ3TFBQMEs5ZlA2UDdlaHRRc2sxSUZXTTd1TUhoKzUyUVhvbUU1T2h5YUlvS3ltNWtKRlgyWTRqL21vdjhVNytCMzJrMGVHMEdBRmJtbTNwRUNLazRaV1lTSkVlV3dycFp0eXBQdElzVjc2MXRTc0xkMXRHdndxUGF4YTVldllxTkd6ZVdlRjZoVUdEcjFxMklpSWd3ZUY0b0ZDSThQRnp2ZU92V3JXRnZiNDhIRHg3b0pFVXpaODdVdTdhODIydloydHFpVjY5ZWFOS2tDYnAyN1FxNVhJN2ZmdnNOdDI3ZFFraElDSnlkblptUjlLTkhqNExMNVlMRllzSEp5UWtuVDU2RWo0OFBzN2F6T0VIWnVIRWp1bmZ2cnZPd1FDNlhJekl5RWk0dUxtalVxQkVBd052YkcwRkJRZWpRb1VPNVlpVmxVNnZWVEVWN2EydHJyRnUzRG82T2pvaUppY0hmZi8rTisvZnZvMDZkT2xpeFlnVmF0R2lCYjc3NUJpZE9uTUNtVFpzd2R1eFkrUHI2WXNTSUVXYmZ5OXFjcEZKcHFiVUhYalZnd0lCU3ozL3p6VGZJek15RXJhMHRPblhxaE9iTm0yUHQyclc0Y09FQ2hnOGZqdWJObThQUjBSRjkrL2FGczdNenJsKy96bXlScDFLcG9GUXFVVlJVaEhidDJ1SGd3WVA0OXR0dm1iNzkvUHgwcG1VbkpDUXdlendEMnRIMC9mdjM0NzMzM2dPUHg0TlNxY1N4WThjQWFIY2lNTGVIRHg5aTFxeFprTWxrbUR0M0xyTTk0TjY5ZTJGaFlRRXJLeXNjT1hJRVZsWlc0UEY0VER0bloyZXNYcjBhVzdkdVJXUmtKQjQ5ZW9RLy8vd1RscGFXRUlsRUNBME5SVnhjSEpvMmJWcmlmdHlBZHVUN3hJa1Q0UFA1ek5aZ3RyYTJlbXZEMy9UcjFxOWZQL1R0MnhjeW1ReHl1UndDZ2VDZFhhOE5VTEpOU0xWaDAzWWdySnQ4QnRHQlFCU2xuSytVZTZqRnp5Q0pXWXo4TTJHd2Ntc0JtNC82Z092WkhiQ2s2WWFFVkRYSmtTV3dzQlpVMmRUeGtnenlXQXdINjdvbHJ1RitIWmN0d0NDUHhSVWUwWDdWeHg5L2pObXpaNXZjL3ZVaVArN3U3Z2dQRDJjS0VRMFpNZ1NBZG1SbzFxelNIeEM4ZlBteXpQMW14NDBieDN3ZUVSR0JuSndjckZ1M2p0bFAyOHJLQ3IxNzk4YWhROXFIR1A3Ky9xaGR1ellXTDE2c001SlVyMTQ5akJrekJ0SFIwUWdPRHRhNUI1dk5ob2VIQjZaT25hb3phdFdwVTZkU1l5UEdZYkZZYU5xMEtkcTBhWVBSbzBmajZOR2pDQTBOaFZxdGhyT3pNeVpNbUlBdnYveFNaOXIrNTU5L2pvNGRPeUk4UEJ3SER4NkVXcTFHUUVCQUZYNFhwZU53T0dhTHo4UERBMmZPbklHSGh3ZFlMQlljSFIyeGNPRkNwS1NrNE15Wk0waE5UY1dEQnc4Z0Zvc2hsVXFoVUNpZ1VxbVlFV0FMQ3d1dzJXeFlXbHFpZHUzYUdEOStQTlAzMTE5L3JiTmVQaWNuUnlkcEZBcUZPSFBtak01b01wL1B4K2pSb3czT2VxbW8rdlhybzNQbnp2RHo4OU9aT243NThtWGN1S0hkZWNiZTNoNFRKa3pRbTFYRFlyRXdhdFFvdEdqUkFqd2VqeGtOUDNic0dPTGk0dENyVnkrTUh6KysxQUpsVmxaV09sWFBhOVdxcGZONkZhdUsxNDNGWW9ISDQrazhaSGhYV1doZW45OUFDS2x5OHFUamtCd1BnZXBGU3FYZnk0TERoL1VIUFdEelVSOXdHblo0YTlkMmQrL2VIY2VERGErREpPK203ck9qY1B6NDhhb09Bd0JRbEhvSnVWdUdWb3ZwNHlXUnFzU0llN1lUVjE0ZTFOc1dEQURxMmpSQlc2YythT2ZVeCtSdHZ0NVdHbzFHcitBWnFUblVhaldUTE1sa011emN1UlB0MnJXRGw1ZFhtZFdoNzkrL2o3cDE2OWJZN2NCTWtaT1RBdzZIVStZV1llVlZXRmdJc1ZpTTJyVnJsNnNhZC9GVWQ3VmF6VHhRZTlPS2w1K1lVajNjMkczOFhuMVE4YXFhK0xxOWpTalpKcVM2VXF2K3I3MDdENHVxM3Y4QS9wNTlobGxZUkJaRkJjUUZ4RjB3Y1NuTnZUTDN5cGFibWRleXNzMVNyL2t6MjJ5MzhxWjJyNlplMDl4Q3l6SlJNNWRVM0hQQjBWUk1BVUZVbG9GWm1QWDNCekk2TXNDQWd5eStYOC9ESTNQTzk1enpRVGpvZTg1M2dmRklJZ3EzZlFXNzd2SWR1YVJRSFFSNXU0ZWc2REFFNHBENnRYd013emJkcWphRjdkeHZuNEExSngwTkoyK3Y2Vkk4WXJUcGtHRTQ3WHpkMktjVkF6WVJFZEV0MkkyY3FMWVNpcURvUEFxSzlrT2dUMTRHL1k0RmNKaDAxWHBKZTBFMkRMc1h3YkI3RWNSQkxTRHZNQlNLRGtNZ1ZBZFg2M1dKN21hMjNIU1l6KytIZXRDL2Fyb1VqeWxFR2tTcDR5cHVTRVJFZEJlcm4vMUZpZW9Uc1F6S0hzK2k0ZVR0VVBZY2Y4ZkdWMXV6ejZCdzh5ZTQ4bkZQNUg3N0pJeUhmNENqeVB1VHQ5VkhGcXNOUjg3ZW1kNEkzcENWVTd1K3IvbjZJbVRsRktMSWJLM3BVdTRJdzk3aWlic1VuZTdPbVZxSmlJanFLejdaSnFvakJESVZWUDNmZ0UrM3AxRDQyMWN3SHY0QmNKUy9CSTIzbU0vdmcvbjhQdWgrbkFGSldEdEl3K01oallpSHBGbG5DQ1RWdTNabFhWTmdLTUp6WDIxRmRwNEJuMCs0RDIwakdsWjgwQzBNSmd0MGhxSnkyL2lwNUpCTGIvOVgrSzhIVXZIRnVzTVkyejhXajk3WCtyYlA1MDc2bFFLRU5mUjgvTmMzdnh6RmxzTVg4TUhZSG9ockZWb3ROZFVteGlQcklPOHdEQUk1dTJFVEVSSFZKd3piUkhXTVVCME16ZEQzb2V6eExBbzJmNG9pN1IwY2MycTN3bkx4TUN3WEQwTy9jd0VnRkVIU0tCYlM4RGhJSXVJaERZK0RRSHIzVEFMamp0cEhodmFSRGJIbDhBVjg5c05CL1BlVi9wQ0lSUlVmZUpQZi9yeUFyOVlmS2JmTmxOSHhLTExZc09DWG94NmZ0NEZHamlXVEI3bHNDdy8yaFZRc3hLSk54MkV5Vy9GMC8xZ0FRTkxCODloOCtFS2w2aTd4emxQZG9aUVhML094ZXNkcExOeDBESytQNklJQlhlckdlck4za3ZuOFBqaE1CWkRIOUszcFVvaUlpTWpMR0xhSjZpaFJZQVQ4eG53TlMvcFJGUHc2RzVhTGgrOThFWFliTE9sSFlVay9Ddnl4RUJBSUlRNk52djdrdXl1a0VmRVF5THd6RzJsZE1tNWdXK3c2a1lHTXE0Vll0ZU0wbnJnL3Brcm5lYnhQTk1JQ1haOElwMmJsWWMzT3Z3QUF3ZjQrNk5vNnhHWC9oY3M2L0gxWmgraW1BUWp5YzExeVErTlRlZ21SNktZTjhON1RQVER0MjExWXZrMEx1VlNNUis5cmpjdDVCaHhMdlZLbHVxMjJHejB1QW4wVmNEaUF6Mzg0Q0kyUEZOMWlHZ01BYkRZN3pGYWIyK050OXVManpWWTdqRVVXdDIwa1loSEVvcm8vRXFya3pUSnBSTmNhcm9TSWlJaThqV0dicUk2VGhMVkh3UGlWc0tRZGdXSHZNcGhTTmdIMkdocnI2ckREZWlrRjFrc3BNT3haREFnRUVBZTNnalFpM2huQUJRcmZtcW50RG1xZ1VXQmt6eFk0bFphRGUxcFh2UnQwbDVZaGlBMFBkTmwyNExUVUdiYTd0QXhCbDVhdVlmdUx4RVA0KzdJT0V3YTNSNXRiamkxTCs4Z2cvT3ZScnZodzFYNzRxNHJuQkhnZ1BoS2plclowMjc3QWFJRmFJU20xL2ZtNVc1RngxWFVkNWo0ZG1pSXJSNC9GbTAvZ3ZSWEorR2hjTDhSR05NVHZSOVB3MGVyOTVkYjE5ckk5WmU0Yk43QnR0WFY3djVPS3RMOUIxdnArZGlFbklpS3FoeGkyaWVvSlNaT084RzNTRVdyOWRCajNmdy9EZ1pXd0YyVFhiRkVPQjZ4WnAyRE5PZ1hEM3Y4QkFJVEtCaEFGTklISXY4bjFQNXRDSEZEOHVWQWRETlRpdFdoM0hrL0Q0cVFUSHJWMUFCQUFlUC83NUFyYmhqVlU0OTEvOUNpMWZkZnhkSnpOeUhYWmR2RksrVFBTWjF3ckRydmh3ZVdITjczUmpPKzNuMElEalFMRHVyZEFqOWd3ZkJjZUNEK1ZISit1UFlDanFWZncxZk45NEsrV3V4eDNKaU1Ycjh6ZmhzZDZSNWQ2WWwvV2QyNU1uMmhrNWVyeDY0SHorTDlsZTdEazlZRUk4dk5CUWt3anQrM1BaT1RpU3I0UjBVMEQ0SytTdTIwVEZsajNlMHhZTTdXdzVXVkEyZnVsbWk2RmlJaUlxZ0hETmxFOUkxUTJnTEwzaTFEZSt4eE1KemZEa1B3ZExCY08xblJaVG5iOU5kajExMkJKKzdQMFRwRUVJdjh3aVB5YkZBZHdaeUF2L3JPbXg0TVhHaTFJditYSnJUZUl5dWdPbmJqN1RJWEhwdng5RlNjdlhuTytUczNNZzB3aXdzWUQ1MTNhUlRYeVE4ZW9HMHU0R1lxc1dMWGpOQ0pEZlRHc2V3c0F4Wk91QVVETHh2NUlPdmczM2xyNkIrWk02QTJwcEhqTXVjUGh3TndmajhCc3RjTlhXYmxaOFY4ZTJnbDZrd1Y5T2pTRlJpbER1OGlHYUJmcGZ2SzRqMWZ2eDViREYvRGsvVEgxZW9JMDgvbDlBTUR4MmtSRVJQVVV3elpSZlNVVVF4NDdHUExZd2JCZVBnM0Q3c1V3SGttczZhcktaN1BBZHZVOGJGZlB3MXhHRTRIQ0Z3S3BEd1JTSHdpbFNnaGtTdWZybXo4WFNuMGdrQ29oa0JXLzlvWUJuY1BSdTMyVEN0c2xhelB4d2NwOWFCeW93dnlYS2c1U3dqS2U1bjg0cmlkaW1qWncyWGI0YkxaTDkrcERaeTlqMmRhVHBZNzl6OFpqTHErSGRHdnVFcmJMTTZSYkZJNmN6Y1lmS1JuNFl0MGh2RGs2SGdEdzY0SHowRjY4aG81UlFYaXdhNlJINXlvaEVna3g0L0Z1QUFDenhRWmpPY3Q2V2F6Rlk3WU5SVmJrNjkzUHlpNFVDS0IyTXdhOUxqRWVXUWR4U0d0MklTY2lJcXFuR0xhSjdnTGk0RmJRRFA4UTZzSC9ndkhRV2hqMkxZY3RONjJteTZvU2h6RWZEbU0rQU1EOTlGcGxhWGJiMXhhSmhGQjRNQ2xYeVpOZ0FRQ0ZyUFRZWmsvSkpPSlN4MHZGN3E4Ly82VytDQWtvL2VTL3dHREdVNS84NnZFMVN5WWttL0JBTzV5NGNCVWhBVW9ZaXl3d0ZGbXhhTk54eUNRaVRIeXdBMHpYdzNKVnZyNk4rMVB4OVFZM1BSdHU4ZDZLc3J2Zyt5cGxXRHRqU0tXdlhWdlljdE5oemRKQ1BlaGZOVjBLRVJFUlZST0diYUs3aUVDdWdVLzNaK0RUL1JsWUxoeUE2Y1FtbUZLU2FuNXNON2sxWmVFT0NJV3U0YnBrcHU1YktXUmlxQlJTbk0vS3g2UjUyL0RNZ0ZnTTY5NENOcnZENCt2bDY0c3c4dDJmWExZdDIzcXkxSlB6OFY5c2RuNitkc1lRdDEzS3oyYmtZdGx2cnNkMWJSMkt3ZkdSaUFqMXhRUHhONTZNMngyT01wL3V1L1BML2xUbjBtSjFWVWt2RTFrMHU1QVRFUkhWVnd6YlJIY3BTYk00U0pyRlFUMzRMVmpTanNCMDR0Zmk0SzNMcXVuUzZMcUVtTVlJOUZXNGJNdkswZU9QbEl3eWo3SGJIVENaclM3TGIxVldvSzhDWFZxVTMrWDg0Sm5MdUpwdkxITi9icUVKZTA1ZUtuVmVvSGoyOC9hUlFRQ0F5N2w2dkxMZ2R3em9ISTRSUFZxNmRBMWZzdmtFWkJJUkh1c2Q3ZHhXWUREamwvMnBVTG1aRGIydWNKaDBNT3hkQ25tSFlSRDVoOVYwT1VSRVJGUk5HTGFKN25ZQ0FTUk5PMEhTdEJQVWc2ZkRrbjRVcGhPYlVKU3lDYmE4c2tNZFZaOVdZUUY0c204TUJuYUpLTFZXZHNiVkFrU0UraUl5dFBxV1VBc1A5c1hySStQS2JUUHQyMTNsaHUwT3pZT3dZdW9EQUlDanFWZktYT1lyTzg4QXNWQ0E1ZHUwU054OUJrTVRvakN5UjB0b2xES3MrRjBMbFZ6aUVyWnpDb3F2cWJ5Tjd2azF5V0hTSVdmUms0RERBVlVmemtKT1JFUlVuekZzRTVFTFNWaDdTTUxhUXoxd0NxeVhUbHgvNHIwSnRweTZPY2JiMjZ3Mk95elc4a2VMbXkzRit4MjRNUWE2TEFLQkFITHBqVi9GSnJNVlRScXEwYVNoR25CemZJQmE3bHovMmwwZEpkM01SY0thWFVKTkloYWg0ZlUzQ255VjdpY3kwMTY4aHBpbURmRHQ2d1B4NDk2eldMNU5pKzkvUHdXZDNveFhobmN1WGtyc2x1N2xZcEVRdmRxR1ZiaTBXUWo5azY4QUFDQUFTVVJCVkcxanpkVEMvUGQrR0E4bndwYWJob0J4eS9sVW00aUlxSjVqMkNhaU1va2J4VUxWS0JhcS9tL0FtcW05RWJ5di9WM1RwZFdZbjVQUGVUUzVGd0JrWEMzRWtKbnJ5MjBqbDRxeDRaMWh6dGVqM3R2Z25IeXNJaU43dG9SQzV2cHJ2R1NXYjU5YS91UTNMVnVIMS8rekhjRitQaGcvdUIxRzlteUZBWjBqc0dySEtZenUxUXAydXgxMkJ5Qys1VTJEeG9GcTU2em0zbko1Umt1dm5xODhRb1VmQXNZdGh6ZzB1dUxHUkVSRVZLY3hiQk9SUjhTaDBWQ0ZSa1BWN3pYWTh6TmhTVDhLYzlxZnNLUWRoZVhTQ2NEcWZvbW0ra2Fsa0NMVXphemZOek9acmNndExJSklLQ2pWRGZ4V056L1ZCb0FINGlOZ3VXVzhkZHFWQWh3NW00MkVtRVl1WTdoand3TnhMalBQcFcxMnJ1RjZuVlVQMjJjdjVXTG0vM1pYMk9aMkJQb3FNS3BuSzZ6ZGRSb3ovN2NIN1NJYllzTGdkbmgyVURzQWdNRlUvRVMvWkdiMzZxVHE5VThVWFR4U3ZSZXhtR0FydUFLN0xndUd2VXVoR2Y1aDlWNlBpSWlJYWh6RE5oRlZtdEEzRkRMZlVNamFEQ3plWUxmQmV2bDBjZkMrSHNKdFYxTnJ0c2hxMHJkVE0vVHRWUDR5WXJ0VE12RDJzajBJRFZCaThlUkJsVHIvY3c5MlFJR2hDQWYvdW96d0VGOUVoUGdpNmVCNUhEbWJqWWU3UmFIVExST1gzUnEyejE4dVhoYXRXVkRWdTFuckRHWWNQcHZ0Zk1KZThvYUF5V3lGVUNpQVZDeHlicTlxWjNXRlRJS3hBMkx4UUh3RTV2MThGTHRUTWpBbjhSRG12ZFFYQW9FQXVZVW1BSUJhVWYxcmFTdjdUVWI1YjU5NGovRndJblRycHNLV2x3Ni9NZk80eGpZUkVWRTl4ckJOUkxkUEtJSTROQWJpMEJnbzRoOERBRGlLOUxDay9RbEwrbzBBN2pEYzN0UFF1MFZxVmo0K1dMa1A0d2UxUTBSSTVTWkNLNWtCWEZhRko4SlNzUkI5T2pSQjgxQi9qTDYzRlI2ZXVRNStLam1XdmpISXVTeFlRblFqekh3eW9kTG52cG5GYW5QT2xxNzJrV0xLNkRqc1RtbU1objRLWjhCUHpTeCsweURRVjFIbXVQZmJXY084cGlnNkRRY0E2TlpOaGVua1Z1ZHJJaUlpcW44WXRvbW9XZ2hrU2tpanVrTWExZDI1eldISWhUVTNEYmFjTk5oeTAyLzZ1QWhiWGlaZzkyeXNjbjFYWURBREFQeFVydXRYVDFtMDArWDFCMk43WUVUM0ZoalVKUUlOTkFyOGNTSWRHVmNMQVFBVC8vMGJwajBhajQ3WFp3Vy9kV3kzT3dxWkJOTWV2UWRBOFJKamhpSXIya1dxeXozbXZSVjcwVUNqd1BNUGR2RDQ2NXVUZUFoYkRsL3dxRzJ5TnJQTWNlK2IzaDhCa1Vqb2RsOXRwdWcwSE1ZalAwRC8rMXlHYlNJaW9ucU1ZWnVJN2hpQmp6OGtQdjZRTkc1WGVxZkREcnN1QzdiY2RGaHpyZ2Z3bXdLNXZTRDd6aGRjUTdMemlwZTN1cldMZHVjV3dRaFF5NTJ2QTMxOW9GUklvVlJJa1hHMUFITVNEMEVzRXVMNUI5dGo4ZVlUbVBidEx2eWpieHVNNlJNTmdhQnlIYjUvU2o0TEFJaHJHVkpCclFiOGVlNUtwY0oyaThiKzBKdktuNlY5MzZsTTJPd09kR2dlQko4eTNpaW81SmRVcXlnVG5rYmVpaGRRcE4wQ1dYUy9taTZIaUlpSXFnSEROaEhWRGdJaGhMNk5JUFJ0QkVsNHZOc21EbE1CSEJZREhFVUdPTXdHNStkMnN3RU9zeEVPcy83NmRpTWNSZGMvdjc0ZHlYVm5EUG01ek9MdTlvczNuMEMzbUViTzdhTjd0U28xWmhzb0hpUCsyUThIVVdBdzQ4VWhIVEdrV3hRNnR3akc5Q1YvWU1tV0ZKeTVsSWNwbytNODduYTkvMVFtMXU4NWl3WWFCZnAyTEI2ZkxyeWViTTAzTFRkbXRkbVJtYU5Ib0VidTlqeGxHZGdsSExIaGdXalIyTi90L2w4UHBHTFB5VXVRaUlXWVBMSUxndjN2MUlqcU8wY1czUThDbVFxbWsxc1p0b21JaU9vcGhtMGlxak1FY2pVRWNqVlFmczltOTViV25VQ1RjdUVhNUZJUmNncE1lR3ZKSCtnWlczbzlacXZOam1UdEpTVHVQb1BqNTY5Q0tCUmc0a01kOEhCQ0ZJRGlKYkwrL2NMOW1MRjBOM2FuWk9EbCtZWDRZR3dQQlBxV1BUdDZ2cjRJeTdlZHhQbzlaeUVSQ1RIOXNhN3drUmNIZEpWQ0FybFVoSU4vWmVIOUZjbVFTMFZJemNwSFhtRVI3bXZYeE9PdlRYdnhHajVjdFIvM3RndHpHN1kzN2svRmwrc09BUUFzVmp2R2ZaNkVSKzV0aGRHOVdrRW1yVi8vWk1taSs2SG8xTmFhTG9PSWlJaXFTZjM2bndzUlVUV3gyeDNPU2IwcVV0TE9BY0Jzc1pYZitEcUJBSkNJUlRoM0tROFpWd3R4ZjhlbTZOSWlCQit0M28vVDZhVW5sak9ZTEZpNDZUZ3lyaGFpWlpnL1hoN2FDUzNEQWx6YXFCUlNmUGhNVDd5emZDOTBCbk9aVDdiTkZodStXbjhZTzQ2bncyUzJvbmtqUDB3WkhlOHlPWnRBVUJ6bS83dnhHTFlmU3dNQVNNUkNkR2taakNmdmozSDV1bS90M1oybkwxNFdMbG1iaVorVHo4SHVRS211NFJsWEMvQ2ZqY2VjRTd5TjdSOExnUUJZOGJzVy85dDZFcHNPL28xbkI3WkY3dzVOUGZyN3JBdmtNWDFoK25NZHpPZjNRUnJSdGFiTElTSWlJaTlqMkNZaThzQ21nK2N4Si9GUXBZN0p1RnFJQjJZa2V0UldyWkFnY2VaUXJOcHhDZ0RRdFZVb2VuZG9DcHZkanE4My9BbXJ6WTV2Tmg1Rno5Z3d0QXJ6UjZDdkQ5NGNGWWVyT2lPNlJUZUNTQ2lFM1c0SElJRE5ib2ZON29ERmFvUFphc2Z6RDNaQWdkR005Q3NGQ1BMemdiL2F0ZHUzVkNLQ3IxS0dwa0Zxak9qUkV2ZTFDNE5RV0hyaXNVRnhrUmdVRndtNzNRR0h3K0V5T2RtWmpGeGs1eHNoRlF0THJmR2RyTTBFVUR5KzIxY3B3NlNoSGRHcmJSTTRIQTZrWExpR24vYWV4WTVqYWM0UVB2R2hEaGpRSlFJQTBMOXpPUDc3NnpIOGR1UWlQbGk1RHovdVBZdUpEM1VvOWNaQ1hWUVNzSXUwV3hpMmlZaUk2aUdHYlNJaUQyaDhwSWdNcmR3eVhKV2hWa2hoTExKZzUvRjB5S1ZpeExjT0JRQU02QktCanMyRHNHUkxDdjVJeWNEU0xTbTNkWjF2WHU1WEttd0R3UGpCYmlhdEs4TXYrOC9oaHovT1FDNFZReVFVd0dLMTQ4TGxmTmdkUUxmWXhpNUIzV3F6NDYrTTRpZnpYVnFHWU1yb09LUmZMY1Q4RFgvaWo1UU1aT2NaQUJRLzJiKzNYUmllZTZDOVMxZjNCaG9GcGo3U0ZRL0dSK0tySDQ4ZzVjSTF2UER2M3pDa1czTzg5SENucXY0MTFBb0N1UWF5MXZlalNQc2IxSVBmcXVseWlJaUl5TXNZdG9tSVBOQWpOZ3c5M0l5ZDlyWmViY1BRUUtPQVVuN2o2WENRdnhKdmpvN0hLeFlianB6TFJ2cVZBbVRuRzNBbHo0Q2NBaE1LakdhWXpEWVVXWXJYcjdaZGYvSU1GSWRZa1ZBSWtWQ0F4b0ZxUkliNjNYYU5qUnVvblV1TWxmQlR5WkFRMHdqUERtenJzbDBzRW1MSzZIZ2NTNzJDeDNxM2hrQWd3TkhVSzBqY2ZRWkE4VHJiOTdVTHc4aWVyZENvZ2FyTWE4WkdOTVQ4bC9vaWNmY1ovRzlyQ2dJMWl0ditPbXFENG5IYnY4R2FxWVU0TkxxbXl5RWlJaUl2RWpoSy9rZEdSRlNQOWV2WEQxcytIRlhUWlZRb05UTVBma29aQXVwQW1IUTRITERaSFJBQWxWN3Zla1B5T1FUNUtkQzVSUWpFbFR6MmFuNXhkM1NKV0ZTcDQyN1ZiK29hYk5teTViYk9jYnNjSmgyeTMrOEM5YUIvd1NmaDZScXRoWWlvTHJGY1BnTmI5bCt3WkdwaHpkVENtcVVGQUloRG9pRU9qWVlrTkFhaW9DaElnbHZXY0tWME4rT1RiU0tpV3NRYlQ1N3ZGSUZBQUxHb2FvdGRQM1JQOHlwZnQ3d1oxZXNhZ1Z3RFNYZ2NESHVYTW13VEVYa29QM0VLN0xwc0NCUytrSVJHd3lmaEh4Q0hGUGNPc21ZVmgyL1R5U1E0RHErRlVCTU0zMkd6YTdoaXVsc3hiQk1SRWRVZ1JjY1IwSzJieWxuSmlZZ3FZRTdkaTd3VkU2RWVQQU9LVHNQZHRoR3BHMExXb3BmenRmSFFXbVMvM3dWK1krWkJHaEYvcDBvbEFnQlVydThlRVJFUmVaV2kwM0FJWkNvWUQzczJjMzF0Y21CZ2Y1alMwbXE2RENLNkN4UnVuNGZDN2ZNUk9IbFhtVUhiSFVYbmtRaDg3VGNVYnZzUytwM2ZWR09GUktVeGJCTVJFZFV3bjRTbllmcHpIYXlaMnBvdXBWTDAycE13cGQrNXNGMVVWSVNzckN5WVRDYTMrKzEyT3pJeU1xRFQ2ZTVZVFJYSnlNancramt0Rmd1MFdpM3k4dks4Zm00cXpXQXc0TVNKRXk3YmlvcUszUDZjNmZWNmJOdTI3VTZWNXF5bHJ0MFhsVlc0ZlI3c0JWY1E4TXovSUpTWFBabG1XWVFLWHdTTVd3NXIzaVhvZHk2b2hncUozR1BZSmlJaXFtSEtoS2Noa0tsUThPdjdOVjFLS2RiOGZCU211Rjl5enJmclBWREZ0Q20xM1pTV0JtdCt2dGRyV2JwMEtjYU9IUXVqMGVoMmYzSnlNcDUrK21tY09uV3EzUE1zVzdZTXYvLyt1OHUyakl3TWFMVmFqejV5YzNNOXFuZng0c1Y0K3Vtbm9kVjY5aWJLdVhQbk1HSENCSnc3ZDY3Y2RubDVlWmcwYVJKMjdkcmwwWG5wOXF4ZnZ4N1RwazNEdFd2WG5OdmVlZWNkZlB6eHg2WGFKaWNuWS9iczJkaTNiMStwZlhxOUhyTm56OGFsUzVlYzIvTHk4anordVN2NXlML2wzcXByOTBWbG1WUDN3cHlhRE0xRE0yLzdYTDVEWnFIb3I1MHcvMzNBQzVVUlZZeGp0b21JaUdxWVFLNkJxczhrRlB6NkFZcTBXeUNMN2xmVEpUbVowdE54Y1BBQXRQNzBjNFNNR3UyeXIrUHF0YVhhRjZhazRNOUhSeUhxLzk0dTFmNTJGQlFVWU9QR2pXalRwZzJ5c3JLUWxaWGxzcjlWcTFaWXQyNGROQm9OVkNwVnFZQXJrOGtRR1JtSm9xSWlKQ2NuNCt6WnN4Q0x4ZWpac3llQTRtQzhZOGNPajJwNTRZVVhNSFRvMEFyYjllL2ZINnRXcmNKWFgzMkZyNy8rMm1VTmVuZGtNaGxNSmhOZWZ2bGx2UEhHRzdqMzNuczlxb2VxMTlDaFEvSEREei9nNTU5L3hqLys4UThBd0NPUFBJTFhYMzhkVzdac1FiOStOKzdYUG4zNklERXhFV3ZXckVIWHJxNXpNRnkrZkJuSnljazRjZUlFNXN5Wmc2Q2dJT3pidHcrZmZ2cHBwZXFaTW1VSyt2YnRDNkJ1M2hlVmxiZGlJZ0luZSsrTkpiOHg4M0QxaTM0SStoY0ROMVUvTHYxRlJIZUZ1ckwwRjkwNXRXSHByMXRkKzNvSWJIa1pDSGptdTFxMTduYldtdFhJWExQYUdhNnZKbTFDb2ZZazh2YnVoViszYmxERnRFRmcvd0VBZ0JQUFBnT3hSb1BXbjMvaDFScSsrdW9yYk5pd29jejlNMmZPeEt4WnM4cmMzNnhaTXl4Y3VCQUFrSitmajFkZWVRV1ptWmw0NTUxM0VCOGZqOHVYTDZPd3NMRE00NEhpN3NTdnZmWmFwVUxGM0xsemNmNzhlYnoxMWxzSUNBaW9zTDFPcDhQMDZkTng2dFFwVEpzMkRYMzY5Q25WNXNxVkt4Z3paZ3dtVFpxRWh4NTZ5S002cVBLV0xGbUNRNGNPQVFDeXNySVFGQlRrZk1Qa3l5Ky94RHZ2dklPVWxCUjg5OTEzZU9PTk41emQrZ3NMQ3lHWHl5RVdGei9UNnRPbkQ1NSt1bmkxZ1dQSGptSHExS2xvMkxBaHZ2amlDNGpGWW1Sblo1ZTY5dW5UcHpGbnpoeTgvUExMaUk1Mi9WMFFGQlFFdFZvTm9PN2VGNTdLVDV3Q2FYaFh6OFpvMjYzSVdUZ0cwcWdlVVBXWlZHNVQ0OEhWTUtjZmhlL1EydGViaU9vWFB0a21JaUtxSlFMR2ZZY3JuOTZIL01TcDhCMytZYTBKM0NHalJpTmsxR2dVcHFUZzFPUlhVWGp5Skh5NzNnUC9idDJRdTJjUC9wN3pPVlF4TVdqOTZSekVMdnpXNjljL2RPZ1FObXpZZ0NlZWVBSkRoZ3pCaWhVcjBMdDNielJ1M0JoQThSam15Wk1uSXp3OEhKOTg4Z21TazVOeDhPQkJ2UGppaXhBSWlwZW5FNGx1ck12dTYrdUw5OTU3RHkrKytDSjI3OTZOK1BoNEJBY0hJemc0dU53NmJnMGR2Lzc2SytiTm0xZnVNVGFiRFNLUnlQbEUxQjI1WEk0MWE5WUFBRFFhRFQ3NTVCTXNYNzRjQ1FrSlNFOVB4L1BQUCsvU3Z1UTV5Zno1OC9HZi8vekhaZDg5OTl5RDZkT25sMXNUZWFaMTY5WlFLcFZ1OXdrRUFreVlNQUVXaXdVeW1RekRodzlIVVZHUjI3Wk5talJ4ZnQ2dVhUdE1uandaczJmUHhvNGRPekIwNkZCbmNMNVp5YzlhbzBhTjBMeTUrNlVTYSt0OTRTMld5My9CbnAvdFdkQzJGaUZ2N1J1d3BQMEphVlNQQ3BzcnVveUc2ZmpQc0Z3NUIwbkRxaTlGU1ZRUmhtMGlJcUphUWlEWElHRGNjdVFzZWh3NTN6NEIzK0VmMXBvdTVTWGR3d1A3OVVlSGxXc2c5dlVGQUlTL1dqeXUrOVRycitMUFIwZWh5OFlreUc4S0Y3Y3JMUzBOSDN6d0FTSWlJdkQ0NDQvRFpyUGgyTEZqT0hEZ0FPYk9uUXUxV28wNWMrWWdJeU1ESDM3NElmejgvQkFZR0loZHUzYWhRWU1HcFlKcWljYU5HMlArL1BrSUNRbXBjbTNObXpmSHFGR3VQV2F5czdPUmxKU0U3dDI3SXpJeTBxUHpsRHdCTlp2TmtFcWxrTXZsR0RkdUhBREF6OC9QK1hrSnZWNlBKVXVXSUNFaEFiR3hzUzc3UWtORHEvcmwwQzNDdzhQeDQ0OC9ZdWJNbVpETDVkRHI5WmcyYlJwZWZmVlZDQVFDbDc5cmhVS0JyVnUzNHIzMzNuTnUrL2pqanlHUlNEQmd3QUNYOC9icDB3ZGhZV0ZvMmJKbGxXdXJ6ZmVGdDlpeXowRGc0MXRoTzh2RlE5QnRtQVZiYmpwdy9VMEVUd2prdnJCbG4ySFlwbXJGc0UxRVJGU0xpRU9qMFhEeWR1UXNlZ0o1SzE2QVQ3ZC9RTlhuSlFqa21ocXQ2OHlzbWZEcmVvL2I3dUZpWDEvRUx2d1dKNTU5QnFjbXY0WU9xOVo0N2JxYk4yK0czVzdIekpreklSYUxJUmFMOGZiYmIyUFNwRWs0ZnZ3NEVoSVM0Ty92ajhHREI2Tno1ODRBZ0M1ZHV1Q2xsMTRxYzhLb0VyY2JLRnEyYkZrcU1CMCtmQmhKU1VubzNidDNwY1pjNjNRNlRKbzBDVDE3OXNUWXNXT2QzWlZWS2xXcHJybFhybHpCa2lWTDBMNTllM1lqcjBaK2ZuNDRmZm8wTm16WWdGR2pSbUgzN3QwNGMrWU1ybDI3aHIvKytndEE4YzlBUkVRRUFnTURzVy9mUHV6WXNRUDMzbnN2Y25KeXNHM2JOZ3djT05EdHVXLzl1ZG15WlFza0VnbnV1KzgrajJxcnpmZUZ0MWd5dFpCNDBMc25kL2xFU0JxMWdkOWovOGJWcndaNWZINUpvemF3WEVxQnZJMzc3eEdSTnpCc0V4RVIxVElDdVFZTlh2Z0orVDlNZ1dIdlVoaVBKRUllM1EvSzNpOUM1QjkyUjJvd3BhWEJsSkVPVlhRTXJEb2Q4dmNsNDU0LzlwWjdUTlRNV1VqdTBRMm10RFN2UGQxKzVwbG5jTjk5OTBFcWxlTGl4WXN3bVV3d21VeVlOR2tTTEJZTGtwS1M0T2ZuQndENDk3Ly9EWjFPQjUxT2gvejhmT2gwT256Ly9mZFl1M1l0aEVJaHNyS3k4TTAzTjliWmJkYXNtWE1zcmJlVUxMK2tVQ2dxZFp5UGp3OWlZMk94Y3VWS25ENTlHak5tekhEYnZaanVITGxjamdjZWVBRHIxNi9IeUpFanNYWHJWdlRwMHdlblQ1L0draVZMQUFEanhvMURSRVFFbWpkdmpxNWR1Mkx4NHNYbzFhc1hObXpZQUtGUWlDZWVlQUlBY09IQ0JVeVpNc1Y1N29FREI3cjg3UDN5eXk5UXFWUWVoKzI2ZGw5VWhUVlRDNStFc29kZmxBZ1l1eFRpa05hVlByODROQnFHNUdWVktZM0lZd3piUkhSWGFOL2FzKzZjZFBlb0N6OFR2aU0rZ3FyUFN5amNOaGZHSTRrd0hrbUVMTG92cEJGZElRbU5oaVE4dnRxdW5keWpHd0FnWk1SSStIVkxnS3h4NHdvRHRMeEpFNGpVYWhTZVRFSDZvb1ZJWDd3SVlvMEdQWTZmckhJZEFvRUFVcWtVWThhTUtiVlBLQlRDYnJkRHJWWWpNREFRU3FVU1NxVVNmbjUrQ0FzTGcwcWxnbEtwaE5sc2hsd3VoOTF1aDE2dkJ3Q2NQWHUyMUZKRmp6LysrRzJ2UlZ3eWZuWDM3dDFJVFUwdHQyMm5UcDJjVHpqRllqRW1UNTZNb0tBZ0xGdTJETE5temFyMExOWGtYZG5aMllpTGkwT3paczJRa3BLQ0kwZU80TjEzMzBWNGVEaEdqeDZOUng1NUJFRHhHSHFkVG9kaHc0YkI0WEFnTHk4UHYvenlDL3IxNndlSlJJS0NnZ0tvMVdwbmQvSjE2OWFob0tEQW94b01Cb1BMVWw5aXNSaEtwYkxPM1JkVlljM1NRaHhTOFpQdHFnUnRBQkNIeHNDYVdmWGZUVVNlWU5nbW9ydENnYkVJNXpMejBEelVyNlpMb1ZyZ2JFWXVDb3VzTlYyR1IwVCtZYzdRYlR5U0NPUGhSQlJwdHpyM1N5UGlJUTZKaGxDaHVXbGI4WkpENHBEV1ZlNStmdCtGZE9mbjZZditDNGx2eFdNbkFVQWUxZ1NtOURTRXYvb2FBZ2NNZ0ZqajJYSGxhZEtrQ2ViT25RdTVYQTZGUXVIOFV5cVZZdmp3NFJneFlnUWVmL3p4Q3MvVHFGRWo1OXJJMDZaTks5V2QxbWcwSWlvcUNna0pDVzZQTjV2TnppZWFaU2tKVWIvOTlwdHpFcXBiMld3MldDd1dhRFNhVXQySm4zcnFLZmo3KzZOTm16YXdXQ3pZdTdkMGI0S1NhNXc5ZXhZN2QrNHN0Yjl4NDhabFRxcmxDY3VGQTNEWTdWVSt2cllTK1RhQ0tNRHpIaGZQUGZkY3FWQThZOFlNQU1DY09YT2MyM0p6YzUzQisyWWJOMjdFeG8wYm9WYXJrWmlZaUxGanh3SUFrcEtTUEs3aDFwbkV1M2J0Nmh3WFhwZnVDNks3RmNNMkVkMFZtamVQd3JsTEROdFU3T3lsUEVSRnRhanBNaXBGNUI4R1ZaOUpVUFdaQklkSkIvUDVmVENmM3dkTHBoYUd2VXR2YVQwWEFLQWU5Qy80Sk54K2QxQlZUQnNVbnB3RmEzNitjMkkwZDZ6NStkQnJUMElWMHdaaVgxLzRkWFAvbi9QS3NscXRDQWtKZ2NGZ1FHRmhJYkt6czJFd0dHQTBHbUd4V0tEVmFyRjY5V29ZREFibmgxNnZoOUZvaEVxbHdsdHZ2ZVh4dFZxMGFGRnEwck1TSlFHNWJkdTJaUjVmc296VHlwVXJvVktwM0xaSlRrN0dqQmt6eXR4Zk1nNDdKeWNINzc3N2JwblhLZ2x6dHhveVpBaGVldW1sTW84cmozSC85OUJ0bUZtbFkyczdvYklCR2s0dGZ5akV6Zjc3My8vQ2JyZkRZRERnMldlZnhadHZ2b2tPSFRvQWdMT0xkc25uaXhZdGNyNmVOR2tTN3IvL2Zqejg4TU1BWEdmOHJxd25ubmdDRVJFUnp0YzNMeDlYbCs2THFoQ0hSTU9hcFlWSTNkQ3I1eTFoelR3SmNXaE10WnlicUFURE5oSGRGWHIzSFlEZjFpOUQvODQxWFFuVkJvY3VGR0xneUpFMVhVYVZDZVFheUtMN3VaMnAzR0hTd1pLcEJYRGpDZmZ0OHV1V0FKRmFqZlJ2RnlMODFkZkxiSmYrN1VLSTFHcXZoZXdTaHc0ZGNoc01TcnJMbmp4NUVwY3ZYNGFQajQvelE2bFVJaWdvQ1A3Ky9sNnJReUtSVkRnaDJaa3paK0RuNTFkbWtBYmc3TEpiVnB1REJ3OGlPRGdZWVdGaCtPbW5uMXoyYmRteUJYUG56c1dqano3cXRnc3hjR04yODZwUXhEOEdjWEJVdlgyeVhSa05HalFBY0tNbmdVYWpRY09HcFlPZlVDaEUwNlpOWFY3Nyt2cTZiS3VxdG0zYm9sT25UbTczMWFYN29pckVvZEd3Wm1vaGE5SEw2K2NHaXNlRTE1YmxGYW4rWXRnbW9ydENYRndjZHUvYWdYVjdVakVzb2ZhUDFhWHFzM2JYR1doQ0lwMHo5TlkzQXJuR2F5SDdaaTFtenNLcHlhL0I3NTV1YnNOMDN0NDkrUHVMT1lqOXowS3ZYenMyTmhhZmZmWVpGQXFGUzNBb1dkL1kwKzZ5MWEyZ29BQmFyUmIzM0hOUHVlMUt4bldYTlFIYXZIbnpZTEZZc0d6Wk1wZUoxZ29LQ3JCMDZWSTBidHdZVHo3NUpLUlNxZmVLdjRta1dWeTFuTGV1TVpsTXp2SFlRUEhZYktQUkNJRkFBTGxjN3RKV3I5ZkRhclc2SEZzeTFycGtuTFU3Ky9mdlIzeDgxZVplcUN2M1JWVkpRbU5nT3VsNWwvdktzbHc2QVhrN3p1WlAxWXRobTRqdUdxKzhOaGtmenB5Q2RidlBZRmozdXRXRm1MeGp6YTdUU00yWFlzck1WMnU2bERvblpOVG82MnR0ajBiSXlGRUlIREFRWW8wR1ZwME9WNU0ySVd2dEdvU05IWWZBQWQ1ZlJrZXBWS0pkdTNiTzF4YUxCWHE5SHRldVhZUGRia2RtWmliMjdOa0R2Vjd2N0NwYjhtZko1eHFOQm0rKythWlg2cGszYng3YXQyK1A3dDI3dTJ6ZnRHa1RyRllyZXZic1dlN3hKZUZOb3lrOW52N2l4WXRJUzB0ejIyWDNtMisrZ1U2bnc4eVpNNTFCZStuU3BiaDQ4YUp6TERGNXovUFBQNC8wOUJ0ekY1VDhIWWVGaFdIeDRzVXViYWRPbllwVHAwNDVYNjlac3dacjFoUXZnZGU2ZFd2TW5UdTMxUGwvL3ZsbnpKczNEei8rK0dPVjZxc3I5MFZWaVlLaTREaTgxaXZuY3NkdUtvQW9pUDhYb09yRnNFMUVkNVdwc3o3Q2w1OS9nZy9YSGtXSFpocEVOZkpEVkdQdmRhZWoydWRzUmk3T1hzckRvZk41MElSR1ljck1zcnRCVS9taTNwNkZ3QUVEa0w1b0lVNk1IK2ZjSHRpdlB6cXNYTzMxN3VNQThQdnZ2MlBWcWxVdTQwNHRGb3RMbTZTa0pDUWxKVUVpa1RoblhpN3BNaXVYeTZGV3F4RWNIRnp1ZGV5VjZEYTlkZXRXWkdWbHVZUUtuVTZIbFN0WElpQWdBRDE2OUNqMytKS3c3ZXRtL1B1dVhic0FBTDE2dVhhZFBYSGlCSktTa2pCMDZGQ1hnT1hqNDRPZE8zZGk0OGFOR0R4NHNNZGZBMVZzMXF4WnNGZ3MyTDU5TzFhdlhvMHZ2L3dTRW9rRUVvbWtWTnZ4NDhjN3gzSGZPbVpiSnBPNXRMWFpiTmkvZno5Kyt1a25qQm8xeXUzNUtsSlg3b3ZiSVFsdUNhRW1HTVpEYTZIbzdOMWhQNFlEcXlBT2FBSkpRL1owbytyRnNFMUVkNTJYWDNzREJ3NGN3STdmdDJMOW9kTlFLYVE0cWoxWDAyVlJOZWdRM1J3RlJqT2lXclRBd05FajYyM1g4VHZKcjF0Q3RZVHFzb1NFaEtCang0N09rSER6aDQrUEQ2Wk1tWUtISDM0WVR6NzVwTnV4eXNlT0hjT25uMzZLcDU1Nnl1MzVpNHFLc0dEQmdncWZScGNvS0NoQVFVRUJtalZyNXR6bWNEancyV2VmUWFmVDRkVlhYNjJ3ZTNkMmRqWmtNbG1wcnNoQWNkZ09DZ3BDNjlZM2xqUFM2WFQ0NktPUDBMeDVjL3p6bi85MGFUOWl4QWpzMnJVTDgrZlBSN3QyN1JBV2RtZldZYjhibEl5NVhyaHdJV0ppWWx5K0owRHhCR1ZwYVdtWVBuMDZEQWFEYzRieThzWnM1K2JtSWk4dkR3QXdjdVRJVXQ5UFQ5V0YrOEliZklmTlJ2YjdYU0NMNlFlaG91S1ZEWUxmVHFtd2pWMmZnOEt0bnlObzJqNXZsRWhVTG9adElyb3J4Y1hGSVM2TzR4S0pLcXN3SlFWbjMzbTcxUGFvLzNzYnFqWnR2SDY5Nk9ob1JFZVhQWW1SUXFHQXpXWXJjMUt3di8vK0c1bVptYVVtSXpPWlRMaDI3Um9tVHB5SVM1Y3U0ZDU3NzRWWUxIWlowOWlkWThlT0FRQ2lvcUlBRkFmdHI3LytHbnYyN0VGY1hGeUZUNWYxZWoyT0h6L3VOcFJjdkhnUjU4NmR3N0JodzV6Yk1qTXpNV3ZXTE9UbDVXSDI3Tm13V3EzSXpjMTFocHZDd2tMRXhzWkNxOVhpazA4K3dadzVjeUFVQ3N1dGdUeW4xV3B4OE9CQnZQSEdHeTdiVTFOVFlUUWFzWG56WnNURnhXSFNwRWtlblM4OVBSMENnUUFQUHZnZ0preVlVT1c2YXZ0OTRVMStZK1loYjhWRUJJeGI3cFh6NWEyWUNMOHg4N3h5THFLS01Hd1RFUkdSeDhRYURmemNUQUFtZGpQKytFNklpb3JDcGsyYkVCSVNVbW9NZEg1K1BsYXVYSW1JaUFpWHljank4L054L3Z4NTZQVjZSRVJFNE91dnYwWmtaQ1NhTm0yS0hUdDJRS0ZRdUN5eFZDSXZMdy9idG0yRGo0OFB1blRwQXFQUmlNOCsrd3c3ZHV4QVpHUWtwaytmN3RJK0tTa0pPM2Z1UkdCZ0lKUktKWVJDSWZidTNZdUNnZ0k4OXRoanBjNi9iZHMyQUhEcGhwNlltSWh6NTg1QkpCSmgvUGp4THBOd2xaREw1ZkQzOThmSmt5Znh3dzgvbExsRUUxVk9mbjYrczBkQjM3NTlYZmI1K1BpZ2FkT21lUGJaWjlHdFd6ZVB6OW0yYlZ2TW5qMGJIVHQyeEMrLy9JSUZDeFlBS0g2U0xCQUluTE42MjJ3MkFNQmJiNzFWYXVtd25qMTdWampPdWlidkMyK1RSc1JEMXFJWGRELzlIelJEM3JtdGMrV3Zmd3V5Nkg2UU5tTXZKN296R0xhSmlJaklZL0ltVFJBeWNqUk1HVGNtanBJM0RvTzhTWk1hcWVlNTU1N0Q1NTkvanZuejU4TnNOcnZzRXdxRmlJaUl3S3V2dWs2SVo3VmFJUlFLTVhUb1VQenpuLzkwanBtZE9IRWl2dmppQzJ6ZnZ0MFpkbTRtazhrUUZSV0ZaNTU1QmtxbEVnc1dMTUNPSFR2UXZuMTd2UDMyMjZWbW5GYXIxVGh5NUlqTFdGcWxVb2tSSTBaZytQRGhwYzYvWjg4ZWFEUWF4TWJHT3JjOS9QRER5TXZMUTBCQUFQejkvWjBmZm41K3pnK3BWQXFMeFlMeDQ4Zmp1KysrdzZCQmc4cGRlb3c4VTFSVUJKVktoYWxUcDVicUxSQVNFb0tGQ3hkQ0lCQlUrcndsdzFsYXQyNWRaamZ1OGpUeDRGNnJ5ZnVpT2loN1RZQis1d0xrTEJ3RHZ6SHpJUFR4cS9pZ205ajFPY2hiTVJHeW9DNXdwd0FBQXY1SlJFRlU2SDVROWhoWDhRRkVYaUp3T0J5T21pNkNpSWlJNm82c05hdHhhdkpyenRldFAvMGNJYU5HMTJCRmxaZVRrK1AyS1YxbFdDd1diTjY4R1lNR0RTcTM2N2JOWm5NdUkxVmVDRGFaVExodzRRSmF0V3BWcFhwT25Ub0ZwVkxwVVJnamNzY2I5MFYxTXY5OUFIa3JKa0xkL3cwb3VuajJPOGR3WUJVS3QzNE92ekh6K0VTYjdqaUdiU0lpSWlJaXFqUHkxMCtITFNjTlFvVXZKSTNhUUJ3YURYRm9EQURBbW5rUzFrd3RMSmRPd0c0cWdEaWdDVFFQdjFmREZkUGRpbUdiaUlpSWlJanFGTXVWVk5peS80TGxVZ3FzbVZwWU0wOENBTVNoTVJDSFJrUFNLQmFpb0JaYzNvdHFGTU0yRVJFUkVSRVJrWmR4YlFn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DJQWUppSWlJaUlpSXZJeWhtMGlJaUlpSWlJaUwyUFlKaUlpSWlJaUl2SXlobTBpSWlJaUlpSWlMMlBZSmlJaUlpSWlJdkl5aG0waUlpSWlJaUlpTC90L1dEV01rczZsbWw0QUFBQUFTVVZPUks1Q1lJST0iLAoJIlRoZW1lIiA6ICIiLAoJIlR5cGUiIDogIm1pbmQiLAoJIlZlcnNpb24iIDogIiIKfQo="/>
    </extobj>
  </extobjs>
</s:customData>
</file>

<file path=customXml/itemProps2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9351</Words>
  <Application>WPS 演示</Application>
  <PresentationFormat>自定义</PresentationFormat>
  <Paragraphs>838</Paragraphs>
  <Slides>97</Slides>
  <Notes>2</Notes>
  <HiddenSlides>0</HiddenSlides>
  <MMClips>0</MMClips>
  <ScaleCrop>false</ScaleCrop>
  <HeadingPairs>
    <vt:vector size="8" baseType="variant">
      <vt:variant>
        <vt:lpstr>已用的字体</vt:lpstr>
      </vt:variant>
      <vt:variant>
        <vt:i4>37</vt:i4>
      </vt:variant>
      <vt:variant>
        <vt:lpstr>主题</vt:lpstr>
      </vt:variant>
      <vt:variant>
        <vt:i4>1</vt:i4>
      </vt:variant>
      <vt:variant>
        <vt:lpstr>嵌入 OLE 服务器</vt:lpstr>
      </vt:variant>
      <vt:variant>
        <vt:i4>4</vt:i4>
      </vt:variant>
      <vt:variant>
        <vt:lpstr>幻灯片标题</vt:lpstr>
      </vt:variant>
      <vt:variant>
        <vt:i4>97</vt:i4>
      </vt:variant>
    </vt:vector>
  </HeadingPairs>
  <TitlesOfParts>
    <vt:vector size="139" baseType="lpstr">
      <vt:lpstr>Arial</vt:lpstr>
      <vt:lpstr>宋体</vt:lpstr>
      <vt:lpstr>Wingdings</vt:lpstr>
      <vt:lpstr>等线</vt:lpstr>
      <vt:lpstr>汉仪中等线KW</vt:lpstr>
      <vt:lpstr>汉仪书宋二KW</vt:lpstr>
      <vt:lpstr>微软雅黑</vt:lpstr>
      <vt:lpstr>汉仪旗黑</vt:lpstr>
      <vt:lpstr>等线 Light</vt:lpstr>
      <vt:lpstr>Wingdings</vt:lpstr>
      <vt:lpstr>Times New Roman</vt:lpstr>
      <vt:lpstr>Impact</vt:lpstr>
      <vt:lpstr>黑体</vt:lpstr>
      <vt:lpstr>Cambria Math</vt:lpstr>
      <vt:lpstr>Arial Unicode MS</vt:lpstr>
      <vt:lpstr>宋体</vt:lpstr>
      <vt:lpstr>Calibri</vt:lpstr>
      <vt:lpstr>Helvetica Neue</vt:lpstr>
      <vt:lpstr>汉仪中黑KW</vt:lpstr>
      <vt:lpstr>Kingsoft Math</vt:lpstr>
      <vt:lpstr>Tahoma</vt:lpstr>
      <vt:lpstr>Wingdings 3</vt:lpstr>
      <vt:lpstr>Verdana</vt:lpstr>
      <vt:lpstr>Wingdings 2</vt:lpstr>
      <vt:lpstr>Wingdings 3</vt:lpstr>
      <vt:lpstr>Cambria Math</vt:lpstr>
      <vt:lpstr>DejaVu Math TeX Gyre</vt:lpstr>
      <vt:lpstr/>
      <vt:lpstr>Wingdings 3</vt:lpstr>
      <vt:lpstr>微软雅黑</vt:lpstr>
      <vt:lpstr>等线</vt:lpstr>
      <vt:lpstr>等线 Light</vt:lpstr>
      <vt:lpstr>黑体</vt:lpstr>
      <vt:lpstr>苹方-简</vt:lpstr>
      <vt:lpstr>Times New Roman Regular</vt:lpstr>
      <vt:lpstr>楷体</vt:lpstr>
      <vt:lpstr>汉仪楷体KW</vt:lpstr>
      <vt:lpstr>Office 主题​​</vt:lpstr>
      <vt:lpstr>Excel.Sheet.8</vt:lpstr>
      <vt:lpstr>Word.Document.8</vt:lpstr>
      <vt:lpstr>Word.Document.8</vt:lpstr>
      <vt:lpstr>Equation.DSMT4</vt:lpstr>
      <vt:lpstr>第4章 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lucius</dc:creator>
  <cp:lastModifiedBy>22</cp:lastModifiedBy>
  <cp:revision>2434</cp:revision>
  <dcterms:created xsi:type="dcterms:W3CDTF">2024-11-14T05:30:33Z</dcterms:created>
  <dcterms:modified xsi:type="dcterms:W3CDTF">2024-11-14T05:30:33Z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EC95A83CB4344D759620512A9D8ABD47</vt:lpwstr>
  </property>
</Properties>
</file>